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89" r:id="rId3"/>
    <p:sldId id="316" r:id="rId4"/>
    <p:sldId id="317" r:id="rId5"/>
    <p:sldId id="293" r:id="rId6"/>
    <p:sldId id="318" r:id="rId7"/>
    <p:sldId id="320" r:id="rId8"/>
    <p:sldId id="319" r:id="rId9"/>
    <p:sldId id="292" r:id="rId10"/>
    <p:sldId id="291" r:id="rId11"/>
    <p:sldId id="290" r:id="rId12"/>
    <p:sldId id="287" r:id="rId13"/>
    <p:sldId id="322" r:id="rId14"/>
    <p:sldId id="298" r:id="rId15"/>
    <p:sldId id="299" r:id="rId16"/>
    <p:sldId id="303" r:id="rId17"/>
    <p:sldId id="302" r:id="rId18"/>
    <p:sldId id="311" r:id="rId19"/>
    <p:sldId id="310" r:id="rId20"/>
    <p:sldId id="312" r:id="rId21"/>
    <p:sldId id="315" r:id="rId22"/>
    <p:sldId id="301" r:id="rId23"/>
    <p:sldId id="313" r:id="rId24"/>
    <p:sldId id="305" r:id="rId25"/>
    <p:sldId id="314" r:id="rId26"/>
    <p:sldId id="296" r:id="rId27"/>
    <p:sldId id="295" r:id="rId28"/>
    <p:sldId id="304" r:id="rId29"/>
    <p:sldId id="321" r:id="rId3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DE"/>
    <a:srgbClr val="008755"/>
    <a:srgbClr val="00629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0" d="100"/>
          <a:sy n="80" d="100"/>
        </p:scale>
        <p:origin x="132" y="17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F7C18A-2F8C-4AE4-9D7A-AD848A44311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44FC9BA-E3B6-4315-84B5-61B98C4A28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243BC46-3F9D-4CF9-8A1F-AA23113987D5}"/>
              </a:ext>
            </a:extLst>
          </p:cNvPr>
          <p:cNvSpPr>
            <a:spLocks noGrp="1"/>
          </p:cNvSpPr>
          <p:nvPr>
            <p:ph type="dt" sz="half" idx="10"/>
          </p:nvPr>
        </p:nvSpPr>
        <p:spPr/>
        <p:txBody>
          <a:bodyPr/>
          <a:lstStyle/>
          <a:p>
            <a:fld id="{A0FF91DE-AC79-4989-B51E-0AA5E11CB3D1}"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0EA71EF0-84C0-4F28-BFE5-86A85B75E6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308E39-11AC-4F2B-B55D-938A17B77434}"/>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368009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21B626-2FD8-4B35-AD75-9C4A9A71DD4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9953EC-66FC-4FE7-A205-C0AC93B7CF6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32A692-F710-415C-9823-05A47C1A779A}"/>
              </a:ext>
            </a:extLst>
          </p:cNvPr>
          <p:cNvSpPr>
            <a:spLocks noGrp="1"/>
          </p:cNvSpPr>
          <p:nvPr>
            <p:ph type="dt" sz="half" idx="10"/>
          </p:nvPr>
        </p:nvSpPr>
        <p:spPr/>
        <p:txBody>
          <a:bodyPr/>
          <a:lstStyle/>
          <a:p>
            <a:fld id="{A0FF91DE-AC79-4989-B51E-0AA5E11CB3D1}"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2106D45F-A676-4D3E-BE61-E18BD72BB3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7C8B60B-F54E-41D3-ACD5-CFDDE5D180B2}"/>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39958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D324241-86B1-491D-ABF1-1445992AC0F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A4A3DFB-CF11-456C-8B40-63C14D9121C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E07D8AF-2B4B-4397-AB1A-1CD701C4B2EC}"/>
              </a:ext>
            </a:extLst>
          </p:cNvPr>
          <p:cNvSpPr>
            <a:spLocks noGrp="1"/>
          </p:cNvSpPr>
          <p:nvPr>
            <p:ph type="dt" sz="half" idx="10"/>
          </p:nvPr>
        </p:nvSpPr>
        <p:spPr/>
        <p:txBody>
          <a:bodyPr/>
          <a:lstStyle/>
          <a:p>
            <a:fld id="{A0FF91DE-AC79-4989-B51E-0AA5E11CB3D1}"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FB6B5B7F-50D9-422E-9F4A-EE1AE901724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62B224B-7875-4078-BE3E-72C952C17B65}"/>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89456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DA795-10CB-437B-8052-BB0BE08CAE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BAF0FE2-C935-4B46-AD8B-29309A52123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9F92BF-8099-49C9-8A42-1C1EA379B6CC}"/>
              </a:ext>
            </a:extLst>
          </p:cNvPr>
          <p:cNvSpPr>
            <a:spLocks noGrp="1"/>
          </p:cNvSpPr>
          <p:nvPr>
            <p:ph type="dt" sz="half" idx="10"/>
          </p:nvPr>
        </p:nvSpPr>
        <p:spPr/>
        <p:txBody>
          <a:bodyPr/>
          <a:lstStyle/>
          <a:p>
            <a:fld id="{A0FF91DE-AC79-4989-B51E-0AA5E11CB3D1}"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29BE9BA7-CE5C-4876-9ACC-9F1F888601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7E6BB4-601D-416B-BBF8-0AC32E1C75A3}"/>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2396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4A93F0-CABB-42AC-84CE-97B5B3196AF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DEF6A0C-3090-45C5-B555-668455010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B45B77C-28E5-4092-93B1-CFFD26B6DBD9}"/>
              </a:ext>
            </a:extLst>
          </p:cNvPr>
          <p:cNvSpPr>
            <a:spLocks noGrp="1"/>
          </p:cNvSpPr>
          <p:nvPr>
            <p:ph type="dt" sz="half" idx="10"/>
          </p:nvPr>
        </p:nvSpPr>
        <p:spPr/>
        <p:txBody>
          <a:bodyPr/>
          <a:lstStyle/>
          <a:p>
            <a:fld id="{A0FF91DE-AC79-4989-B51E-0AA5E11CB3D1}"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9B46D322-0D45-45B8-A7E8-B82C88F449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63172B-96DF-488B-959B-CC63B86E4921}"/>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63197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E13B6C-CB9B-4A5F-99A7-6E9027EFCC1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343C3A5-9706-4114-AA45-D870C0E35BE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982222B-5C14-4756-BFF7-76EADAC2DE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6B947BE-439E-4B2D-A3D3-BC1912B0B905}"/>
              </a:ext>
            </a:extLst>
          </p:cNvPr>
          <p:cNvSpPr>
            <a:spLocks noGrp="1"/>
          </p:cNvSpPr>
          <p:nvPr>
            <p:ph type="dt" sz="half" idx="10"/>
          </p:nvPr>
        </p:nvSpPr>
        <p:spPr/>
        <p:txBody>
          <a:bodyPr/>
          <a:lstStyle/>
          <a:p>
            <a:fld id="{A0FF91DE-AC79-4989-B51E-0AA5E11CB3D1}" type="datetimeFigureOut">
              <a:rPr lang="ru-RU" smtClean="0"/>
              <a:t>03.11.2024</a:t>
            </a:fld>
            <a:endParaRPr lang="ru-RU"/>
          </a:p>
        </p:txBody>
      </p:sp>
      <p:sp>
        <p:nvSpPr>
          <p:cNvPr id="6" name="Нижний колонтитул 5">
            <a:extLst>
              <a:ext uri="{FF2B5EF4-FFF2-40B4-BE49-F238E27FC236}">
                <a16:creationId xmlns:a16="http://schemas.microsoft.com/office/drawing/2014/main" id="{8BBC7AB9-92F7-419A-B1F9-18400EA6C05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D04BFE1-FD7E-42D0-A01D-3272B715D3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32843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EFCCEB-1BA8-4549-A1AB-2D7DAA6E8ED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BE36495-482B-4B2C-92EF-E684414F9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10C5EA2-3F47-4025-9231-71F398C2301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40A6A12-D259-4FC7-A919-829D9BA67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3686FD3-3CC8-4F26-8AAA-F65D907FFD1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FB85271-9B6B-4EDF-A774-5D17EE48A0DD}"/>
              </a:ext>
            </a:extLst>
          </p:cNvPr>
          <p:cNvSpPr>
            <a:spLocks noGrp="1"/>
          </p:cNvSpPr>
          <p:nvPr>
            <p:ph type="dt" sz="half" idx="10"/>
          </p:nvPr>
        </p:nvSpPr>
        <p:spPr/>
        <p:txBody>
          <a:bodyPr/>
          <a:lstStyle/>
          <a:p>
            <a:fld id="{A0FF91DE-AC79-4989-B51E-0AA5E11CB3D1}" type="datetimeFigureOut">
              <a:rPr lang="ru-RU" smtClean="0"/>
              <a:t>03.11.2024</a:t>
            </a:fld>
            <a:endParaRPr lang="ru-RU"/>
          </a:p>
        </p:txBody>
      </p:sp>
      <p:sp>
        <p:nvSpPr>
          <p:cNvPr id="8" name="Нижний колонтитул 7">
            <a:extLst>
              <a:ext uri="{FF2B5EF4-FFF2-40B4-BE49-F238E27FC236}">
                <a16:creationId xmlns:a16="http://schemas.microsoft.com/office/drawing/2014/main" id="{5FAF317B-3F3D-416A-AB10-FEE68EB0BDA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1A3314E-E3C2-49B9-B921-85F8EA783AA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57336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80410F-3169-498A-82E6-1EE6796F727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9D48A53-4C92-4810-B89B-3C08D082E5A2}"/>
              </a:ext>
            </a:extLst>
          </p:cNvPr>
          <p:cNvSpPr>
            <a:spLocks noGrp="1"/>
          </p:cNvSpPr>
          <p:nvPr>
            <p:ph type="dt" sz="half" idx="10"/>
          </p:nvPr>
        </p:nvSpPr>
        <p:spPr/>
        <p:txBody>
          <a:bodyPr/>
          <a:lstStyle/>
          <a:p>
            <a:fld id="{A0FF91DE-AC79-4989-B51E-0AA5E11CB3D1}" type="datetimeFigureOut">
              <a:rPr lang="ru-RU" smtClean="0"/>
              <a:t>03.11.2024</a:t>
            </a:fld>
            <a:endParaRPr lang="ru-RU"/>
          </a:p>
        </p:txBody>
      </p:sp>
      <p:sp>
        <p:nvSpPr>
          <p:cNvPr id="4" name="Нижний колонтитул 3">
            <a:extLst>
              <a:ext uri="{FF2B5EF4-FFF2-40B4-BE49-F238E27FC236}">
                <a16:creationId xmlns:a16="http://schemas.microsoft.com/office/drawing/2014/main" id="{553E7FAC-4E17-4EA2-BC1B-526524BCC9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6C36069-7FEE-4981-9849-85FB55BAA4F0}"/>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41510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4626CCF-1158-4FC9-9FB9-A68F4E307248}"/>
              </a:ext>
            </a:extLst>
          </p:cNvPr>
          <p:cNvSpPr>
            <a:spLocks noGrp="1"/>
          </p:cNvSpPr>
          <p:nvPr>
            <p:ph type="dt" sz="half" idx="10"/>
          </p:nvPr>
        </p:nvSpPr>
        <p:spPr/>
        <p:txBody>
          <a:bodyPr/>
          <a:lstStyle/>
          <a:p>
            <a:fld id="{A0FF91DE-AC79-4989-B51E-0AA5E11CB3D1}" type="datetimeFigureOut">
              <a:rPr lang="ru-RU" smtClean="0"/>
              <a:t>03.11.2024</a:t>
            </a:fld>
            <a:endParaRPr lang="ru-RU"/>
          </a:p>
        </p:txBody>
      </p:sp>
      <p:sp>
        <p:nvSpPr>
          <p:cNvPr id="3" name="Нижний колонтитул 2">
            <a:extLst>
              <a:ext uri="{FF2B5EF4-FFF2-40B4-BE49-F238E27FC236}">
                <a16:creationId xmlns:a16="http://schemas.microsoft.com/office/drawing/2014/main" id="{B449070F-A678-48A6-8E41-4DEDB80A02A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24885C2-61A7-4E71-AE38-27DFEC23094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1965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7CB046-8889-4750-97EE-92FA499609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067B980-4942-4DF6-831B-E3D5DB065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DFCC3ED-7119-4C7C-824D-C4AF8357C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337090D-AA1E-4844-92D4-FBB313CD5BFA}"/>
              </a:ext>
            </a:extLst>
          </p:cNvPr>
          <p:cNvSpPr>
            <a:spLocks noGrp="1"/>
          </p:cNvSpPr>
          <p:nvPr>
            <p:ph type="dt" sz="half" idx="10"/>
          </p:nvPr>
        </p:nvSpPr>
        <p:spPr/>
        <p:txBody>
          <a:bodyPr/>
          <a:lstStyle/>
          <a:p>
            <a:fld id="{A0FF91DE-AC79-4989-B51E-0AA5E11CB3D1}" type="datetimeFigureOut">
              <a:rPr lang="ru-RU" smtClean="0"/>
              <a:t>03.11.2024</a:t>
            </a:fld>
            <a:endParaRPr lang="ru-RU"/>
          </a:p>
        </p:txBody>
      </p:sp>
      <p:sp>
        <p:nvSpPr>
          <p:cNvPr id="6" name="Нижний колонтитул 5">
            <a:extLst>
              <a:ext uri="{FF2B5EF4-FFF2-40B4-BE49-F238E27FC236}">
                <a16:creationId xmlns:a16="http://schemas.microsoft.com/office/drawing/2014/main" id="{8B8ED671-A8F2-4011-AD65-3D07D76DDB2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6F249E2-1E51-4A13-85A4-FDD57F4922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02611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25909E-9A26-4384-BDA7-9B6B218795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EEA5224-E849-4855-906A-9FD3B8CE5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27D6143-26BF-47B2-BB3D-F00BD205F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AB686F-55C3-4A0B-91E9-1F4D12DC2370}"/>
              </a:ext>
            </a:extLst>
          </p:cNvPr>
          <p:cNvSpPr>
            <a:spLocks noGrp="1"/>
          </p:cNvSpPr>
          <p:nvPr>
            <p:ph type="dt" sz="half" idx="10"/>
          </p:nvPr>
        </p:nvSpPr>
        <p:spPr/>
        <p:txBody>
          <a:bodyPr/>
          <a:lstStyle/>
          <a:p>
            <a:fld id="{A0FF91DE-AC79-4989-B51E-0AA5E11CB3D1}" type="datetimeFigureOut">
              <a:rPr lang="ru-RU" smtClean="0"/>
              <a:t>03.11.2024</a:t>
            </a:fld>
            <a:endParaRPr lang="ru-RU"/>
          </a:p>
        </p:txBody>
      </p:sp>
      <p:sp>
        <p:nvSpPr>
          <p:cNvPr id="6" name="Нижний колонтитул 5">
            <a:extLst>
              <a:ext uri="{FF2B5EF4-FFF2-40B4-BE49-F238E27FC236}">
                <a16:creationId xmlns:a16="http://schemas.microsoft.com/office/drawing/2014/main" id="{BF18A565-F983-4859-8ED8-7726F3775C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033EDF3-52F4-4AE6-9B43-B28A21419DB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53101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32DE68-4D6C-496F-BBAE-88D098F87D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5BF3775-4F6C-4F45-AA14-9BDC03133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F35A96-F00A-4146-8EFB-8423BA6FE2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F91DE-AC79-4989-B51E-0AA5E11CB3D1}" type="datetimeFigureOut">
              <a:rPr lang="ru-RU" smtClean="0"/>
              <a:t>03.11.2024</a:t>
            </a:fld>
            <a:endParaRPr lang="ru-RU"/>
          </a:p>
        </p:txBody>
      </p:sp>
      <p:sp>
        <p:nvSpPr>
          <p:cNvPr id="5" name="Нижний колонтитул 4">
            <a:extLst>
              <a:ext uri="{FF2B5EF4-FFF2-40B4-BE49-F238E27FC236}">
                <a16:creationId xmlns:a16="http://schemas.microsoft.com/office/drawing/2014/main" id="{B67F164D-7499-4009-8BC9-D2C57BE66F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8415251-25DD-4979-8FCE-C3DFCF504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B6FEA-A664-4935-89DC-F6AF32DAD0B9}" type="slidenum">
              <a:rPr lang="ru-RU" smtClean="0"/>
              <a:t>‹#›</a:t>
            </a:fld>
            <a:endParaRPr lang="ru-RU"/>
          </a:p>
        </p:txBody>
      </p:sp>
    </p:spTree>
    <p:extLst>
      <p:ext uri="{BB962C8B-B14F-4D97-AF65-F5344CB8AC3E}">
        <p14:creationId xmlns:p14="http://schemas.microsoft.com/office/powerpoint/2010/main" val="98408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a:extLst>
              <a:ext uri="{FF2B5EF4-FFF2-40B4-BE49-F238E27FC236}">
                <a16:creationId xmlns:a16="http://schemas.microsoft.com/office/drawing/2014/main" id="{0ADFBBD0-E910-4F74-AACC-D60653E790B5}"/>
              </a:ext>
            </a:extLst>
          </p:cNvPr>
          <p:cNvSpPr/>
          <p:nvPr/>
        </p:nvSpPr>
        <p:spPr>
          <a:xfrm>
            <a:off x="0" y="0"/>
            <a:ext cx="12192000" cy="6858000"/>
          </a:xfrm>
          <a:prstGeom prst="rect">
            <a:avLst/>
          </a:prstGeom>
          <a:solidFill>
            <a:srgbClr val="0062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Заголовок 3"/>
          <p:cNvSpPr>
            <a:spLocks noGrp="1"/>
          </p:cNvSpPr>
          <p:nvPr>
            <p:ph type="ctrTitle"/>
          </p:nvPr>
        </p:nvSpPr>
        <p:spPr>
          <a:xfrm>
            <a:off x="821635" y="768626"/>
            <a:ext cx="9144000" cy="2517913"/>
          </a:xfrm>
        </p:spPr>
        <p:txBody>
          <a:bodyPr>
            <a:noAutofit/>
          </a:bodyPr>
          <a:lstStyle/>
          <a:p>
            <a:r>
              <a:rPr lang="ru-RU" sz="3200" b="1" dirty="0" smtClean="0">
                <a:solidFill>
                  <a:schemeClr val="bg1"/>
                </a:solidFill>
                <a:latin typeface="Times New Roman" panose="02020603050405020304" pitchFamily="18" charset="0"/>
                <a:cs typeface="Times New Roman" panose="02020603050405020304" pitchFamily="18" charset="0"/>
              </a:rPr>
              <a:t>Учебно-методический комплекс по теме «Основа слова»</a:t>
            </a:r>
            <a:endParaRPr lang="ru-RU" sz="3200" dirty="0">
              <a:solidFill>
                <a:schemeClr val="bg1"/>
              </a:solidFill>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515166" y="4147929"/>
            <a:ext cx="8774608" cy="1537253"/>
          </a:xfrm>
        </p:spPr>
        <p:txBody>
          <a:bodyPr>
            <a:normAutofit/>
          </a:bodyPr>
          <a:lstStyle/>
          <a:p>
            <a:pPr algn="r"/>
            <a:r>
              <a:rPr lang="ru-RU" dirty="0">
                <a:solidFill>
                  <a:schemeClr val="bg1"/>
                </a:solidFill>
                <a:latin typeface="Times New Roman" panose="02020603050405020304" pitchFamily="18" charset="0"/>
                <a:cs typeface="Times New Roman" panose="02020603050405020304" pitchFamily="18" charset="0"/>
              </a:rPr>
              <a:t>Выполнила:  обучающаяся группы </a:t>
            </a:r>
            <a:r>
              <a:rPr lang="ru-RU" dirty="0" smtClean="0">
                <a:solidFill>
                  <a:schemeClr val="bg1"/>
                </a:solidFill>
                <a:latin typeface="Times New Roman" panose="02020603050405020304" pitchFamily="18" charset="0"/>
                <a:cs typeface="Times New Roman" panose="02020603050405020304" pitchFamily="18" charset="0"/>
              </a:rPr>
              <a:t>ФИЛ31м</a:t>
            </a:r>
            <a:endParaRPr lang="ru-RU" dirty="0">
              <a:solidFill>
                <a:schemeClr val="bg1"/>
              </a:solidFill>
              <a:latin typeface="Times New Roman" panose="02020603050405020304" pitchFamily="18" charset="0"/>
              <a:cs typeface="Times New Roman" panose="02020603050405020304" pitchFamily="18" charset="0"/>
            </a:endParaRPr>
          </a:p>
          <a:p>
            <a:pPr algn="r"/>
            <a:r>
              <a:rPr lang="ru-RU" b="1" dirty="0" err="1" smtClean="0">
                <a:solidFill>
                  <a:schemeClr val="bg1"/>
                </a:solidFill>
                <a:latin typeface="Times New Roman" panose="02020603050405020304" pitchFamily="18" charset="0"/>
                <a:cs typeface="Times New Roman" panose="02020603050405020304" pitchFamily="18" charset="0"/>
              </a:rPr>
              <a:t>Губаева</a:t>
            </a:r>
            <a:r>
              <a:rPr lang="ru-RU" b="1" dirty="0" smtClean="0">
                <a:solidFill>
                  <a:schemeClr val="bg1"/>
                </a:solidFill>
                <a:latin typeface="Times New Roman" panose="02020603050405020304" pitchFamily="18" charset="0"/>
                <a:cs typeface="Times New Roman" panose="02020603050405020304" pitchFamily="18" charset="0"/>
              </a:rPr>
              <a:t> Светлана Алексеевна</a:t>
            </a:r>
            <a:endParaRPr lang="ru-RU" b="1" dirty="0">
              <a:solidFill>
                <a:schemeClr val="bg1"/>
              </a:solidFill>
              <a:latin typeface="Times New Roman" panose="02020603050405020304" pitchFamily="18" charset="0"/>
              <a:cs typeface="Times New Roman" panose="02020603050405020304" pitchFamily="18" charset="0"/>
            </a:endParaRPr>
          </a:p>
          <a:p>
            <a:endParaRPr lang="ru-RU" dirty="0">
              <a:solidFill>
                <a:schemeClr val="bg1"/>
              </a:solidFill>
            </a:endParaRPr>
          </a:p>
        </p:txBody>
      </p:sp>
      <p:sp>
        <p:nvSpPr>
          <p:cNvPr id="3" name="TextBox 2"/>
          <p:cNvSpPr txBox="1"/>
          <p:nvPr/>
        </p:nvSpPr>
        <p:spPr>
          <a:xfrm>
            <a:off x="4081670" y="6308035"/>
            <a:ext cx="2623930" cy="369332"/>
          </a:xfrm>
          <a:prstGeom prst="rect">
            <a:avLst/>
          </a:prstGeom>
          <a:noFill/>
        </p:spPr>
        <p:txBody>
          <a:bodyPr wrap="square" rtlCol="0">
            <a:spAutoFit/>
          </a:bodyPr>
          <a:lstStyle/>
          <a:p>
            <a:r>
              <a:rPr lang="ru-RU" dirty="0" smtClean="0">
                <a:solidFill>
                  <a:schemeClr val="bg1"/>
                </a:solidFill>
                <a:latin typeface="Times New Roman" panose="02020603050405020304" pitchFamily="18" charset="0"/>
                <a:cs typeface="Times New Roman" panose="02020603050405020304" pitchFamily="18" charset="0"/>
              </a:rPr>
              <a:t>Ханты-Мансийск, 2024</a:t>
            </a:r>
            <a:endParaRPr lang="ru-RU" dirty="0">
              <a:solidFill>
                <a:schemeClr val="bg1"/>
              </a:solidFill>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8318" y="227310"/>
            <a:ext cx="1976744" cy="688452"/>
          </a:xfrm>
          <a:prstGeom prst="rect">
            <a:avLst/>
          </a:prstGeom>
        </p:spPr>
      </p:pic>
      <p:pic>
        <p:nvPicPr>
          <p:cNvPr id="14" name="Рисунок 13" descr="Изображение выглядит как текст&#10;&#10;Автоматически созданное описание">
            <a:extLst>
              <a:ext uri="{FF2B5EF4-FFF2-40B4-BE49-F238E27FC236}">
                <a16:creationId xmlns:a16="http://schemas.microsoft.com/office/drawing/2014/main" id="{A98A033C-48BE-4301-8CDE-8B34713A33F9}"/>
              </a:ext>
            </a:extLst>
          </p:cNvPr>
          <p:cNvPicPr>
            <a:picLocks noChangeAspect="1"/>
          </p:cNvPicPr>
          <p:nvPr/>
        </p:nvPicPr>
        <p:blipFill rotWithShape="1">
          <a:blip r:embed="rId3">
            <a:biLevel thresh="25000"/>
            <a:extLst>
              <a:ext uri="{28A0092B-C50C-407E-A947-70E740481C1C}">
                <a14:useLocalDpi xmlns:a14="http://schemas.microsoft.com/office/drawing/2010/main" val="0"/>
              </a:ext>
            </a:extLst>
          </a:blip>
          <a:srcRect r="22576" b="5478"/>
          <a:stretch/>
        </p:blipFill>
        <p:spPr>
          <a:xfrm>
            <a:off x="9007035" y="1452317"/>
            <a:ext cx="3184965" cy="5473152"/>
          </a:xfrm>
          <a:prstGeom prst="rect">
            <a:avLst/>
          </a:prstGeom>
        </p:spPr>
      </p:pic>
    </p:spTree>
    <p:extLst>
      <p:ext uri="{BB962C8B-B14F-4D97-AF65-F5344CB8AC3E}">
        <p14:creationId xmlns:p14="http://schemas.microsoft.com/office/powerpoint/2010/main" val="3813314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07886"/>
          </a:xfrm>
          <a:prstGeom prst="rect">
            <a:avLst/>
          </a:prstGeom>
          <a:noFill/>
        </p:spPr>
        <p:txBody>
          <a:bodyPr wrap="square" rtlCol="0">
            <a:spAutoFit/>
          </a:bodyPr>
          <a:lstStyle/>
          <a:p>
            <a:r>
              <a:rPr lang="ru-RU" sz="4000" dirty="0">
                <a:cs typeface="Times New Roman" panose="02020603050405020304" pitchFamily="18" charset="0"/>
              </a:rPr>
              <a:t>Понятие словообразовательной мотивации слов</a:t>
            </a: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3539430"/>
          </a:xfrm>
          <a:prstGeom prst="rect">
            <a:avLst/>
          </a:prstGeom>
          <a:noFill/>
        </p:spPr>
        <p:txBody>
          <a:bodyPr wrap="square" rtlCol="0">
            <a:spAutoFit/>
          </a:bodyPr>
          <a:lstStyle/>
          <a:p>
            <a:endParaRPr lang="ru-RU" sz="2800" b="1" dirty="0" smtClean="0">
              <a:latin typeface="Times New Roman" panose="02020603050405020304" pitchFamily="18" charset="0"/>
              <a:cs typeface="Times New Roman" panose="02020603050405020304" pitchFamily="18" charset="0"/>
            </a:endParaRPr>
          </a:p>
          <a:p>
            <a:r>
              <a:rPr lang="ru-RU" sz="2800" b="1" dirty="0" smtClean="0">
                <a:latin typeface="Times New Roman" panose="02020603050405020304" pitchFamily="18" charset="0"/>
                <a:cs typeface="Times New Roman" panose="02020603050405020304" pitchFamily="18" charset="0"/>
              </a:rPr>
              <a:t>Словообразовательная </a:t>
            </a:r>
            <a:r>
              <a:rPr lang="ru-RU" sz="2800" b="1" dirty="0">
                <a:latin typeface="Times New Roman" panose="02020603050405020304" pitchFamily="18" charset="0"/>
                <a:cs typeface="Times New Roman" panose="02020603050405020304" pitchFamily="18" charset="0"/>
              </a:rPr>
              <a:t>мотивация </a:t>
            </a:r>
            <a:r>
              <a:rPr lang="ru-RU" sz="2800" dirty="0">
                <a:latin typeface="Times New Roman" panose="02020603050405020304" pitchFamily="18" charset="0"/>
                <a:cs typeface="Times New Roman" panose="02020603050405020304" pitchFamily="18" charset="0"/>
              </a:rPr>
              <a:t>– это отношение между двумя однокоренными словами, при котором значение одного из них либо определяется через значение другого (</a:t>
            </a:r>
            <a:r>
              <a:rPr lang="ru-RU" sz="2800" i="1" dirty="0">
                <a:latin typeface="Times New Roman" panose="02020603050405020304" pitchFamily="18" charset="0"/>
                <a:cs typeface="Times New Roman" panose="02020603050405020304" pitchFamily="18" charset="0"/>
              </a:rPr>
              <a:t>дом - домик</a:t>
            </a:r>
            <a:r>
              <a:rPr lang="ru-RU"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t>
            </a:r>
            <a:r>
              <a:rPr lang="ru-RU" sz="2800" dirty="0">
                <a:latin typeface="Times New Roman" panose="02020603050405020304" pitchFamily="18" charset="0"/>
                <a:cs typeface="Times New Roman" panose="02020603050405020304" pitchFamily="18" charset="0"/>
              </a:rPr>
              <a:t>маленький дом</a:t>
            </a:r>
            <a:r>
              <a:rPr lang="en-US" sz="2800" dirty="0">
                <a:latin typeface="Times New Roman" panose="02020603050405020304" pitchFamily="18" charset="0"/>
                <a:cs typeface="Times New Roman" panose="02020603050405020304" pitchFamily="18" charset="0"/>
              </a:rPr>
              <a:t>”</a:t>
            </a:r>
            <a:r>
              <a:rPr lang="ru-RU" sz="2800" dirty="0">
                <a:latin typeface="Times New Roman" panose="02020603050405020304" pitchFamily="18" charset="0"/>
                <a:cs typeface="Times New Roman" panose="02020603050405020304" pitchFamily="18" charset="0"/>
              </a:rPr>
              <a:t>), либо тождественно значению другого во всех своих компонентах, кроме грамматического значения части речи (</a:t>
            </a:r>
            <a:r>
              <a:rPr lang="ru-RU" sz="2800" i="1" dirty="0">
                <a:latin typeface="Times New Roman" panose="02020603050405020304" pitchFamily="18" charset="0"/>
                <a:cs typeface="Times New Roman" panose="02020603050405020304" pitchFamily="18" charset="0"/>
              </a:rPr>
              <a:t>ходить - ходьба</a:t>
            </a:r>
            <a:r>
              <a:rPr lang="ru-RU" sz="2800" dirty="0">
                <a:latin typeface="Times New Roman" panose="02020603050405020304" pitchFamily="18" charset="0"/>
                <a:cs typeface="Times New Roman" panose="02020603050405020304" pitchFamily="18" charset="0"/>
              </a:rPr>
              <a:t>), либо полностью тождественно значению другого при различии в стилистической окраске этих слов (</a:t>
            </a:r>
            <a:r>
              <a:rPr lang="ru-RU" sz="2800" i="1" dirty="0">
                <a:latin typeface="Times New Roman" panose="02020603050405020304" pitchFamily="18" charset="0"/>
                <a:cs typeface="Times New Roman" panose="02020603050405020304" pitchFamily="18" charset="0"/>
              </a:rPr>
              <a:t>колено</a:t>
            </a:r>
            <a:r>
              <a:rPr lang="ru-RU" sz="2800" dirty="0">
                <a:latin typeface="Times New Roman" panose="02020603050405020304" pitchFamily="18" charset="0"/>
                <a:cs typeface="Times New Roman" panose="02020603050405020304" pitchFamily="18" charset="0"/>
              </a:rPr>
              <a:t> - разг. </a:t>
            </a:r>
            <a:r>
              <a:rPr lang="ru-RU" sz="2800" i="1" dirty="0">
                <a:latin typeface="Times New Roman" panose="02020603050405020304" pitchFamily="18" charset="0"/>
                <a:cs typeface="Times New Roman" panose="02020603050405020304" pitchFamily="18" charset="0"/>
              </a:rPr>
              <a:t>коленка</a:t>
            </a:r>
            <a:r>
              <a:rPr lang="ru-RU" sz="2800" dirty="0">
                <a:latin typeface="Times New Roman" panose="02020603050405020304" pitchFamily="18" charset="0"/>
                <a:cs typeface="Times New Roman" panose="02020603050405020304" pitchFamily="18" charset="0"/>
              </a:rPr>
              <a:t>).</a:t>
            </a: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84646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Классификация основ</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4401205"/>
          </a:xfrm>
          <a:prstGeom prst="rect">
            <a:avLst/>
          </a:prstGeom>
          <a:noFill/>
        </p:spPr>
        <p:txBody>
          <a:bodyPr wrap="square" rtlCol="0">
            <a:spAutoFit/>
          </a:bodyPr>
          <a:lstStyle/>
          <a:p>
            <a:r>
              <a:rPr lang="ru-RU" sz="2000" b="1" dirty="0">
                <a:latin typeface="Times New Roman" panose="02020603050405020304" pitchFamily="18" charset="0"/>
                <a:cs typeface="Times New Roman" panose="02020603050405020304" pitchFamily="18" charset="0"/>
              </a:rPr>
              <a:t>Непроизводная основа</a:t>
            </a:r>
            <a:r>
              <a:rPr lang="ru-RU" sz="2000" dirty="0">
                <a:latin typeface="Times New Roman" panose="02020603050405020304" pitchFamily="18" charset="0"/>
                <a:cs typeface="Times New Roman" panose="02020603050405020304" pitchFamily="18" charset="0"/>
              </a:rPr>
              <a:t> — это нечленимая основа, равная корню, самостоятельная по значению. </a:t>
            </a:r>
          </a:p>
          <a:p>
            <a:r>
              <a:rPr lang="ru-RU" sz="2000" dirty="0">
                <a:latin typeface="Times New Roman" panose="02020603050405020304" pitchFamily="18" charset="0"/>
                <a:cs typeface="Times New Roman" panose="02020603050405020304" pitchFamily="18" charset="0"/>
              </a:rPr>
              <a:t>Например: вод-а, медведь-0</a:t>
            </a:r>
          </a:p>
          <a:p>
            <a:r>
              <a:rPr lang="ru-RU" sz="2000" b="1" dirty="0">
                <a:latin typeface="Times New Roman" panose="02020603050405020304" pitchFamily="18" charset="0"/>
                <a:cs typeface="Times New Roman" panose="02020603050405020304" pitchFamily="18" charset="0"/>
              </a:rPr>
              <a:t>Производная основа </a:t>
            </a:r>
            <a:r>
              <a:rPr lang="ru-RU" sz="2000" dirty="0">
                <a:latin typeface="Times New Roman" panose="02020603050405020304" pitchFamily="18" charset="0"/>
                <a:cs typeface="Times New Roman" panose="02020603050405020304" pitchFamily="18" charset="0"/>
              </a:rPr>
              <a:t>— это членимая основа (состоящая из корня и словообразующих аффиксов), сопоставляющаяся с непроизводной основой в семантическом и словообразовательном отношении.</a:t>
            </a:r>
          </a:p>
          <a:p>
            <a:r>
              <a:rPr lang="ru-RU" sz="2000" dirty="0">
                <a:latin typeface="Times New Roman" panose="02020603050405020304" pitchFamily="18" charset="0"/>
                <a:cs typeface="Times New Roman" panose="02020603050405020304" pitchFamily="18" charset="0"/>
              </a:rPr>
              <a:t>Например: бесед-</a:t>
            </a:r>
            <a:r>
              <a:rPr lang="ru-RU" sz="2000" dirty="0" err="1">
                <a:latin typeface="Times New Roman" panose="02020603050405020304" pitchFamily="18" charset="0"/>
                <a:cs typeface="Times New Roman" panose="02020603050405020304" pitchFamily="18" charset="0"/>
              </a:rPr>
              <a:t>ова</a:t>
            </a:r>
            <a:r>
              <a:rPr lang="ru-RU"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ть</a:t>
            </a:r>
            <a:r>
              <a:rPr lang="ru-RU" sz="2000" dirty="0">
                <a:latin typeface="Times New Roman" panose="02020603050405020304" pitchFamily="18" charset="0"/>
                <a:cs typeface="Times New Roman" panose="02020603050405020304" pitchFamily="18" charset="0"/>
              </a:rPr>
              <a:t>, зим-н-</a:t>
            </a:r>
            <a:r>
              <a:rPr lang="ru-RU" sz="2000" dirty="0" err="1">
                <a:latin typeface="Times New Roman" panose="02020603050405020304" pitchFamily="18" charset="0"/>
                <a:cs typeface="Times New Roman" panose="02020603050405020304" pitchFamily="18" charset="0"/>
              </a:rPr>
              <a:t>ий</a:t>
            </a:r>
            <a:r>
              <a:rPr lang="ru-RU" sz="2000" dirty="0">
                <a:latin typeface="Times New Roman" panose="02020603050405020304" pitchFamily="18" charset="0"/>
                <a:cs typeface="Times New Roman" panose="02020603050405020304" pitchFamily="18" charset="0"/>
              </a:rPr>
              <a:t>, зим-</a:t>
            </a:r>
            <a:r>
              <a:rPr lang="ru-RU" sz="2000" dirty="0" err="1">
                <a:latin typeface="Times New Roman" panose="02020603050405020304" pitchFamily="18" charset="0"/>
                <a:cs typeface="Times New Roman" panose="02020603050405020304" pitchFamily="18" charset="0"/>
              </a:rPr>
              <a:t>ов</a:t>
            </a:r>
            <a:r>
              <a:rPr lang="ru-RU" sz="2000" dirty="0">
                <a:latin typeface="Times New Roman" panose="02020603050405020304" pitchFamily="18" charset="0"/>
                <a:cs typeface="Times New Roman" panose="02020603050405020304" pitchFamily="18" charset="0"/>
              </a:rPr>
              <a:t>-а-</a:t>
            </a:r>
            <a:r>
              <a:rPr lang="ru-RU" sz="2000" dirty="0" err="1">
                <a:latin typeface="Times New Roman" panose="02020603050405020304" pitchFamily="18" charset="0"/>
                <a:cs typeface="Times New Roman" panose="02020603050405020304" pitchFamily="18" charset="0"/>
              </a:rPr>
              <a:t>ть</a:t>
            </a:r>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Основы с </a:t>
            </a:r>
            <a:r>
              <a:rPr lang="ru-RU" sz="2000" b="1" dirty="0">
                <a:latin typeface="Times New Roman" panose="02020603050405020304" pitchFamily="18" charset="0"/>
                <a:cs typeface="Times New Roman" panose="02020603050405020304" pitchFamily="18" charset="0"/>
              </a:rPr>
              <a:t>полной свободной членимостью</a:t>
            </a:r>
            <a:r>
              <a:rPr lang="ru-RU" sz="2000" dirty="0">
                <a:latin typeface="Times New Roman" panose="02020603050405020304" pitchFamily="18" charset="0"/>
                <a:cs typeface="Times New Roman" panose="02020603050405020304" pitchFamily="18" charset="0"/>
              </a:rPr>
              <a:t>. К этой группе относятся основы, которые включают свободные корни и </a:t>
            </a:r>
            <a:r>
              <a:rPr lang="ru-RU" sz="2000" dirty="0" err="1">
                <a:latin typeface="Times New Roman" panose="02020603050405020304" pitchFamily="18" charset="0"/>
                <a:cs typeface="Times New Roman" panose="02020603050405020304" pitchFamily="18" charset="0"/>
              </a:rPr>
              <a:t>повторяющися</a:t>
            </a:r>
            <a:r>
              <a:rPr lang="ru-RU" sz="2000" dirty="0">
                <a:latin typeface="Times New Roman" panose="02020603050405020304" pitchFamily="18" charset="0"/>
                <a:cs typeface="Times New Roman" panose="02020603050405020304" pitchFamily="18" charset="0"/>
              </a:rPr>
              <a:t> аффиксы.</a:t>
            </a:r>
          </a:p>
          <a:p>
            <a:r>
              <a:rPr lang="ru-RU" sz="2000" dirty="0">
                <a:latin typeface="Times New Roman" panose="02020603050405020304" pitchFamily="18" charset="0"/>
                <a:cs typeface="Times New Roman" panose="02020603050405020304" pitchFamily="18" charset="0"/>
              </a:rPr>
              <a:t>Например: </a:t>
            </a:r>
            <a:r>
              <a:rPr lang="ru-RU" sz="2000" dirty="0" err="1">
                <a:latin typeface="Times New Roman" panose="02020603050405020304" pitchFamily="18" charset="0"/>
                <a:cs typeface="Times New Roman" panose="02020603050405020304" pitchFamily="18" charset="0"/>
              </a:rPr>
              <a:t>зл</a:t>
            </a:r>
            <a:r>
              <a:rPr lang="ru-RU" sz="2000" dirty="0">
                <a:latin typeface="Times New Roman" panose="02020603050405020304" pitchFamily="18" charset="0"/>
                <a:cs typeface="Times New Roman" panose="02020603050405020304" pitchFamily="18" charset="0"/>
              </a:rPr>
              <a:t>-ой</a:t>
            </a:r>
            <a:r>
              <a:rPr lang="en-US"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зл</a:t>
            </a:r>
            <a:r>
              <a:rPr lang="ru-RU" sz="2000" dirty="0">
                <a:latin typeface="Times New Roman" panose="02020603050405020304" pitchFamily="18" charset="0"/>
                <a:cs typeface="Times New Roman" panose="02020603050405020304" pitchFamily="18" charset="0"/>
              </a:rPr>
              <a:t>-ость, юн-</a:t>
            </a:r>
            <a:r>
              <a:rPr lang="ru-RU" sz="2000" dirty="0" err="1">
                <a:latin typeface="Times New Roman" panose="02020603050405020304" pitchFamily="18" charset="0"/>
                <a:cs typeface="Times New Roman" panose="02020603050405020304" pitchFamily="18" charset="0"/>
              </a:rPr>
              <a:t>ый</a:t>
            </a:r>
            <a:r>
              <a:rPr lang="en-US" sz="2000"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юн-ость</a:t>
            </a:r>
          </a:p>
          <a:p>
            <a:r>
              <a:rPr lang="ru-RU" sz="2000" dirty="0">
                <a:latin typeface="Times New Roman" panose="02020603050405020304" pitchFamily="18" charset="0"/>
                <a:cs typeface="Times New Roman" panose="02020603050405020304" pitchFamily="18" charset="0"/>
              </a:rPr>
              <a:t>Основы с </a:t>
            </a:r>
            <a:r>
              <a:rPr lang="ru-RU" sz="2000" b="1" dirty="0">
                <a:latin typeface="Times New Roman" panose="02020603050405020304" pitchFamily="18" charset="0"/>
                <a:cs typeface="Times New Roman" panose="02020603050405020304" pitchFamily="18" charset="0"/>
              </a:rPr>
              <a:t>полной связанной членимостью</a:t>
            </a:r>
            <a:r>
              <a:rPr lang="ru-RU" sz="2000" dirty="0">
                <a:latin typeface="Times New Roman" panose="02020603050405020304" pitchFamily="18" charset="0"/>
                <a:cs typeface="Times New Roman" panose="02020603050405020304" pitchFamily="18" charset="0"/>
              </a:rPr>
              <a:t>. Включают слова со связанными корнями и словообразующими аффиксами, повторяющимися в ряде слов.</a:t>
            </a:r>
          </a:p>
          <a:p>
            <a:r>
              <a:rPr lang="ru-RU" sz="2000" dirty="0">
                <a:latin typeface="Times New Roman" panose="02020603050405020304" pitchFamily="18" charset="0"/>
                <a:cs typeface="Times New Roman" panose="02020603050405020304" pitchFamily="18" charset="0"/>
              </a:rPr>
              <a:t>Например: </a:t>
            </a:r>
            <a:r>
              <a:rPr lang="ru-RU" sz="2000" dirty="0" err="1">
                <a:latin typeface="Times New Roman" panose="02020603050405020304" pitchFamily="18" charset="0"/>
                <a:cs typeface="Times New Roman" panose="02020603050405020304" pitchFamily="18" charset="0"/>
              </a:rPr>
              <a:t>агит-ировать</a:t>
            </a:r>
            <a:r>
              <a:rPr lang="en-US"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агит-ация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трансл-ировать</a:t>
            </a:r>
            <a:r>
              <a:rPr lang="en-US"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трансл-яция</a:t>
            </a:r>
            <a:r>
              <a:rPr lang="ru-RU" sz="2000" dirty="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Прерванная формообразующими аффиксами и флексиями основа называется </a:t>
            </a:r>
            <a:r>
              <a:rPr lang="ru-RU" sz="2000" b="1" dirty="0">
                <a:latin typeface="Times New Roman" panose="02020603050405020304" pitchFamily="18" charset="0"/>
                <a:cs typeface="Times New Roman" panose="02020603050405020304" pitchFamily="18" charset="0"/>
              </a:rPr>
              <a:t>прерванной</a:t>
            </a:r>
            <a:r>
              <a:rPr lang="ru-RU" sz="2000" dirty="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Например: купа-л-</a:t>
            </a:r>
            <a:r>
              <a:rPr lang="ru-RU" sz="2000" dirty="0" err="1">
                <a:latin typeface="Times New Roman" panose="02020603050405020304" pitchFamily="18" charset="0"/>
                <a:cs typeface="Times New Roman" panose="02020603050405020304" pitchFamily="18" charset="0"/>
              </a:rPr>
              <a:t>ся</a:t>
            </a:r>
            <a:r>
              <a:rPr lang="ru-RU" sz="2000" dirty="0">
                <a:latin typeface="Times New Roman" panose="02020603050405020304" pitchFamily="18" charset="0"/>
                <a:cs typeface="Times New Roman" panose="02020603050405020304" pitchFamily="18" charset="0"/>
              </a:rPr>
              <a:t>, пар-о-ход, диван-ом-</a:t>
            </a:r>
            <a:r>
              <a:rPr lang="ru-RU" sz="2000" dirty="0" err="1">
                <a:latin typeface="Times New Roman" panose="02020603050405020304" pitchFamily="18" charset="0"/>
                <a:cs typeface="Times New Roman" panose="02020603050405020304" pitchFamily="18" charset="0"/>
              </a:rPr>
              <a:t>кроватьй</a:t>
            </a:r>
            <a:r>
              <a:rPr lang="ru-RU" sz="2000" dirty="0">
                <a:latin typeface="Times New Roman" panose="02020603050405020304" pitchFamily="18" charset="0"/>
                <a:cs typeface="Times New Roman" panose="02020603050405020304" pitchFamily="18" charset="0"/>
              </a:rPr>
              <a:t>-у</a:t>
            </a:r>
          </a:p>
          <a:p>
            <a:r>
              <a:rPr lang="ru-RU" sz="2000" b="1" dirty="0">
                <a:latin typeface="Times New Roman" panose="02020603050405020304" pitchFamily="18" charset="0"/>
                <a:cs typeface="Times New Roman" panose="02020603050405020304" pitchFamily="18" charset="0"/>
              </a:rPr>
              <a:t>Непрерванная основа –</a:t>
            </a:r>
            <a:r>
              <a:rPr lang="ru-RU" sz="2000" dirty="0">
                <a:latin typeface="Times New Roman" panose="02020603050405020304" pitchFamily="18" charset="0"/>
                <a:cs typeface="Times New Roman" panose="02020603050405020304" pitchFamily="18" charset="0"/>
              </a:rPr>
              <a:t> </a:t>
            </a:r>
            <a:r>
              <a:rPr lang="ru-RU" sz="2000" u="sng" dirty="0">
                <a:latin typeface="Times New Roman" panose="02020603050405020304" pitchFamily="18" charset="0"/>
                <a:cs typeface="Times New Roman" panose="02020603050405020304" pitchFamily="18" charset="0"/>
              </a:rPr>
              <a:t>рыбк</a:t>
            </a:r>
            <a:r>
              <a:rPr lang="ru-RU" sz="2000" dirty="0">
                <a:latin typeface="Times New Roman" panose="02020603050405020304" pitchFamily="18" charset="0"/>
                <a:cs typeface="Times New Roman" panose="02020603050405020304" pitchFamily="18" charset="0"/>
              </a:rPr>
              <a:t> -а, </a:t>
            </a:r>
            <a:r>
              <a:rPr lang="ru-RU" sz="2000" u="sng" dirty="0">
                <a:latin typeface="Times New Roman" panose="02020603050405020304" pitchFamily="18" charset="0"/>
                <a:cs typeface="Times New Roman" panose="02020603050405020304" pitchFamily="18" charset="0"/>
              </a:rPr>
              <a:t>столов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ый</a:t>
            </a:r>
            <a:r>
              <a:rPr lang="ru-RU" sz="2000" dirty="0">
                <a:latin typeface="Times New Roman" panose="02020603050405020304" pitchFamily="18" charset="0"/>
                <a:cs typeface="Times New Roman" panose="02020603050405020304" pitchFamily="18" charset="0"/>
              </a:rPr>
              <a:t>, </a:t>
            </a:r>
            <a:r>
              <a:rPr lang="ru-RU" sz="2000" u="sng" dirty="0">
                <a:latin typeface="Times New Roman" panose="02020603050405020304" pitchFamily="18" charset="0"/>
                <a:cs typeface="Times New Roman" panose="02020603050405020304" pitchFamily="18" charset="0"/>
              </a:rPr>
              <a:t>мечта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ть</a:t>
            </a:r>
            <a:endParaRPr lang="ru-RU" sz="2000"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3394135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Домашнее задание</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224937" y="2086312"/>
            <a:ext cx="11741427" cy="4401205"/>
          </a:xfrm>
          <a:prstGeom prst="rect">
            <a:avLst/>
          </a:prstGeom>
          <a:noFill/>
        </p:spPr>
        <p:txBody>
          <a:bodyPr wrap="square" rtlCol="0">
            <a:spAutoFit/>
          </a:bodyPr>
          <a:lstStyle/>
          <a:p>
            <a:r>
              <a:rPr lang="ru-RU" sz="2800" dirty="0" smtClean="0">
                <a:latin typeface="Times New Roman" panose="02020603050405020304" pitchFamily="18" charset="0"/>
                <a:cs typeface="Times New Roman" panose="02020603050405020304" pitchFamily="18" charset="0"/>
              </a:rPr>
              <a:t>Написать конспект по интерфиксам и субморфам.</a:t>
            </a:r>
          </a:p>
          <a:p>
            <a:endParaRPr lang="ru-RU" sz="2800" dirty="0" smtClean="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Рекомендуемая </a:t>
            </a:r>
            <a:r>
              <a:rPr lang="ru-RU" sz="2800" dirty="0">
                <a:latin typeface="Times New Roman" panose="02020603050405020304" pitchFamily="18" charset="0"/>
                <a:cs typeface="Times New Roman" panose="02020603050405020304" pitchFamily="18" charset="0"/>
              </a:rPr>
              <a:t>литература: </a:t>
            </a:r>
            <a:endParaRPr lang="ru-RU" sz="2800" dirty="0" smtClean="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Современный </a:t>
            </a:r>
            <a:r>
              <a:rPr lang="ru-RU" sz="2800" dirty="0">
                <a:latin typeface="Times New Roman" panose="02020603050405020304" pitchFamily="18" charset="0"/>
                <a:cs typeface="Times New Roman" panose="02020603050405020304" pitchFamily="18" charset="0"/>
              </a:rPr>
              <a:t>русский язык, </a:t>
            </a:r>
            <a:r>
              <a:rPr lang="ru-RU" sz="2800" dirty="0" err="1">
                <a:latin typeface="Times New Roman" panose="02020603050405020304" pitchFamily="18" charset="0"/>
                <a:cs typeface="Times New Roman" panose="02020603050405020304" pitchFamily="18" charset="0"/>
              </a:rPr>
              <a:t>Белошапкова</a:t>
            </a:r>
            <a:r>
              <a:rPr lang="ru-RU" sz="2800" dirty="0">
                <a:latin typeface="Times New Roman" panose="02020603050405020304" pitchFamily="18" charset="0"/>
                <a:cs typeface="Times New Roman" panose="02020603050405020304" pitchFamily="18" charset="0"/>
              </a:rPr>
              <a:t> В.А., </a:t>
            </a:r>
            <a:r>
              <a:rPr lang="ru-RU" sz="2800" dirty="0" err="1">
                <a:latin typeface="Times New Roman" panose="02020603050405020304" pitchFamily="18" charset="0"/>
                <a:cs typeface="Times New Roman" panose="02020603050405020304" pitchFamily="18" charset="0"/>
              </a:rPr>
              <a:t>Брызгунова</a:t>
            </a:r>
            <a:r>
              <a:rPr lang="ru-RU" sz="2800" dirty="0">
                <a:latin typeface="Times New Roman" panose="02020603050405020304" pitchFamily="18" charset="0"/>
                <a:cs typeface="Times New Roman" panose="02020603050405020304" pitchFamily="18" charset="0"/>
              </a:rPr>
              <a:t> Е.А., Земская Е.А., 1989.</a:t>
            </a:r>
          </a:p>
          <a:p>
            <a:r>
              <a:rPr lang="ru-RU" sz="2800" dirty="0">
                <a:latin typeface="Times New Roman" panose="02020603050405020304" pitchFamily="18" charset="0"/>
                <a:cs typeface="Times New Roman" panose="02020603050405020304" pitchFamily="18" charset="0"/>
              </a:rPr>
              <a:t>Филиппова Л.С. Современный русский язык. </a:t>
            </a:r>
            <a:r>
              <a:rPr lang="ru-RU" sz="2800" dirty="0" err="1">
                <a:latin typeface="Times New Roman" panose="02020603050405020304" pitchFamily="18" charset="0"/>
                <a:cs typeface="Times New Roman" panose="02020603050405020304" pitchFamily="18" charset="0"/>
              </a:rPr>
              <a:t>Морфемика</a:t>
            </a:r>
            <a:r>
              <a:rPr lang="ru-RU" sz="2800" dirty="0">
                <a:latin typeface="Times New Roman" panose="02020603050405020304" pitchFamily="18" charset="0"/>
                <a:cs typeface="Times New Roman" panose="02020603050405020304" pitchFamily="18" charset="0"/>
              </a:rPr>
              <a:t>. Словообразование: </a:t>
            </a:r>
            <a:r>
              <a:rPr lang="ru-RU" sz="2800" dirty="0" err="1">
                <a:latin typeface="Times New Roman" panose="02020603050405020304" pitchFamily="18" charset="0"/>
                <a:cs typeface="Times New Roman" panose="02020603050405020304" pitchFamily="18" charset="0"/>
              </a:rPr>
              <a:t>учeб</a:t>
            </a:r>
            <a:r>
              <a:rPr lang="ru-RU" sz="2800" dirty="0">
                <a:latin typeface="Times New Roman" panose="02020603050405020304" pitchFamily="18" charset="0"/>
                <a:cs typeface="Times New Roman" panose="02020603050405020304" pitchFamily="18" charset="0"/>
              </a:rPr>
              <a:t>. пособие. / Л.С. Филиппова. — М.: Флинта: Наука, 2009. — 248 с.</a:t>
            </a:r>
          </a:p>
          <a:p>
            <a:r>
              <a:rPr lang="ru-RU" sz="2800" dirty="0" smtClean="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a:p>
            <a:endParaRPr lang="ru-RU" sz="1400" dirty="0"/>
          </a:p>
          <a:p>
            <a:endParaRPr lang="ru-RU" sz="1400" dirty="0"/>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81888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План практики</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224937" y="2086312"/>
            <a:ext cx="11741427" cy="2246769"/>
          </a:xfrm>
          <a:prstGeom prst="rect">
            <a:avLst/>
          </a:prstGeom>
          <a:noFill/>
        </p:spPr>
        <p:txBody>
          <a:bodyPr wrap="square" rtlCol="0">
            <a:spAutoFit/>
          </a:bodyPr>
          <a:lstStyle/>
          <a:p>
            <a:r>
              <a:rPr lang="ru-RU" sz="2800" dirty="0">
                <a:latin typeface="Times New Roman" panose="02020603050405020304" pitchFamily="18" charset="0"/>
                <a:cs typeface="Times New Roman" panose="02020603050405020304" pitchFamily="18" charset="0"/>
              </a:rPr>
              <a:t>1) Трудные случаи выделения основ у существительных</a:t>
            </a:r>
          </a:p>
          <a:p>
            <a:r>
              <a:rPr lang="ru-RU" sz="2800" dirty="0">
                <a:latin typeface="Times New Roman" panose="02020603050405020304" pitchFamily="18" charset="0"/>
                <a:cs typeface="Times New Roman" panose="02020603050405020304" pitchFamily="18" charset="0"/>
              </a:rPr>
              <a:t>2) Трудные случаи выделения основ у прилагательных и наречий</a:t>
            </a:r>
          </a:p>
          <a:p>
            <a:r>
              <a:rPr lang="ru-RU" sz="2800" dirty="0">
                <a:latin typeface="Times New Roman" panose="02020603050405020304" pitchFamily="18" charset="0"/>
                <a:cs typeface="Times New Roman" panose="02020603050405020304" pitchFamily="18" charset="0"/>
              </a:rPr>
              <a:t>3) Трудные случаи выделения основ у глаголов и глагольных форм</a:t>
            </a:r>
          </a:p>
          <a:p>
            <a:r>
              <a:rPr lang="ru-RU" sz="2800" dirty="0" smtClean="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a:p>
            <a:endParaRPr lang="ru-RU" sz="1400" dirty="0"/>
          </a:p>
          <a:p>
            <a:endParaRPr lang="ru-RU" sz="1400" dirty="0"/>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4186589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Упражнения</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0" y="1459295"/>
            <a:ext cx="11741427" cy="5816977"/>
          </a:xfrm>
          <a:prstGeom prst="rect">
            <a:avLst/>
          </a:prstGeom>
          <a:noFill/>
        </p:spPr>
        <p:txBody>
          <a:bodyPr wrap="square" rtlCol="0">
            <a:spAutoFit/>
          </a:bodyPr>
          <a:lstStyle/>
          <a:p>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Упражнение </a:t>
            </a:r>
            <a:r>
              <a:rPr lang="ru-RU" dirty="0">
                <a:latin typeface="Times New Roman" panose="02020603050405020304" pitchFamily="18" charset="0"/>
                <a:cs typeface="Times New Roman" panose="02020603050405020304" pitchFamily="18" charset="0"/>
              </a:rPr>
              <a:t>1. Выделите основу. Отметьте слова с прерванной основой. </a:t>
            </a:r>
          </a:p>
          <a:p>
            <a:r>
              <a:rPr lang="ru-RU" dirty="0">
                <a:latin typeface="Times New Roman" panose="02020603050405020304" pitchFamily="18" charset="0"/>
                <a:cs typeface="Times New Roman" panose="02020603050405020304" pitchFamily="18" charset="0"/>
              </a:rPr>
              <a:t>Сыплет дождик большие горошины, вьётся ветер, и даль нечиста. Закрывается тополь взъерошенный серебристой изнанкой листа.</a:t>
            </a:r>
          </a:p>
          <a:p>
            <a:r>
              <a:rPr lang="ru-RU" dirty="0" smtClean="0">
                <a:latin typeface="Times New Roman" panose="02020603050405020304" pitchFamily="18" charset="0"/>
                <a:cs typeface="Times New Roman" panose="02020603050405020304" pitchFamily="18" charset="0"/>
              </a:rPr>
              <a:t>Упражнение </a:t>
            </a:r>
            <a:r>
              <a:rPr lang="ru-RU" dirty="0">
                <a:latin typeface="Times New Roman" panose="02020603050405020304" pitchFamily="18" charset="0"/>
                <a:cs typeface="Times New Roman" panose="02020603050405020304" pitchFamily="18" charset="0"/>
              </a:rPr>
              <a:t>2. Выделите основу</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 каждого слова и дайте характеристику по предложенному плану:</a:t>
            </a:r>
          </a:p>
          <a:p>
            <a:pPr marL="342900" indent="-342900">
              <a:buAutoNum type="arabicParenR"/>
            </a:pPr>
            <a:r>
              <a:rPr lang="ru-RU" dirty="0">
                <a:latin typeface="Times New Roman" panose="02020603050405020304" pitchFamily="18" charset="0"/>
                <a:cs typeface="Times New Roman" panose="02020603050405020304" pitchFamily="18" charset="0"/>
              </a:rPr>
              <a:t>Производная\непроизводная</a:t>
            </a:r>
          </a:p>
          <a:p>
            <a:pPr marL="342900" indent="-342900">
              <a:buAutoNum type="arabicParenR"/>
            </a:pPr>
            <a:r>
              <a:rPr lang="ru-RU" dirty="0">
                <a:latin typeface="Times New Roman" panose="02020603050405020304" pitchFamily="18" charset="0"/>
                <a:cs typeface="Times New Roman" panose="02020603050405020304" pitchFamily="18" charset="0"/>
              </a:rPr>
              <a:t>Членимая\нечленимая</a:t>
            </a:r>
          </a:p>
          <a:p>
            <a:pPr marL="342900" indent="-342900">
              <a:buAutoNum type="arabicParenR"/>
            </a:pPr>
            <a:r>
              <a:rPr lang="ru-RU" dirty="0">
                <a:latin typeface="Times New Roman" panose="02020603050405020304" pitchFamily="18" charset="0"/>
                <a:cs typeface="Times New Roman" panose="02020603050405020304" pitchFamily="18" charset="0"/>
              </a:rPr>
              <a:t>Свободная\связанная</a:t>
            </a:r>
          </a:p>
          <a:p>
            <a:pPr marL="342900" indent="-342900">
              <a:buAutoNum type="arabicParenR"/>
            </a:pPr>
            <a:r>
              <a:rPr lang="ru-RU" dirty="0">
                <a:latin typeface="Times New Roman" panose="02020603050405020304" pitchFamily="18" charset="0"/>
                <a:cs typeface="Times New Roman" panose="02020603050405020304" pitchFamily="18" charset="0"/>
              </a:rPr>
              <a:t>Прерванная\непрерванная</a:t>
            </a:r>
          </a:p>
          <a:p>
            <a:r>
              <a:rPr lang="ru-RU" dirty="0">
                <a:latin typeface="Times New Roman" panose="02020603050405020304" pitchFamily="18" charset="0"/>
                <a:cs typeface="Times New Roman" panose="02020603050405020304" pitchFamily="18" charset="0"/>
              </a:rPr>
              <a:t>П</a:t>
            </a:r>
            <a:r>
              <a:rPr lang="ru-RU" dirty="0" smtClean="0">
                <a:latin typeface="Times New Roman" panose="02020603050405020304" pitchFamily="18" charset="0"/>
                <a:cs typeface="Times New Roman" panose="02020603050405020304" pitchFamily="18" charset="0"/>
              </a:rPr>
              <a:t>очтовый</a:t>
            </a:r>
            <a:r>
              <a:rPr lang="ru-RU" dirty="0">
                <a:latin typeface="Times New Roman" panose="02020603050405020304" pitchFamily="18" charset="0"/>
                <a:cs typeface="Times New Roman" panose="02020603050405020304" pitchFamily="18" charset="0"/>
              </a:rPr>
              <a:t>, почтамт, почтальон, стеклянный, стеклярус, телятина, буженина, осетрина, закоулок, малина, детвора, детский, переулок, телячий, давний, баранина, </a:t>
            </a:r>
            <a:r>
              <a:rPr lang="ru-RU" dirty="0" smtClean="0">
                <a:latin typeface="Times New Roman" panose="02020603050405020304" pitchFamily="18" charset="0"/>
                <a:cs typeface="Times New Roman" panose="02020603050405020304" pitchFamily="18" charset="0"/>
              </a:rPr>
              <a:t>стеклышко</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Упражнение 3. Выделите основу. Чем мотивированно разделение слов по группам? </a:t>
            </a:r>
          </a:p>
          <a:p>
            <a:r>
              <a:rPr lang="ru-RU" dirty="0">
                <a:latin typeface="Times New Roman" panose="02020603050405020304" pitchFamily="18" charset="0"/>
                <a:cs typeface="Times New Roman" panose="02020603050405020304" pitchFamily="18" charset="0"/>
              </a:rPr>
              <a:t>1) раздувать, намывать, оглядывать, разогревать, пасти, нести, пиши, скажи, исправь, думай, ограбил, треснул, играл, читающий, читаемый, играющий, пишущий, смешанный, увиденный, будучи, читая, слыша.</a:t>
            </a:r>
          </a:p>
          <a:p>
            <a:r>
              <a:rPr lang="ru-RU" dirty="0">
                <a:latin typeface="Times New Roman" panose="02020603050405020304" pitchFamily="18" charset="0"/>
                <a:cs typeface="Times New Roman" panose="02020603050405020304" pitchFamily="18" charset="0"/>
              </a:rPr>
              <a:t>2) красивее, глубже, высочайший, дороже, дешевле, меньше, белейший, желтее, малейший, дружнее, свежайший, наивысший, певучий, горячее, теплее, громче, нижайше, лучше, смелее, ближе, мягче, дальше.</a:t>
            </a:r>
          </a:p>
          <a:p>
            <a:r>
              <a:rPr lang="ru-RU" dirty="0">
                <a:latin typeface="Times New Roman" panose="02020603050405020304" pitchFamily="18" charset="0"/>
                <a:cs typeface="Times New Roman" panose="02020603050405020304" pitchFamily="18" charset="0"/>
              </a:rPr>
              <a:t>3) паровоз, литературоведение, пятиклассник,  языкознание, чудеса, дочери, листья, перья, пароход, коневод, дымоход, орловец, матери, самолет, пешеход, певец, энергосистема, микробиолог, землетрясение, тысячелетие, вертихвостка, пчеловод, сенокос.</a:t>
            </a:r>
          </a:p>
          <a:p>
            <a:endParaRPr lang="ru-RU" sz="1600" dirty="0">
              <a:latin typeface="Times New Roman" panose="02020603050405020304" pitchFamily="18" charset="0"/>
              <a:cs typeface="Times New Roman" panose="02020603050405020304" pitchFamily="18" charset="0"/>
            </a:endParaRPr>
          </a:p>
          <a:p>
            <a:endParaRPr lang="ru-RU" sz="1400" dirty="0"/>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3041804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Упражнения (ответы)</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5601533"/>
          </a:xfrm>
          <a:prstGeom prst="rect">
            <a:avLst/>
          </a:prstGeom>
          <a:noFill/>
        </p:spPr>
        <p:txBody>
          <a:bodyPr wrap="square" rtlCol="0">
            <a:spAutoFit/>
          </a:bodyPr>
          <a:lstStyle/>
          <a:p>
            <a:r>
              <a:rPr lang="ru-RU" sz="1500" b="1" dirty="0" smtClean="0">
                <a:latin typeface="Times New Roman" panose="02020603050405020304" pitchFamily="18" charset="0"/>
                <a:cs typeface="Times New Roman" panose="02020603050405020304" pitchFamily="18" charset="0"/>
              </a:rPr>
              <a:t>Упражнение </a:t>
            </a:r>
            <a:r>
              <a:rPr lang="ru-RU" sz="1500" b="1" dirty="0">
                <a:latin typeface="Times New Roman" panose="02020603050405020304" pitchFamily="18" charset="0"/>
                <a:cs typeface="Times New Roman" panose="02020603050405020304" pitchFamily="18" charset="0"/>
              </a:rPr>
              <a:t>1.</a:t>
            </a:r>
            <a:r>
              <a:rPr lang="ru-RU" sz="1500" dirty="0">
                <a:latin typeface="Times New Roman" panose="02020603050405020304" pitchFamily="18" charset="0"/>
                <a:cs typeface="Times New Roman" panose="02020603050405020304" pitchFamily="18" charset="0"/>
              </a:rPr>
              <a:t> Выделите основу. Отметьте слова с прерванной основой. </a:t>
            </a:r>
          </a:p>
          <a:p>
            <a:r>
              <a:rPr lang="ru-RU" sz="1500" u="sng" dirty="0">
                <a:latin typeface="Times New Roman" panose="02020603050405020304" pitchFamily="18" charset="0"/>
                <a:cs typeface="Times New Roman" panose="02020603050405020304" pitchFamily="18" charset="0"/>
              </a:rPr>
              <a:t>Сып</a:t>
            </a:r>
            <a:r>
              <a:rPr lang="ru-RU" sz="1500" dirty="0">
                <a:latin typeface="Times New Roman" panose="02020603050405020304" pitchFamily="18" charset="0"/>
                <a:cs typeface="Times New Roman" panose="02020603050405020304" pitchFamily="18" charset="0"/>
              </a:rPr>
              <a:t>лет </a:t>
            </a:r>
            <a:r>
              <a:rPr lang="ru-RU" sz="1500" u="sng" dirty="0">
                <a:latin typeface="Times New Roman" panose="02020603050405020304" pitchFamily="18" charset="0"/>
                <a:cs typeface="Times New Roman" panose="02020603050405020304" pitchFamily="18" charset="0"/>
              </a:rPr>
              <a:t>дожд</a:t>
            </a:r>
            <a:r>
              <a:rPr lang="ru-RU" sz="1500" dirty="0">
                <a:latin typeface="Times New Roman" panose="02020603050405020304" pitchFamily="18" charset="0"/>
                <a:cs typeface="Times New Roman" panose="02020603050405020304" pitchFamily="18" charset="0"/>
              </a:rPr>
              <a:t>ик </a:t>
            </a:r>
            <a:r>
              <a:rPr lang="ru-RU" sz="1500" u="sng" dirty="0">
                <a:latin typeface="Times New Roman" panose="02020603050405020304" pitchFamily="18" charset="0"/>
                <a:cs typeface="Times New Roman" panose="02020603050405020304" pitchFamily="18" charset="0"/>
              </a:rPr>
              <a:t>больш</a:t>
            </a:r>
            <a:r>
              <a:rPr lang="ru-RU" sz="1500" dirty="0">
                <a:latin typeface="Times New Roman" panose="02020603050405020304" pitchFamily="18" charset="0"/>
                <a:cs typeface="Times New Roman" panose="02020603050405020304" pitchFamily="18" charset="0"/>
              </a:rPr>
              <a:t>ие </a:t>
            </a:r>
            <a:r>
              <a:rPr lang="ru-RU" sz="1500" u="sng" dirty="0">
                <a:latin typeface="Times New Roman" panose="02020603050405020304" pitchFamily="18" charset="0"/>
                <a:cs typeface="Times New Roman" panose="02020603050405020304" pitchFamily="18" charset="0"/>
              </a:rPr>
              <a:t>горошин</a:t>
            </a:r>
            <a:r>
              <a:rPr lang="ru-RU" sz="1500" dirty="0">
                <a:latin typeface="Times New Roman" panose="02020603050405020304" pitchFamily="18" charset="0"/>
                <a:cs typeface="Times New Roman" panose="02020603050405020304" pitchFamily="18" charset="0"/>
              </a:rPr>
              <a:t>ы, </a:t>
            </a:r>
            <a:r>
              <a:rPr lang="ru-RU" sz="1500" u="sng" dirty="0">
                <a:solidFill>
                  <a:srgbClr val="FF0000"/>
                </a:solidFill>
                <a:latin typeface="Times New Roman" panose="02020603050405020304" pitchFamily="18" charset="0"/>
                <a:cs typeface="Times New Roman" panose="02020603050405020304" pitchFamily="18" charset="0"/>
              </a:rPr>
              <a:t>вь</a:t>
            </a:r>
            <a:r>
              <a:rPr lang="ru-RU" sz="1500" dirty="0">
                <a:solidFill>
                  <a:srgbClr val="FF0000"/>
                </a:solidFill>
                <a:latin typeface="Times New Roman" panose="02020603050405020304" pitchFamily="18" charset="0"/>
                <a:cs typeface="Times New Roman" panose="02020603050405020304" pitchFamily="18" charset="0"/>
              </a:rPr>
              <a:t>ёт</a:t>
            </a:r>
            <a:r>
              <a:rPr lang="ru-RU" sz="1500" u="sng" dirty="0">
                <a:solidFill>
                  <a:srgbClr val="FF0000"/>
                </a:solidFill>
                <a:latin typeface="Times New Roman" panose="02020603050405020304" pitchFamily="18" charset="0"/>
                <a:cs typeface="Times New Roman" panose="02020603050405020304" pitchFamily="18" charset="0"/>
              </a:rPr>
              <a:t>ся</a:t>
            </a:r>
            <a:r>
              <a:rPr lang="ru-RU" sz="1500" dirty="0">
                <a:latin typeface="Times New Roman" panose="02020603050405020304" pitchFamily="18" charset="0"/>
                <a:cs typeface="Times New Roman" panose="02020603050405020304" pitchFamily="18" charset="0"/>
              </a:rPr>
              <a:t> </a:t>
            </a:r>
            <a:r>
              <a:rPr lang="ru-RU" sz="1500" u="sng" dirty="0">
                <a:latin typeface="Times New Roman" panose="02020603050405020304" pitchFamily="18" charset="0"/>
                <a:cs typeface="Times New Roman" panose="02020603050405020304" pitchFamily="18" charset="0"/>
              </a:rPr>
              <a:t>ветер</a:t>
            </a:r>
            <a:r>
              <a:rPr lang="ru-RU" sz="1500" dirty="0">
                <a:latin typeface="Times New Roman" panose="02020603050405020304" pitchFamily="18" charset="0"/>
                <a:cs typeface="Times New Roman" panose="02020603050405020304" pitchFamily="18" charset="0"/>
              </a:rPr>
              <a:t>, и </a:t>
            </a:r>
            <a:r>
              <a:rPr lang="ru-RU" sz="1500" u="sng" dirty="0">
                <a:latin typeface="Times New Roman" panose="02020603050405020304" pitchFamily="18" charset="0"/>
                <a:cs typeface="Times New Roman" panose="02020603050405020304" pitchFamily="18" charset="0"/>
              </a:rPr>
              <a:t>даль</a:t>
            </a:r>
            <a:r>
              <a:rPr lang="ru-RU" sz="1500" dirty="0">
                <a:latin typeface="Times New Roman" panose="02020603050405020304" pitchFamily="18" charset="0"/>
                <a:cs typeface="Times New Roman" panose="02020603050405020304" pitchFamily="18" charset="0"/>
              </a:rPr>
              <a:t> </a:t>
            </a:r>
            <a:r>
              <a:rPr lang="ru-RU" sz="1500" u="sng" dirty="0">
                <a:latin typeface="Times New Roman" panose="02020603050405020304" pitchFamily="18" charset="0"/>
                <a:cs typeface="Times New Roman" panose="02020603050405020304" pitchFamily="18" charset="0"/>
              </a:rPr>
              <a:t>нечист</a:t>
            </a:r>
            <a:r>
              <a:rPr lang="ru-RU" sz="1500" dirty="0">
                <a:latin typeface="Times New Roman" panose="02020603050405020304" pitchFamily="18" charset="0"/>
                <a:cs typeface="Times New Roman" panose="02020603050405020304" pitchFamily="18" charset="0"/>
              </a:rPr>
              <a:t>а. </a:t>
            </a:r>
            <a:r>
              <a:rPr lang="ru-RU" sz="1500" u="sng" dirty="0">
                <a:solidFill>
                  <a:srgbClr val="FF0000"/>
                </a:solidFill>
                <a:latin typeface="Times New Roman" panose="02020603050405020304" pitchFamily="18" charset="0"/>
                <a:cs typeface="Times New Roman" panose="02020603050405020304" pitchFamily="18" charset="0"/>
              </a:rPr>
              <a:t>Закрыва</a:t>
            </a:r>
            <a:r>
              <a:rPr lang="ru-RU" sz="1500" dirty="0">
                <a:solidFill>
                  <a:srgbClr val="FF0000"/>
                </a:solidFill>
                <a:latin typeface="Times New Roman" panose="02020603050405020304" pitchFamily="18" charset="0"/>
                <a:cs typeface="Times New Roman" panose="02020603050405020304" pitchFamily="18" charset="0"/>
              </a:rPr>
              <a:t>ет</a:t>
            </a:r>
            <a:r>
              <a:rPr lang="ru-RU" sz="1500" u="sng" dirty="0">
                <a:solidFill>
                  <a:srgbClr val="FF0000"/>
                </a:solidFill>
                <a:latin typeface="Times New Roman" panose="02020603050405020304" pitchFamily="18" charset="0"/>
                <a:cs typeface="Times New Roman" panose="02020603050405020304" pitchFamily="18" charset="0"/>
              </a:rPr>
              <a:t>ся</a:t>
            </a:r>
            <a:r>
              <a:rPr lang="ru-RU" sz="1500" dirty="0">
                <a:latin typeface="Times New Roman" panose="02020603050405020304" pitchFamily="18" charset="0"/>
                <a:cs typeface="Times New Roman" panose="02020603050405020304" pitchFamily="18" charset="0"/>
              </a:rPr>
              <a:t> </a:t>
            </a:r>
            <a:r>
              <a:rPr lang="ru-RU" sz="1500" u="sng" dirty="0">
                <a:latin typeface="Times New Roman" panose="02020603050405020304" pitchFamily="18" charset="0"/>
                <a:cs typeface="Times New Roman" panose="02020603050405020304" pitchFamily="18" charset="0"/>
              </a:rPr>
              <a:t>тополь</a:t>
            </a:r>
            <a:r>
              <a:rPr lang="ru-RU" sz="1500" dirty="0">
                <a:latin typeface="Times New Roman" panose="02020603050405020304" pitchFamily="18" charset="0"/>
                <a:cs typeface="Times New Roman" panose="02020603050405020304" pitchFamily="18" charset="0"/>
              </a:rPr>
              <a:t> </a:t>
            </a:r>
            <a:r>
              <a:rPr lang="ru-RU" sz="1500" u="sng" dirty="0">
                <a:latin typeface="Times New Roman" panose="02020603050405020304" pitchFamily="18" charset="0"/>
                <a:cs typeface="Times New Roman" panose="02020603050405020304" pitchFamily="18" charset="0"/>
              </a:rPr>
              <a:t>взъерош</a:t>
            </a:r>
            <a:r>
              <a:rPr lang="ru-RU" sz="1500" dirty="0">
                <a:latin typeface="Times New Roman" panose="02020603050405020304" pitchFamily="18" charset="0"/>
                <a:cs typeface="Times New Roman" panose="02020603050405020304" pitchFamily="18" charset="0"/>
              </a:rPr>
              <a:t>енный </a:t>
            </a:r>
            <a:r>
              <a:rPr lang="ru-RU" sz="1500" u="sng" dirty="0">
                <a:latin typeface="Times New Roman" panose="02020603050405020304" pitchFamily="18" charset="0"/>
                <a:cs typeface="Times New Roman" panose="02020603050405020304" pitchFamily="18" charset="0"/>
              </a:rPr>
              <a:t>серебрист</a:t>
            </a:r>
            <a:r>
              <a:rPr lang="ru-RU" sz="1500" dirty="0">
                <a:latin typeface="Times New Roman" panose="02020603050405020304" pitchFamily="18" charset="0"/>
                <a:cs typeface="Times New Roman" panose="02020603050405020304" pitchFamily="18" charset="0"/>
              </a:rPr>
              <a:t>ой </a:t>
            </a:r>
            <a:r>
              <a:rPr lang="ru-RU" sz="1500" u="sng" dirty="0">
                <a:latin typeface="Times New Roman" panose="02020603050405020304" pitchFamily="18" charset="0"/>
                <a:cs typeface="Times New Roman" panose="02020603050405020304" pitchFamily="18" charset="0"/>
              </a:rPr>
              <a:t>изнанк</a:t>
            </a:r>
            <a:r>
              <a:rPr lang="ru-RU" sz="1500" dirty="0">
                <a:latin typeface="Times New Roman" panose="02020603050405020304" pitchFamily="18" charset="0"/>
                <a:cs typeface="Times New Roman" panose="02020603050405020304" pitchFamily="18" charset="0"/>
              </a:rPr>
              <a:t>ой </a:t>
            </a:r>
            <a:r>
              <a:rPr lang="ru-RU" sz="1500" u="sng" dirty="0">
                <a:latin typeface="Times New Roman" panose="02020603050405020304" pitchFamily="18" charset="0"/>
                <a:cs typeface="Times New Roman" panose="02020603050405020304" pitchFamily="18" charset="0"/>
              </a:rPr>
              <a:t>лист</a:t>
            </a:r>
            <a:r>
              <a:rPr lang="ru-RU" sz="1500" dirty="0">
                <a:latin typeface="Times New Roman" panose="02020603050405020304" pitchFamily="18" charset="0"/>
                <a:cs typeface="Times New Roman" panose="02020603050405020304" pitchFamily="18" charset="0"/>
              </a:rPr>
              <a:t>а.</a:t>
            </a:r>
          </a:p>
          <a:p>
            <a:r>
              <a:rPr lang="ru-RU" sz="1500" b="1" dirty="0" smtClean="0">
                <a:latin typeface="Times New Roman" panose="02020603050405020304" pitchFamily="18" charset="0"/>
                <a:cs typeface="Times New Roman" panose="02020603050405020304" pitchFamily="18" charset="0"/>
              </a:rPr>
              <a:t>Упражнение </a:t>
            </a:r>
            <a:r>
              <a:rPr lang="ru-RU" sz="1500" b="1" dirty="0">
                <a:latin typeface="Times New Roman" panose="02020603050405020304" pitchFamily="18" charset="0"/>
                <a:cs typeface="Times New Roman" panose="02020603050405020304" pitchFamily="18" charset="0"/>
              </a:rPr>
              <a:t>2.</a:t>
            </a:r>
            <a:r>
              <a:rPr lang="ru-RU" sz="1500" dirty="0">
                <a:latin typeface="Times New Roman" panose="02020603050405020304" pitchFamily="18" charset="0"/>
                <a:cs typeface="Times New Roman" panose="02020603050405020304" pitchFamily="18" charset="0"/>
              </a:rPr>
              <a:t> Выделите основу</a:t>
            </a:r>
            <a:r>
              <a:rPr lang="en-US" sz="1500" dirty="0">
                <a:latin typeface="Times New Roman" panose="02020603050405020304" pitchFamily="18" charset="0"/>
                <a:cs typeface="Times New Roman" panose="02020603050405020304" pitchFamily="18" charset="0"/>
              </a:rPr>
              <a:t> </a:t>
            </a:r>
            <a:r>
              <a:rPr lang="ru-RU" sz="1500" dirty="0">
                <a:latin typeface="Times New Roman" panose="02020603050405020304" pitchFamily="18" charset="0"/>
                <a:cs typeface="Times New Roman" panose="02020603050405020304" pitchFamily="18" charset="0"/>
              </a:rPr>
              <a:t>у каждого слова и дайте характеристику по предложенному плану:</a:t>
            </a:r>
          </a:p>
          <a:p>
            <a:pPr marL="342900" indent="-342900">
              <a:buAutoNum type="arabicParenR"/>
            </a:pPr>
            <a:r>
              <a:rPr lang="ru-RU" sz="1500" dirty="0">
                <a:latin typeface="Times New Roman" panose="02020603050405020304" pitchFamily="18" charset="0"/>
                <a:cs typeface="Times New Roman" panose="02020603050405020304" pitchFamily="18" charset="0"/>
              </a:rPr>
              <a:t>Производная\непроизводная</a:t>
            </a:r>
          </a:p>
          <a:p>
            <a:pPr marL="342900" indent="-342900">
              <a:buAutoNum type="arabicParenR"/>
            </a:pPr>
            <a:r>
              <a:rPr lang="ru-RU" sz="1500" dirty="0">
                <a:latin typeface="Times New Roman" panose="02020603050405020304" pitchFamily="18" charset="0"/>
                <a:cs typeface="Times New Roman" panose="02020603050405020304" pitchFamily="18" charset="0"/>
              </a:rPr>
              <a:t>Членимая\нечленимая</a:t>
            </a:r>
          </a:p>
          <a:p>
            <a:pPr marL="342900" indent="-342900">
              <a:buAutoNum type="arabicParenR"/>
            </a:pPr>
            <a:r>
              <a:rPr lang="ru-RU" sz="1500" dirty="0">
                <a:latin typeface="Times New Roman" panose="02020603050405020304" pitchFamily="18" charset="0"/>
                <a:cs typeface="Times New Roman" panose="02020603050405020304" pitchFamily="18" charset="0"/>
              </a:rPr>
              <a:t>Свободная\связанная</a:t>
            </a:r>
          </a:p>
          <a:p>
            <a:pPr marL="342900" indent="-342900">
              <a:buAutoNum type="arabicParenR"/>
            </a:pPr>
            <a:r>
              <a:rPr lang="ru-RU" sz="1500" dirty="0">
                <a:latin typeface="Times New Roman" panose="02020603050405020304" pitchFamily="18" charset="0"/>
                <a:cs typeface="Times New Roman" panose="02020603050405020304" pitchFamily="18" charset="0"/>
              </a:rPr>
              <a:t>Прерванная\непрерванная</a:t>
            </a:r>
          </a:p>
          <a:p>
            <a:r>
              <a:rPr lang="ru-RU" sz="1500" u="sng" dirty="0" smtClean="0">
                <a:latin typeface="Times New Roman" panose="02020603050405020304" pitchFamily="18" charset="0"/>
                <a:cs typeface="Times New Roman" panose="02020603050405020304" pitchFamily="18" charset="0"/>
              </a:rPr>
              <a:t>Почт</a:t>
            </a:r>
            <a:r>
              <a:rPr lang="ru-RU" sz="1500" dirty="0" smtClean="0">
                <a:latin typeface="Times New Roman" panose="02020603050405020304" pitchFamily="18" charset="0"/>
                <a:cs typeface="Times New Roman" panose="02020603050405020304" pitchFamily="18" charset="0"/>
              </a:rPr>
              <a:t>овый – производная; членимая; связанная, непрерванная, </a:t>
            </a:r>
            <a:r>
              <a:rPr lang="ru-RU" sz="1500" u="sng" dirty="0" smtClean="0">
                <a:latin typeface="Times New Roman" panose="02020603050405020304" pitchFamily="18" charset="0"/>
                <a:cs typeface="Times New Roman" panose="02020603050405020304" pitchFamily="18" charset="0"/>
              </a:rPr>
              <a:t>почтамт</a:t>
            </a:r>
            <a:r>
              <a:rPr lang="ru-RU" sz="1500" dirty="0" smtClean="0">
                <a:latin typeface="Times New Roman" panose="02020603050405020304" pitchFamily="18" charset="0"/>
                <a:cs typeface="Times New Roman" panose="02020603050405020304" pitchFamily="18" charset="0"/>
              </a:rPr>
              <a:t> – непроизводная; нечленимая; свободная, непрерванная, </a:t>
            </a:r>
            <a:r>
              <a:rPr lang="ru-RU" sz="1500" u="sng" dirty="0" smtClean="0">
                <a:latin typeface="Times New Roman" panose="02020603050405020304" pitchFamily="18" charset="0"/>
                <a:cs typeface="Times New Roman" panose="02020603050405020304" pitchFamily="18" charset="0"/>
              </a:rPr>
              <a:t>почтальон</a:t>
            </a:r>
            <a:r>
              <a:rPr lang="ru-RU" sz="1500" dirty="0" smtClean="0">
                <a:latin typeface="Times New Roman" panose="02020603050405020304" pitchFamily="18" charset="0"/>
                <a:cs typeface="Times New Roman" panose="02020603050405020304" pitchFamily="18" charset="0"/>
              </a:rPr>
              <a:t> – непроизводная; нечленимая; связанная; непрерванная, </a:t>
            </a:r>
            <a:r>
              <a:rPr lang="ru-RU" sz="1500" u="sng" dirty="0" smtClean="0">
                <a:latin typeface="Times New Roman" panose="02020603050405020304" pitchFamily="18" charset="0"/>
                <a:cs typeface="Times New Roman" panose="02020603050405020304" pitchFamily="18" charset="0"/>
              </a:rPr>
              <a:t>стеклянн</a:t>
            </a:r>
            <a:r>
              <a:rPr lang="ru-RU" sz="1500" dirty="0" smtClean="0">
                <a:latin typeface="Times New Roman" panose="02020603050405020304" pitchFamily="18" charset="0"/>
                <a:cs typeface="Times New Roman" panose="02020603050405020304" pitchFamily="18" charset="0"/>
              </a:rPr>
              <a:t>ый – непроизводная</a:t>
            </a:r>
            <a:r>
              <a:rPr lang="ru-RU" sz="1500" dirty="0">
                <a:latin typeface="Times New Roman" panose="02020603050405020304" pitchFamily="18" charset="0"/>
                <a:cs typeface="Times New Roman" panose="02020603050405020304" pitchFamily="18" charset="0"/>
              </a:rPr>
              <a:t>;</a:t>
            </a:r>
            <a:r>
              <a:rPr lang="ru-RU" sz="1500" dirty="0" smtClean="0">
                <a:latin typeface="Times New Roman" panose="02020603050405020304" pitchFamily="18" charset="0"/>
                <a:cs typeface="Times New Roman" panose="02020603050405020304" pitchFamily="18" charset="0"/>
              </a:rPr>
              <a:t> нечленимая; связанная; непрерванная , </a:t>
            </a:r>
            <a:r>
              <a:rPr lang="ru-RU" sz="1500" u="sng" dirty="0" smtClean="0">
                <a:latin typeface="Times New Roman" panose="02020603050405020304" pitchFamily="18" charset="0"/>
                <a:cs typeface="Times New Roman" panose="02020603050405020304" pitchFamily="18" charset="0"/>
              </a:rPr>
              <a:t>стеклярус</a:t>
            </a:r>
            <a:r>
              <a:rPr lang="ru-RU" sz="1500" dirty="0" smtClean="0">
                <a:latin typeface="Times New Roman" panose="02020603050405020304" pitchFamily="18" charset="0"/>
                <a:cs typeface="Times New Roman" panose="02020603050405020304" pitchFamily="18" charset="0"/>
              </a:rPr>
              <a:t> – производная</a:t>
            </a:r>
            <a:r>
              <a:rPr lang="ru-RU" sz="1500" dirty="0">
                <a:latin typeface="Times New Roman" panose="02020603050405020304" pitchFamily="18" charset="0"/>
                <a:cs typeface="Times New Roman" panose="02020603050405020304" pitchFamily="18" charset="0"/>
              </a:rPr>
              <a:t>;</a:t>
            </a:r>
            <a:r>
              <a:rPr lang="ru-RU" sz="1500" dirty="0" smtClean="0">
                <a:latin typeface="Times New Roman" panose="02020603050405020304" pitchFamily="18" charset="0"/>
                <a:cs typeface="Times New Roman" panose="02020603050405020304" pitchFamily="18" charset="0"/>
              </a:rPr>
              <a:t> членимая; свободная; непрерванная, </a:t>
            </a:r>
            <a:r>
              <a:rPr lang="ru-RU" sz="1500" u="sng" dirty="0" smtClean="0">
                <a:latin typeface="Times New Roman" panose="02020603050405020304" pitchFamily="18" charset="0"/>
                <a:cs typeface="Times New Roman" panose="02020603050405020304" pitchFamily="18" charset="0"/>
              </a:rPr>
              <a:t>телятин</a:t>
            </a:r>
            <a:r>
              <a:rPr lang="ru-RU" sz="1500" dirty="0" smtClean="0">
                <a:latin typeface="Times New Roman" panose="02020603050405020304" pitchFamily="18" charset="0"/>
                <a:cs typeface="Times New Roman" panose="02020603050405020304" pitchFamily="18" charset="0"/>
              </a:rPr>
              <a:t>а – производная; членимая; связанная; непрерванная, </a:t>
            </a:r>
            <a:r>
              <a:rPr lang="ru-RU" sz="1500" u="sng" dirty="0" smtClean="0">
                <a:latin typeface="Times New Roman" panose="02020603050405020304" pitchFamily="18" charset="0"/>
                <a:cs typeface="Times New Roman" panose="02020603050405020304" pitchFamily="18" charset="0"/>
              </a:rPr>
              <a:t>буженин</a:t>
            </a:r>
            <a:r>
              <a:rPr lang="ru-RU" sz="1500" dirty="0">
                <a:latin typeface="Times New Roman" panose="02020603050405020304" pitchFamily="18" charset="0"/>
                <a:cs typeface="Times New Roman" panose="02020603050405020304" pitchFamily="18" charset="0"/>
              </a:rPr>
              <a:t>а - </a:t>
            </a:r>
            <a:r>
              <a:rPr lang="ru-RU" sz="1500" dirty="0" smtClean="0">
                <a:latin typeface="Times New Roman" panose="02020603050405020304" pitchFamily="18" charset="0"/>
                <a:cs typeface="Times New Roman" panose="02020603050405020304" pitchFamily="18" charset="0"/>
              </a:rPr>
              <a:t>производная</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членимая</a:t>
            </a:r>
            <a:r>
              <a:rPr lang="ru-RU" sz="1500" dirty="0">
                <a:latin typeface="Times New Roman" panose="02020603050405020304" pitchFamily="18" charset="0"/>
                <a:cs typeface="Times New Roman" panose="02020603050405020304" pitchFamily="18" charset="0"/>
              </a:rPr>
              <a:t>; связанная; непрерванная, </a:t>
            </a:r>
            <a:r>
              <a:rPr lang="ru-RU" sz="1500" u="sng" dirty="0" smtClean="0">
                <a:latin typeface="Times New Roman" panose="02020603050405020304" pitchFamily="18" charset="0"/>
                <a:cs typeface="Times New Roman" panose="02020603050405020304" pitchFamily="18" charset="0"/>
              </a:rPr>
              <a:t>осетрин</a:t>
            </a:r>
            <a:r>
              <a:rPr lang="ru-RU" sz="1500" dirty="0">
                <a:latin typeface="Times New Roman" panose="02020603050405020304" pitchFamily="18" charset="0"/>
                <a:cs typeface="Times New Roman" panose="02020603050405020304" pitchFamily="18" charset="0"/>
              </a:rPr>
              <a:t>а - </a:t>
            </a:r>
            <a:r>
              <a:rPr lang="ru-RU" sz="1500" dirty="0" smtClean="0">
                <a:latin typeface="Times New Roman" panose="02020603050405020304" pitchFamily="18" charset="0"/>
                <a:cs typeface="Times New Roman" panose="02020603050405020304" pitchFamily="18" charset="0"/>
              </a:rPr>
              <a:t>производная</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членимая</a:t>
            </a:r>
            <a:r>
              <a:rPr lang="ru-RU" sz="1500" dirty="0">
                <a:latin typeface="Times New Roman" panose="02020603050405020304" pitchFamily="18" charset="0"/>
                <a:cs typeface="Times New Roman" panose="02020603050405020304" pitchFamily="18" charset="0"/>
              </a:rPr>
              <a:t>; связанная; непрерванная, </a:t>
            </a:r>
            <a:r>
              <a:rPr lang="ru-RU" sz="1500" u="sng" dirty="0" smtClean="0">
                <a:latin typeface="Times New Roman" panose="02020603050405020304" pitchFamily="18" charset="0"/>
                <a:cs typeface="Times New Roman" panose="02020603050405020304" pitchFamily="18" charset="0"/>
              </a:rPr>
              <a:t>закоулок</a:t>
            </a:r>
            <a:r>
              <a:rPr lang="ru-RU" sz="1500" dirty="0">
                <a:latin typeface="Times New Roman" panose="02020603050405020304" pitchFamily="18" charset="0"/>
                <a:cs typeface="Times New Roman" panose="02020603050405020304" pitchFamily="18" charset="0"/>
              </a:rPr>
              <a:t> - </a:t>
            </a:r>
            <a:r>
              <a:rPr lang="ru-RU" sz="1500" dirty="0" smtClean="0">
                <a:latin typeface="Times New Roman" panose="02020603050405020304" pitchFamily="18" charset="0"/>
                <a:cs typeface="Times New Roman" panose="02020603050405020304" pitchFamily="18" charset="0"/>
              </a:rPr>
              <a:t>производная</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членимая</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связанная; непрерванная, </a:t>
            </a:r>
            <a:r>
              <a:rPr lang="ru-RU" sz="1500" u="sng" dirty="0" smtClean="0">
                <a:latin typeface="Times New Roman" panose="02020603050405020304" pitchFamily="18" charset="0"/>
                <a:cs typeface="Times New Roman" panose="02020603050405020304" pitchFamily="18" charset="0"/>
              </a:rPr>
              <a:t>малин</a:t>
            </a:r>
            <a:r>
              <a:rPr lang="ru-RU" sz="1500" dirty="0">
                <a:latin typeface="Times New Roman" panose="02020603050405020304" pitchFamily="18" charset="0"/>
                <a:cs typeface="Times New Roman" panose="02020603050405020304" pitchFamily="18" charset="0"/>
              </a:rPr>
              <a:t>а - непроизводная; нечленимая; </a:t>
            </a:r>
            <a:r>
              <a:rPr lang="ru-RU" sz="1500" dirty="0" smtClean="0">
                <a:latin typeface="Times New Roman" panose="02020603050405020304" pitchFamily="18" charset="0"/>
                <a:cs typeface="Times New Roman" panose="02020603050405020304" pitchFamily="18" charset="0"/>
              </a:rPr>
              <a:t>свободная; </a:t>
            </a:r>
            <a:r>
              <a:rPr lang="ru-RU" sz="1500" dirty="0">
                <a:latin typeface="Times New Roman" panose="02020603050405020304" pitchFamily="18" charset="0"/>
                <a:cs typeface="Times New Roman" panose="02020603050405020304" pitchFamily="18" charset="0"/>
              </a:rPr>
              <a:t>непрерванная, </a:t>
            </a:r>
            <a:r>
              <a:rPr lang="ru-RU" sz="1500" u="sng" dirty="0" smtClean="0">
                <a:latin typeface="Times New Roman" panose="02020603050405020304" pitchFamily="18" charset="0"/>
                <a:cs typeface="Times New Roman" panose="02020603050405020304" pitchFamily="18" charset="0"/>
              </a:rPr>
              <a:t>детвор</a:t>
            </a:r>
            <a:r>
              <a:rPr lang="ru-RU" sz="1500" dirty="0">
                <a:latin typeface="Times New Roman" panose="02020603050405020304" pitchFamily="18" charset="0"/>
                <a:cs typeface="Times New Roman" panose="02020603050405020304" pitchFamily="18" charset="0"/>
              </a:rPr>
              <a:t>а - </a:t>
            </a:r>
            <a:r>
              <a:rPr lang="ru-RU" sz="1500" dirty="0" smtClean="0">
                <a:latin typeface="Times New Roman" panose="02020603050405020304" pitchFamily="18" charset="0"/>
                <a:cs typeface="Times New Roman" panose="02020603050405020304" pitchFamily="18" charset="0"/>
              </a:rPr>
              <a:t>производная</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членимая</a:t>
            </a:r>
            <a:r>
              <a:rPr lang="ru-RU" sz="1500" dirty="0">
                <a:latin typeface="Times New Roman" panose="02020603050405020304" pitchFamily="18" charset="0"/>
                <a:cs typeface="Times New Roman" panose="02020603050405020304" pitchFamily="18" charset="0"/>
              </a:rPr>
              <a:t>; связанная; непрерванная, </a:t>
            </a:r>
            <a:r>
              <a:rPr lang="ru-RU" sz="1500" u="sng" dirty="0" smtClean="0">
                <a:latin typeface="Times New Roman" panose="02020603050405020304" pitchFamily="18" charset="0"/>
                <a:cs typeface="Times New Roman" panose="02020603050405020304" pitchFamily="18" charset="0"/>
              </a:rPr>
              <a:t>детск</a:t>
            </a:r>
            <a:r>
              <a:rPr lang="ru-RU" sz="1500" dirty="0">
                <a:latin typeface="Times New Roman" panose="02020603050405020304" pitchFamily="18" charset="0"/>
                <a:cs typeface="Times New Roman" panose="02020603050405020304" pitchFamily="18" charset="0"/>
              </a:rPr>
              <a:t>ий - непроизводная; нечленимая; связанная; непрерванная, </a:t>
            </a:r>
            <a:r>
              <a:rPr lang="ru-RU" sz="1500" u="sng" dirty="0" smtClean="0">
                <a:latin typeface="Times New Roman" panose="02020603050405020304" pitchFamily="18" charset="0"/>
                <a:cs typeface="Times New Roman" panose="02020603050405020304" pitchFamily="18" charset="0"/>
              </a:rPr>
              <a:t>переулок</a:t>
            </a:r>
            <a:r>
              <a:rPr lang="ru-RU" sz="1500" dirty="0" smtClean="0">
                <a:latin typeface="Times New Roman" panose="02020603050405020304" pitchFamily="18" charset="0"/>
                <a:cs typeface="Times New Roman" panose="02020603050405020304" pitchFamily="18" charset="0"/>
              </a:rPr>
              <a:t> - производная</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членимая</a:t>
            </a:r>
            <a:r>
              <a:rPr lang="ru-RU" sz="1500" dirty="0">
                <a:latin typeface="Times New Roman" panose="02020603050405020304" pitchFamily="18" charset="0"/>
                <a:cs typeface="Times New Roman" panose="02020603050405020304" pitchFamily="18" charset="0"/>
              </a:rPr>
              <a:t>; связанная; непрерванная, </a:t>
            </a:r>
            <a:r>
              <a:rPr lang="ru-RU" sz="1500" u="sng" dirty="0" smtClean="0">
                <a:latin typeface="Times New Roman" panose="02020603050405020304" pitchFamily="18" charset="0"/>
                <a:cs typeface="Times New Roman" panose="02020603050405020304" pitchFamily="18" charset="0"/>
              </a:rPr>
              <a:t>теляч</a:t>
            </a:r>
            <a:r>
              <a:rPr lang="ru-RU" sz="1500" dirty="0">
                <a:latin typeface="Times New Roman" panose="02020603050405020304" pitchFamily="18" charset="0"/>
                <a:cs typeface="Times New Roman" panose="02020603050405020304" pitchFamily="18" charset="0"/>
              </a:rPr>
              <a:t>ий - </a:t>
            </a:r>
            <a:r>
              <a:rPr lang="ru-RU" sz="1500" dirty="0" smtClean="0">
                <a:latin typeface="Times New Roman" panose="02020603050405020304" pitchFamily="18" charset="0"/>
                <a:cs typeface="Times New Roman" panose="02020603050405020304" pitchFamily="18" charset="0"/>
              </a:rPr>
              <a:t>производная</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членимая</a:t>
            </a:r>
            <a:r>
              <a:rPr lang="ru-RU" sz="1500" dirty="0">
                <a:latin typeface="Times New Roman" panose="02020603050405020304" pitchFamily="18" charset="0"/>
                <a:cs typeface="Times New Roman" panose="02020603050405020304" pitchFamily="18" charset="0"/>
              </a:rPr>
              <a:t>; связанная; непрерванная, </a:t>
            </a:r>
            <a:r>
              <a:rPr lang="ru-RU" sz="1500" u="sng" dirty="0" smtClean="0">
                <a:latin typeface="Times New Roman" panose="02020603050405020304" pitchFamily="18" charset="0"/>
                <a:cs typeface="Times New Roman" panose="02020603050405020304" pitchFamily="18" charset="0"/>
              </a:rPr>
              <a:t>давн</a:t>
            </a:r>
            <a:r>
              <a:rPr lang="ru-RU" sz="1500" dirty="0">
                <a:latin typeface="Times New Roman" panose="02020603050405020304" pitchFamily="18" charset="0"/>
                <a:cs typeface="Times New Roman" panose="02020603050405020304" pitchFamily="18" charset="0"/>
              </a:rPr>
              <a:t>ий - непроизводная; нечленимая; связанная; непрерванная, </a:t>
            </a:r>
            <a:r>
              <a:rPr lang="ru-RU" sz="1500" u="sng" dirty="0" smtClean="0">
                <a:latin typeface="Times New Roman" panose="02020603050405020304" pitchFamily="18" charset="0"/>
                <a:cs typeface="Times New Roman" panose="02020603050405020304" pitchFamily="18" charset="0"/>
              </a:rPr>
              <a:t>баранин</a:t>
            </a:r>
            <a:r>
              <a:rPr lang="ru-RU" sz="1500" dirty="0">
                <a:latin typeface="Times New Roman" panose="02020603050405020304" pitchFamily="18" charset="0"/>
                <a:cs typeface="Times New Roman" panose="02020603050405020304" pitchFamily="18" charset="0"/>
              </a:rPr>
              <a:t>а - </a:t>
            </a:r>
            <a:r>
              <a:rPr lang="ru-RU" sz="1500" dirty="0" smtClean="0">
                <a:latin typeface="Times New Roman" panose="02020603050405020304" pitchFamily="18" charset="0"/>
                <a:cs typeface="Times New Roman" panose="02020603050405020304" pitchFamily="18" charset="0"/>
              </a:rPr>
              <a:t>производная</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членимая</a:t>
            </a:r>
            <a:r>
              <a:rPr lang="ru-RU" sz="1500" dirty="0">
                <a:latin typeface="Times New Roman" panose="02020603050405020304" pitchFamily="18" charset="0"/>
                <a:cs typeface="Times New Roman" panose="02020603050405020304" pitchFamily="18" charset="0"/>
              </a:rPr>
              <a:t>; связанная; непрерванная, </a:t>
            </a:r>
            <a:r>
              <a:rPr lang="ru-RU" sz="1500" u="sng" dirty="0" smtClean="0">
                <a:latin typeface="Times New Roman" panose="02020603050405020304" pitchFamily="18" charset="0"/>
                <a:cs typeface="Times New Roman" panose="02020603050405020304" pitchFamily="18" charset="0"/>
              </a:rPr>
              <a:t>стеклышк</a:t>
            </a:r>
            <a:r>
              <a:rPr lang="ru-RU" sz="1500" dirty="0">
                <a:latin typeface="Times New Roman" panose="02020603050405020304" pitchFamily="18" charset="0"/>
                <a:cs typeface="Times New Roman" panose="02020603050405020304" pitchFamily="18" charset="0"/>
              </a:rPr>
              <a:t>о - </a:t>
            </a:r>
            <a:r>
              <a:rPr lang="ru-RU" sz="1500" dirty="0" smtClean="0">
                <a:latin typeface="Times New Roman" panose="02020603050405020304" pitchFamily="18" charset="0"/>
                <a:cs typeface="Times New Roman" panose="02020603050405020304" pitchFamily="18" charset="0"/>
              </a:rPr>
              <a:t>производная</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членимая</a:t>
            </a:r>
            <a:r>
              <a:rPr lang="ru-RU" sz="1500" dirty="0">
                <a:latin typeface="Times New Roman" panose="02020603050405020304" pitchFamily="18" charset="0"/>
                <a:cs typeface="Times New Roman" panose="02020603050405020304" pitchFamily="18" charset="0"/>
              </a:rPr>
              <a:t>; связанная; непрерванная.</a:t>
            </a:r>
          </a:p>
          <a:p>
            <a:r>
              <a:rPr lang="ru-RU" sz="1500" b="1" dirty="0" smtClean="0">
                <a:latin typeface="Times New Roman" panose="02020603050405020304" pitchFamily="18" charset="0"/>
                <a:cs typeface="Times New Roman" panose="02020603050405020304" pitchFamily="18" charset="0"/>
              </a:rPr>
              <a:t>Упражнение </a:t>
            </a:r>
            <a:r>
              <a:rPr lang="ru-RU" sz="1500" b="1" dirty="0">
                <a:latin typeface="Times New Roman" panose="02020603050405020304" pitchFamily="18" charset="0"/>
                <a:cs typeface="Times New Roman" panose="02020603050405020304" pitchFamily="18" charset="0"/>
              </a:rPr>
              <a:t>3.</a:t>
            </a:r>
            <a:r>
              <a:rPr lang="ru-RU" sz="1500" dirty="0">
                <a:latin typeface="Times New Roman" panose="02020603050405020304" pitchFamily="18" charset="0"/>
                <a:cs typeface="Times New Roman" panose="02020603050405020304" pitchFamily="18" charset="0"/>
              </a:rPr>
              <a:t> Выделите основу. Чем мотивированно разделение слов по группам? </a:t>
            </a:r>
          </a:p>
          <a:p>
            <a:r>
              <a:rPr lang="ru-RU" sz="1500" dirty="0">
                <a:latin typeface="Times New Roman" panose="02020603050405020304" pitchFamily="18" charset="0"/>
                <a:cs typeface="Times New Roman" panose="02020603050405020304" pitchFamily="18" charset="0"/>
              </a:rPr>
              <a:t>1) </a:t>
            </a:r>
            <a:r>
              <a:rPr lang="ru-RU" sz="1500" u="sng" dirty="0">
                <a:latin typeface="Times New Roman" panose="02020603050405020304" pitchFamily="18" charset="0"/>
                <a:cs typeface="Times New Roman" panose="02020603050405020304" pitchFamily="18" charset="0"/>
              </a:rPr>
              <a:t>раздува</a:t>
            </a:r>
            <a:r>
              <a:rPr lang="ru-RU" sz="1500" dirty="0">
                <a:latin typeface="Times New Roman" panose="02020603050405020304" pitchFamily="18" charset="0"/>
                <a:cs typeface="Times New Roman" panose="02020603050405020304" pitchFamily="18" charset="0"/>
              </a:rPr>
              <a:t>ть, </a:t>
            </a:r>
            <a:r>
              <a:rPr lang="ru-RU" sz="1500" u="sng" dirty="0" smtClean="0">
                <a:latin typeface="Times New Roman" panose="02020603050405020304" pitchFamily="18" charset="0"/>
                <a:cs typeface="Times New Roman" panose="02020603050405020304" pitchFamily="18" charset="0"/>
              </a:rPr>
              <a:t>намыва</a:t>
            </a:r>
            <a:r>
              <a:rPr lang="ru-RU" sz="1500" dirty="0" smtClean="0">
                <a:latin typeface="Times New Roman" panose="02020603050405020304" pitchFamily="18" charset="0"/>
                <a:cs typeface="Times New Roman" panose="02020603050405020304" pitchFamily="18" charset="0"/>
              </a:rPr>
              <a:t>ть, </a:t>
            </a:r>
            <a:r>
              <a:rPr lang="ru-RU" sz="1500" u="sng" dirty="0">
                <a:latin typeface="Times New Roman" panose="02020603050405020304" pitchFamily="18" charset="0"/>
                <a:cs typeface="Times New Roman" panose="02020603050405020304" pitchFamily="18" charset="0"/>
              </a:rPr>
              <a:t>оглядыва</a:t>
            </a:r>
            <a:r>
              <a:rPr lang="ru-RU" sz="1500" dirty="0">
                <a:latin typeface="Times New Roman" panose="02020603050405020304" pitchFamily="18" charset="0"/>
                <a:cs typeface="Times New Roman" panose="02020603050405020304" pitchFamily="18" charset="0"/>
              </a:rPr>
              <a:t>ть, </a:t>
            </a:r>
            <a:r>
              <a:rPr lang="ru-RU" sz="1500" u="sng" dirty="0" smtClean="0">
                <a:latin typeface="Times New Roman" panose="02020603050405020304" pitchFamily="18" charset="0"/>
                <a:cs typeface="Times New Roman" panose="02020603050405020304" pitchFamily="18" charset="0"/>
              </a:rPr>
              <a:t>разогрева</a:t>
            </a:r>
            <a:r>
              <a:rPr lang="ru-RU" sz="1500" dirty="0" smtClean="0">
                <a:latin typeface="Times New Roman" panose="02020603050405020304" pitchFamily="18" charset="0"/>
                <a:cs typeface="Times New Roman" panose="02020603050405020304" pitchFamily="18" charset="0"/>
              </a:rPr>
              <a:t>ть</a:t>
            </a:r>
            <a:r>
              <a:rPr lang="ru-RU" sz="1500" dirty="0">
                <a:latin typeface="Times New Roman" panose="02020603050405020304" pitchFamily="18" charset="0"/>
                <a:cs typeface="Times New Roman" panose="02020603050405020304" pitchFamily="18" charset="0"/>
              </a:rPr>
              <a:t>, </a:t>
            </a:r>
            <a:r>
              <a:rPr lang="ru-RU" sz="1500" u="sng" dirty="0" smtClean="0">
                <a:latin typeface="Times New Roman" panose="02020603050405020304" pitchFamily="18" charset="0"/>
                <a:cs typeface="Times New Roman" panose="02020603050405020304" pitchFamily="18" charset="0"/>
              </a:rPr>
              <a:t>пас</a:t>
            </a:r>
            <a:r>
              <a:rPr lang="ru-RU" sz="1500" dirty="0" smtClean="0">
                <a:latin typeface="Times New Roman" panose="02020603050405020304" pitchFamily="18" charset="0"/>
                <a:cs typeface="Times New Roman" panose="02020603050405020304" pitchFamily="18" charset="0"/>
              </a:rPr>
              <a:t>ти</a:t>
            </a:r>
            <a:r>
              <a:rPr lang="ru-RU" sz="1500" dirty="0">
                <a:latin typeface="Times New Roman" panose="02020603050405020304" pitchFamily="18" charset="0"/>
                <a:cs typeface="Times New Roman" panose="02020603050405020304" pitchFamily="18" charset="0"/>
              </a:rPr>
              <a:t>, </a:t>
            </a:r>
            <a:r>
              <a:rPr lang="ru-RU" sz="1500" u="sng" dirty="0" smtClean="0">
                <a:latin typeface="Times New Roman" panose="02020603050405020304" pitchFamily="18" charset="0"/>
                <a:cs typeface="Times New Roman" panose="02020603050405020304" pitchFamily="18" charset="0"/>
              </a:rPr>
              <a:t>нес</a:t>
            </a:r>
            <a:r>
              <a:rPr lang="ru-RU" sz="1500" dirty="0" smtClean="0">
                <a:latin typeface="Times New Roman" panose="02020603050405020304" pitchFamily="18" charset="0"/>
                <a:cs typeface="Times New Roman" panose="02020603050405020304" pitchFamily="18" charset="0"/>
              </a:rPr>
              <a:t>ти, </a:t>
            </a:r>
            <a:r>
              <a:rPr lang="ru-RU" sz="1500" u="sng" dirty="0" smtClean="0">
                <a:latin typeface="Times New Roman" panose="02020603050405020304" pitchFamily="18" charset="0"/>
                <a:cs typeface="Times New Roman" panose="02020603050405020304" pitchFamily="18" charset="0"/>
              </a:rPr>
              <a:t>пиш</a:t>
            </a:r>
            <a:r>
              <a:rPr lang="ru-RU" sz="1500" dirty="0" smtClean="0">
                <a:latin typeface="Times New Roman" panose="02020603050405020304" pitchFamily="18" charset="0"/>
                <a:cs typeface="Times New Roman" panose="02020603050405020304" pitchFamily="18" charset="0"/>
              </a:rPr>
              <a:t>и</a:t>
            </a:r>
            <a:r>
              <a:rPr lang="ru-RU" sz="1500" dirty="0">
                <a:latin typeface="Times New Roman" panose="02020603050405020304" pitchFamily="18" charset="0"/>
                <a:cs typeface="Times New Roman" panose="02020603050405020304" pitchFamily="18" charset="0"/>
              </a:rPr>
              <a:t>, </a:t>
            </a:r>
            <a:r>
              <a:rPr lang="ru-RU" sz="1500" u="sng" dirty="0">
                <a:latin typeface="Times New Roman" panose="02020603050405020304" pitchFamily="18" charset="0"/>
                <a:cs typeface="Times New Roman" panose="02020603050405020304" pitchFamily="18" charset="0"/>
              </a:rPr>
              <a:t>крич</a:t>
            </a:r>
            <a:r>
              <a:rPr lang="ru-RU" sz="1500" dirty="0">
                <a:latin typeface="Times New Roman" panose="02020603050405020304" pitchFamily="18" charset="0"/>
                <a:cs typeface="Times New Roman" panose="02020603050405020304" pitchFamily="18" charset="0"/>
              </a:rPr>
              <a:t>и, </a:t>
            </a:r>
            <a:r>
              <a:rPr lang="ru-RU" sz="1500" u="sng" dirty="0">
                <a:latin typeface="Times New Roman" panose="02020603050405020304" pitchFamily="18" charset="0"/>
                <a:cs typeface="Times New Roman" panose="02020603050405020304" pitchFamily="18" charset="0"/>
              </a:rPr>
              <a:t>скаж</a:t>
            </a:r>
            <a:r>
              <a:rPr lang="ru-RU" sz="1500" dirty="0">
                <a:latin typeface="Times New Roman" panose="02020603050405020304" pitchFamily="18" charset="0"/>
                <a:cs typeface="Times New Roman" panose="02020603050405020304" pitchFamily="18" charset="0"/>
              </a:rPr>
              <a:t>и, </a:t>
            </a:r>
            <a:r>
              <a:rPr lang="ru-RU" sz="1500" u="sng" dirty="0">
                <a:latin typeface="Times New Roman" panose="02020603050405020304" pitchFamily="18" charset="0"/>
                <a:cs typeface="Times New Roman" panose="02020603050405020304" pitchFamily="18" charset="0"/>
              </a:rPr>
              <a:t>исправь</a:t>
            </a:r>
            <a:r>
              <a:rPr lang="ru-RU" sz="1500" dirty="0">
                <a:latin typeface="Times New Roman" panose="02020603050405020304" pitchFamily="18" charset="0"/>
                <a:cs typeface="Times New Roman" panose="02020603050405020304" pitchFamily="18" charset="0"/>
              </a:rPr>
              <a:t>, </a:t>
            </a:r>
            <a:r>
              <a:rPr lang="ru-RU" sz="1500" u="sng" dirty="0" smtClean="0">
                <a:latin typeface="Times New Roman" panose="02020603050405020304" pitchFamily="18" charset="0"/>
                <a:cs typeface="Times New Roman" panose="02020603050405020304" pitchFamily="18" charset="0"/>
              </a:rPr>
              <a:t>думай</a:t>
            </a:r>
            <a:r>
              <a:rPr lang="ru-RU" sz="1500" dirty="0" smtClean="0">
                <a:latin typeface="Times New Roman" panose="02020603050405020304" pitchFamily="18" charset="0"/>
                <a:cs typeface="Times New Roman" panose="02020603050405020304" pitchFamily="18" charset="0"/>
              </a:rPr>
              <a:t>, </a:t>
            </a:r>
            <a:r>
              <a:rPr lang="ru-RU" sz="1500" u="sng" dirty="0" smtClean="0">
                <a:latin typeface="Times New Roman" panose="02020603050405020304" pitchFamily="18" charset="0"/>
                <a:cs typeface="Times New Roman" panose="02020603050405020304" pitchFamily="18" charset="0"/>
              </a:rPr>
              <a:t>ограби</a:t>
            </a:r>
            <a:r>
              <a:rPr lang="ru-RU" sz="1500" dirty="0" smtClean="0">
                <a:latin typeface="Times New Roman" panose="02020603050405020304" pitchFamily="18" charset="0"/>
                <a:cs typeface="Times New Roman" panose="02020603050405020304" pitchFamily="18" charset="0"/>
              </a:rPr>
              <a:t>л</a:t>
            </a:r>
            <a:r>
              <a:rPr lang="ru-RU" sz="1500" dirty="0">
                <a:latin typeface="Times New Roman" panose="02020603050405020304" pitchFamily="18" charset="0"/>
                <a:cs typeface="Times New Roman" panose="02020603050405020304" pitchFamily="18" charset="0"/>
              </a:rPr>
              <a:t>, </a:t>
            </a:r>
            <a:r>
              <a:rPr lang="ru-RU" sz="1500" u="sng" dirty="0">
                <a:latin typeface="Times New Roman" panose="02020603050405020304" pitchFamily="18" charset="0"/>
                <a:cs typeface="Times New Roman" panose="02020603050405020304" pitchFamily="18" charset="0"/>
              </a:rPr>
              <a:t>тресну</a:t>
            </a:r>
            <a:r>
              <a:rPr lang="ru-RU" sz="1500" dirty="0">
                <a:latin typeface="Times New Roman" panose="02020603050405020304" pitchFamily="18" charset="0"/>
                <a:cs typeface="Times New Roman" panose="02020603050405020304" pitchFamily="18" charset="0"/>
              </a:rPr>
              <a:t>л, </a:t>
            </a:r>
            <a:r>
              <a:rPr lang="ru-RU" sz="1500" u="sng" dirty="0" smtClean="0">
                <a:latin typeface="Times New Roman" panose="02020603050405020304" pitchFamily="18" charset="0"/>
                <a:cs typeface="Times New Roman" panose="02020603050405020304" pitchFamily="18" charset="0"/>
              </a:rPr>
              <a:t>игра</a:t>
            </a:r>
            <a:r>
              <a:rPr lang="ru-RU" sz="1500" dirty="0" smtClean="0">
                <a:latin typeface="Times New Roman" panose="02020603050405020304" pitchFamily="18" charset="0"/>
                <a:cs typeface="Times New Roman" panose="02020603050405020304" pitchFamily="18" charset="0"/>
              </a:rPr>
              <a:t>л, </a:t>
            </a:r>
            <a:r>
              <a:rPr lang="ru-RU" sz="1500" u="sng" dirty="0" smtClean="0">
                <a:latin typeface="Times New Roman" panose="02020603050405020304" pitchFamily="18" charset="0"/>
                <a:cs typeface="Times New Roman" panose="02020603050405020304" pitchFamily="18" charset="0"/>
              </a:rPr>
              <a:t>чита</a:t>
            </a:r>
            <a:r>
              <a:rPr lang="ru-RU" sz="1500" dirty="0" smtClean="0">
                <a:latin typeface="Times New Roman" panose="02020603050405020304" pitchFamily="18" charset="0"/>
                <a:cs typeface="Times New Roman" panose="02020603050405020304" pitchFamily="18" charset="0"/>
              </a:rPr>
              <a:t>ющий</a:t>
            </a:r>
            <a:r>
              <a:rPr lang="ru-RU" sz="1500" dirty="0">
                <a:latin typeface="Times New Roman" panose="02020603050405020304" pitchFamily="18" charset="0"/>
                <a:cs typeface="Times New Roman" panose="02020603050405020304" pitchFamily="18" charset="0"/>
              </a:rPr>
              <a:t>, </a:t>
            </a:r>
            <a:r>
              <a:rPr lang="ru-RU" sz="1500" u="sng" dirty="0">
                <a:latin typeface="Times New Roman" panose="02020603050405020304" pitchFamily="18" charset="0"/>
                <a:cs typeface="Times New Roman" panose="02020603050405020304" pitchFamily="18" charset="0"/>
              </a:rPr>
              <a:t>чита</a:t>
            </a:r>
            <a:r>
              <a:rPr lang="ru-RU" sz="1500" dirty="0">
                <a:latin typeface="Times New Roman" panose="02020603050405020304" pitchFamily="18" charset="0"/>
                <a:cs typeface="Times New Roman" panose="02020603050405020304" pitchFamily="18" charset="0"/>
              </a:rPr>
              <a:t>емый, </a:t>
            </a:r>
            <a:r>
              <a:rPr lang="ru-RU" sz="1500" u="sng" dirty="0">
                <a:latin typeface="Times New Roman" panose="02020603050405020304" pitchFamily="18" charset="0"/>
                <a:cs typeface="Times New Roman" panose="02020603050405020304" pitchFamily="18" charset="0"/>
              </a:rPr>
              <a:t>игра</a:t>
            </a:r>
            <a:r>
              <a:rPr lang="ru-RU" sz="1500" dirty="0">
                <a:latin typeface="Times New Roman" panose="02020603050405020304" pitchFamily="18" charset="0"/>
                <a:cs typeface="Times New Roman" panose="02020603050405020304" pitchFamily="18" charset="0"/>
              </a:rPr>
              <a:t>ющий, </a:t>
            </a:r>
            <a:r>
              <a:rPr lang="ru-RU" sz="1500" u="sng" dirty="0" smtClean="0">
                <a:latin typeface="Times New Roman" panose="02020603050405020304" pitchFamily="18" charset="0"/>
                <a:cs typeface="Times New Roman" panose="02020603050405020304" pitchFamily="18" charset="0"/>
              </a:rPr>
              <a:t>пиш</a:t>
            </a:r>
            <a:r>
              <a:rPr lang="ru-RU" sz="1500" dirty="0" smtClean="0">
                <a:latin typeface="Times New Roman" panose="02020603050405020304" pitchFamily="18" charset="0"/>
                <a:cs typeface="Times New Roman" panose="02020603050405020304" pitchFamily="18" charset="0"/>
              </a:rPr>
              <a:t>ущий, </a:t>
            </a:r>
            <a:r>
              <a:rPr lang="ru-RU" sz="1500" u="sng" dirty="0" smtClean="0">
                <a:latin typeface="Times New Roman" panose="02020603050405020304" pitchFamily="18" charset="0"/>
                <a:cs typeface="Times New Roman" panose="02020603050405020304" pitchFamily="18" charset="0"/>
              </a:rPr>
              <a:t>смеша</a:t>
            </a:r>
            <a:r>
              <a:rPr lang="ru-RU" sz="1500" dirty="0" smtClean="0">
                <a:latin typeface="Times New Roman" panose="02020603050405020304" pitchFamily="18" charset="0"/>
                <a:cs typeface="Times New Roman" panose="02020603050405020304" pitchFamily="18" charset="0"/>
              </a:rPr>
              <a:t>нный</a:t>
            </a:r>
            <a:r>
              <a:rPr lang="ru-RU" sz="1500" dirty="0">
                <a:latin typeface="Times New Roman" panose="02020603050405020304" pitchFamily="18" charset="0"/>
                <a:cs typeface="Times New Roman" panose="02020603050405020304" pitchFamily="18" charset="0"/>
              </a:rPr>
              <a:t>, </a:t>
            </a:r>
            <a:r>
              <a:rPr lang="ru-RU" sz="1500" u="sng" dirty="0">
                <a:latin typeface="Times New Roman" panose="02020603050405020304" pitchFamily="18" charset="0"/>
                <a:cs typeface="Times New Roman" panose="02020603050405020304" pitchFamily="18" charset="0"/>
              </a:rPr>
              <a:t>увид</a:t>
            </a:r>
            <a:r>
              <a:rPr lang="ru-RU" sz="1500" dirty="0">
                <a:latin typeface="Times New Roman" panose="02020603050405020304" pitchFamily="18" charset="0"/>
                <a:cs typeface="Times New Roman" panose="02020603050405020304" pitchFamily="18" charset="0"/>
              </a:rPr>
              <a:t>енный, </a:t>
            </a:r>
            <a:r>
              <a:rPr lang="ru-RU" sz="1500" u="sng" dirty="0">
                <a:latin typeface="Times New Roman" panose="02020603050405020304" pitchFamily="18" charset="0"/>
                <a:cs typeface="Times New Roman" panose="02020603050405020304" pitchFamily="18" charset="0"/>
              </a:rPr>
              <a:t>буд</a:t>
            </a:r>
            <a:r>
              <a:rPr lang="ru-RU" sz="1500" dirty="0">
                <a:latin typeface="Times New Roman" panose="02020603050405020304" pitchFamily="18" charset="0"/>
                <a:cs typeface="Times New Roman" panose="02020603050405020304" pitchFamily="18" charset="0"/>
              </a:rPr>
              <a:t>учи, </a:t>
            </a:r>
            <a:r>
              <a:rPr lang="ru-RU" sz="1500" u="sng" dirty="0">
                <a:latin typeface="Times New Roman" panose="02020603050405020304" pitchFamily="18" charset="0"/>
                <a:cs typeface="Times New Roman" panose="02020603050405020304" pitchFamily="18" charset="0"/>
              </a:rPr>
              <a:t>чита</a:t>
            </a:r>
            <a:r>
              <a:rPr lang="ru-RU" sz="1500" dirty="0">
                <a:latin typeface="Times New Roman" panose="02020603050405020304" pitchFamily="18" charset="0"/>
                <a:cs typeface="Times New Roman" panose="02020603050405020304" pitchFamily="18" charset="0"/>
              </a:rPr>
              <a:t>я, </a:t>
            </a:r>
            <a:r>
              <a:rPr lang="ru-RU" sz="1500" u="sng" dirty="0" smtClean="0">
                <a:latin typeface="Times New Roman" panose="02020603050405020304" pitchFamily="18" charset="0"/>
                <a:cs typeface="Times New Roman" panose="02020603050405020304" pitchFamily="18" charset="0"/>
              </a:rPr>
              <a:t>слыш</a:t>
            </a:r>
            <a:r>
              <a:rPr lang="ru-RU" sz="1500" dirty="0" smtClean="0">
                <a:latin typeface="Times New Roman" panose="02020603050405020304" pitchFamily="18" charset="0"/>
                <a:cs typeface="Times New Roman" panose="02020603050405020304" pitchFamily="18" charset="0"/>
              </a:rPr>
              <a:t>а.</a:t>
            </a:r>
            <a:endParaRPr lang="ru-RU" sz="1500" dirty="0">
              <a:latin typeface="Times New Roman" panose="02020603050405020304" pitchFamily="18" charset="0"/>
              <a:cs typeface="Times New Roman" panose="02020603050405020304" pitchFamily="18" charset="0"/>
            </a:endParaRPr>
          </a:p>
          <a:p>
            <a:r>
              <a:rPr lang="ru-RU" sz="1500" dirty="0">
                <a:latin typeface="Times New Roman" panose="02020603050405020304" pitchFamily="18" charset="0"/>
                <a:cs typeface="Times New Roman" panose="02020603050405020304" pitchFamily="18" charset="0"/>
              </a:rPr>
              <a:t>2) </a:t>
            </a:r>
            <a:r>
              <a:rPr lang="ru-RU" sz="1500" u="sng" dirty="0">
                <a:latin typeface="Times New Roman" panose="02020603050405020304" pitchFamily="18" charset="0"/>
                <a:cs typeface="Times New Roman" panose="02020603050405020304" pitchFamily="18" charset="0"/>
              </a:rPr>
              <a:t>красив</a:t>
            </a:r>
            <a:r>
              <a:rPr lang="ru-RU" sz="1500" dirty="0">
                <a:latin typeface="Times New Roman" panose="02020603050405020304" pitchFamily="18" charset="0"/>
                <a:cs typeface="Times New Roman" panose="02020603050405020304" pitchFamily="18" charset="0"/>
              </a:rPr>
              <a:t>ее, </a:t>
            </a:r>
            <a:r>
              <a:rPr lang="ru-RU" sz="1500" u="sng" dirty="0">
                <a:latin typeface="Times New Roman" panose="02020603050405020304" pitchFamily="18" charset="0"/>
                <a:cs typeface="Times New Roman" panose="02020603050405020304" pitchFamily="18" charset="0"/>
              </a:rPr>
              <a:t>глуб</a:t>
            </a:r>
            <a:r>
              <a:rPr lang="ru-RU" sz="1500" dirty="0">
                <a:latin typeface="Times New Roman" panose="02020603050405020304" pitchFamily="18" charset="0"/>
                <a:cs typeface="Times New Roman" panose="02020603050405020304" pitchFamily="18" charset="0"/>
              </a:rPr>
              <a:t>же, </a:t>
            </a:r>
            <a:r>
              <a:rPr lang="ru-RU" sz="1500" u="sng" dirty="0">
                <a:latin typeface="Times New Roman" panose="02020603050405020304" pitchFamily="18" charset="0"/>
                <a:cs typeface="Times New Roman" panose="02020603050405020304" pitchFamily="18" charset="0"/>
              </a:rPr>
              <a:t>высоч</a:t>
            </a:r>
            <a:r>
              <a:rPr lang="ru-RU" sz="1500" dirty="0">
                <a:latin typeface="Times New Roman" panose="02020603050405020304" pitchFamily="18" charset="0"/>
                <a:cs typeface="Times New Roman" panose="02020603050405020304" pitchFamily="18" charset="0"/>
              </a:rPr>
              <a:t>айший, </a:t>
            </a:r>
            <a:r>
              <a:rPr lang="ru-RU" sz="1500" u="sng" dirty="0">
                <a:latin typeface="Times New Roman" panose="02020603050405020304" pitchFamily="18" charset="0"/>
                <a:cs typeface="Times New Roman" panose="02020603050405020304" pitchFamily="18" charset="0"/>
              </a:rPr>
              <a:t>доро</a:t>
            </a:r>
            <a:r>
              <a:rPr lang="ru-RU" sz="1500" dirty="0">
                <a:latin typeface="Times New Roman" panose="02020603050405020304" pitchFamily="18" charset="0"/>
                <a:cs typeface="Times New Roman" panose="02020603050405020304" pitchFamily="18" charset="0"/>
              </a:rPr>
              <a:t>же, </a:t>
            </a:r>
            <a:r>
              <a:rPr lang="ru-RU" sz="1500" u="sng" dirty="0">
                <a:latin typeface="Times New Roman" panose="02020603050405020304" pitchFamily="18" charset="0"/>
                <a:cs typeface="Times New Roman" panose="02020603050405020304" pitchFamily="18" charset="0"/>
              </a:rPr>
              <a:t>дешевл</a:t>
            </a:r>
            <a:r>
              <a:rPr lang="ru-RU" sz="1500" dirty="0">
                <a:latin typeface="Times New Roman" panose="02020603050405020304" pitchFamily="18" charset="0"/>
                <a:cs typeface="Times New Roman" panose="02020603050405020304" pitchFamily="18" charset="0"/>
              </a:rPr>
              <a:t>е, </a:t>
            </a:r>
            <a:r>
              <a:rPr lang="ru-RU" sz="1500" u="sng" dirty="0">
                <a:latin typeface="Times New Roman" panose="02020603050405020304" pitchFamily="18" charset="0"/>
                <a:cs typeface="Times New Roman" panose="02020603050405020304" pitchFamily="18" charset="0"/>
              </a:rPr>
              <a:t>меньш</a:t>
            </a:r>
            <a:r>
              <a:rPr lang="ru-RU" sz="1500" dirty="0">
                <a:latin typeface="Times New Roman" panose="02020603050405020304" pitchFamily="18" charset="0"/>
                <a:cs typeface="Times New Roman" panose="02020603050405020304" pitchFamily="18" charset="0"/>
              </a:rPr>
              <a:t>е, </a:t>
            </a:r>
            <a:r>
              <a:rPr lang="ru-RU" sz="1500" u="sng" dirty="0">
                <a:latin typeface="Times New Roman" panose="02020603050405020304" pitchFamily="18" charset="0"/>
                <a:cs typeface="Times New Roman" panose="02020603050405020304" pitchFamily="18" charset="0"/>
              </a:rPr>
              <a:t>бел</a:t>
            </a:r>
            <a:r>
              <a:rPr lang="ru-RU" sz="1500" dirty="0">
                <a:latin typeface="Times New Roman" panose="02020603050405020304" pitchFamily="18" charset="0"/>
                <a:cs typeface="Times New Roman" panose="02020603050405020304" pitchFamily="18" charset="0"/>
              </a:rPr>
              <a:t>ейший, </a:t>
            </a:r>
            <a:r>
              <a:rPr lang="ru-RU" sz="1500" u="sng" dirty="0">
                <a:latin typeface="Times New Roman" panose="02020603050405020304" pitchFamily="18" charset="0"/>
                <a:cs typeface="Times New Roman" panose="02020603050405020304" pitchFamily="18" charset="0"/>
              </a:rPr>
              <a:t>желт</a:t>
            </a:r>
            <a:r>
              <a:rPr lang="ru-RU" sz="1500" dirty="0">
                <a:latin typeface="Times New Roman" panose="02020603050405020304" pitchFamily="18" charset="0"/>
                <a:cs typeface="Times New Roman" panose="02020603050405020304" pitchFamily="18" charset="0"/>
              </a:rPr>
              <a:t>ее, </a:t>
            </a:r>
            <a:r>
              <a:rPr lang="ru-RU" sz="1500" u="sng" dirty="0">
                <a:latin typeface="Times New Roman" panose="02020603050405020304" pitchFamily="18" charset="0"/>
                <a:cs typeface="Times New Roman" panose="02020603050405020304" pitchFamily="18" charset="0"/>
              </a:rPr>
              <a:t>мал</a:t>
            </a:r>
            <a:r>
              <a:rPr lang="ru-RU" sz="1500" dirty="0">
                <a:latin typeface="Times New Roman" panose="02020603050405020304" pitchFamily="18" charset="0"/>
                <a:cs typeface="Times New Roman" panose="02020603050405020304" pitchFamily="18" charset="0"/>
              </a:rPr>
              <a:t>ейший, </a:t>
            </a:r>
            <a:r>
              <a:rPr lang="ru-RU" sz="1500" u="sng" dirty="0">
                <a:latin typeface="Times New Roman" panose="02020603050405020304" pitchFamily="18" charset="0"/>
                <a:cs typeface="Times New Roman" panose="02020603050405020304" pitchFamily="18" charset="0"/>
              </a:rPr>
              <a:t>дружн</a:t>
            </a:r>
            <a:r>
              <a:rPr lang="ru-RU" sz="1500" dirty="0">
                <a:latin typeface="Times New Roman" panose="02020603050405020304" pitchFamily="18" charset="0"/>
                <a:cs typeface="Times New Roman" panose="02020603050405020304" pitchFamily="18" charset="0"/>
              </a:rPr>
              <a:t>ее, </a:t>
            </a:r>
            <a:r>
              <a:rPr lang="ru-RU" sz="1500" u="sng" dirty="0">
                <a:latin typeface="Times New Roman" panose="02020603050405020304" pitchFamily="18" charset="0"/>
                <a:cs typeface="Times New Roman" panose="02020603050405020304" pitchFamily="18" charset="0"/>
              </a:rPr>
              <a:t>свеж</a:t>
            </a:r>
            <a:r>
              <a:rPr lang="ru-RU" sz="1500" dirty="0">
                <a:latin typeface="Times New Roman" panose="02020603050405020304" pitchFamily="18" charset="0"/>
                <a:cs typeface="Times New Roman" panose="02020603050405020304" pitchFamily="18" charset="0"/>
              </a:rPr>
              <a:t>айший, наи</a:t>
            </a:r>
            <a:r>
              <a:rPr lang="ru-RU" sz="1500" u="sng" dirty="0">
                <a:latin typeface="Times New Roman" panose="02020603050405020304" pitchFamily="18" charset="0"/>
                <a:cs typeface="Times New Roman" panose="02020603050405020304" pitchFamily="18" charset="0"/>
              </a:rPr>
              <a:t>высш</a:t>
            </a:r>
            <a:r>
              <a:rPr lang="ru-RU" sz="1500" dirty="0">
                <a:latin typeface="Times New Roman" panose="02020603050405020304" pitchFamily="18" charset="0"/>
                <a:cs typeface="Times New Roman" panose="02020603050405020304" pitchFamily="18" charset="0"/>
              </a:rPr>
              <a:t>ий, </a:t>
            </a:r>
            <a:r>
              <a:rPr lang="ru-RU" sz="1500" u="sng" dirty="0" smtClean="0">
                <a:latin typeface="Times New Roman" panose="02020603050405020304" pitchFamily="18" charset="0"/>
                <a:cs typeface="Times New Roman" panose="02020603050405020304" pitchFamily="18" charset="0"/>
              </a:rPr>
              <a:t>пе</a:t>
            </a:r>
            <a:r>
              <a:rPr lang="ru-RU" sz="1500" dirty="0" smtClean="0">
                <a:latin typeface="Times New Roman" panose="02020603050405020304" pitchFamily="18" charset="0"/>
                <a:cs typeface="Times New Roman" panose="02020603050405020304" pitchFamily="18" charset="0"/>
              </a:rPr>
              <a:t>в</a:t>
            </a:r>
            <a:r>
              <a:rPr lang="ru-RU" sz="1500" u="sng" dirty="0" smtClean="0">
                <a:latin typeface="Times New Roman" panose="02020603050405020304" pitchFamily="18" charset="0"/>
                <a:cs typeface="Times New Roman" panose="02020603050405020304" pitchFamily="18" charset="0"/>
              </a:rPr>
              <a:t>уч</a:t>
            </a:r>
            <a:r>
              <a:rPr lang="ru-RU" sz="1500" dirty="0" smtClean="0">
                <a:latin typeface="Times New Roman" panose="02020603050405020304" pitchFamily="18" charset="0"/>
                <a:cs typeface="Times New Roman" panose="02020603050405020304" pitchFamily="18" charset="0"/>
              </a:rPr>
              <a:t>ий, </a:t>
            </a:r>
            <a:r>
              <a:rPr lang="ru-RU" sz="1500" u="sng" dirty="0" smtClean="0">
                <a:latin typeface="Times New Roman" panose="02020603050405020304" pitchFamily="18" charset="0"/>
                <a:cs typeface="Times New Roman" panose="02020603050405020304" pitchFamily="18" charset="0"/>
              </a:rPr>
              <a:t>горяч</a:t>
            </a:r>
            <a:r>
              <a:rPr lang="ru-RU" sz="1500" dirty="0" smtClean="0">
                <a:latin typeface="Times New Roman" panose="02020603050405020304" pitchFamily="18" charset="0"/>
                <a:cs typeface="Times New Roman" panose="02020603050405020304" pitchFamily="18" charset="0"/>
              </a:rPr>
              <a:t>ее, </a:t>
            </a:r>
            <a:r>
              <a:rPr lang="ru-RU" sz="1500" u="sng" dirty="0" smtClean="0">
                <a:latin typeface="Times New Roman" panose="02020603050405020304" pitchFamily="18" charset="0"/>
                <a:cs typeface="Times New Roman" panose="02020603050405020304" pitchFamily="18" charset="0"/>
              </a:rPr>
              <a:t>тепл</a:t>
            </a:r>
            <a:r>
              <a:rPr lang="ru-RU" sz="1500" dirty="0" smtClean="0">
                <a:latin typeface="Times New Roman" panose="02020603050405020304" pitchFamily="18" charset="0"/>
                <a:cs typeface="Times New Roman" panose="02020603050405020304" pitchFamily="18" charset="0"/>
              </a:rPr>
              <a:t>ее, </a:t>
            </a:r>
            <a:r>
              <a:rPr lang="ru-RU" sz="1500" u="sng" dirty="0" smtClean="0">
                <a:latin typeface="Times New Roman" panose="02020603050405020304" pitchFamily="18" charset="0"/>
                <a:cs typeface="Times New Roman" panose="02020603050405020304" pitchFamily="18" charset="0"/>
              </a:rPr>
              <a:t>громч</a:t>
            </a:r>
            <a:r>
              <a:rPr lang="ru-RU" sz="1500" dirty="0" smtClean="0">
                <a:latin typeface="Times New Roman" panose="02020603050405020304" pitchFamily="18" charset="0"/>
                <a:cs typeface="Times New Roman" panose="02020603050405020304" pitchFamily="18" charset="0"/>
              </a:rPr>
              <a:t>е, </a:t>
            </a:r>
            <a:r>
              <a:rPr lang="ru-RU" sz="1500" u="sng" dirty="0" smtClean="0">
                <a:latin typeface="Times New Roman" panose="02020603050405020304" pitchFamily="18" charset="0"/>
                <a:cs typeface="Times New Roman" panose="02020603050405020304" pitchFamily="18" charset="0"/>
              </a:rPr>
              <a:t>нижа</a:t>
            </a:r>
            <a:r>
              <a:rPr lang="ru-RU" sz="1500" dirty="0" smtClean="0">
                <a:latin typeface="Times New Roman" panose="02020603050405020304" pitchFamily="18" charset="0"/>
                <a:cs typeface="Times New Roman" panose="02020603050405020304" pitchFamily="18" charset="0"/>
              </a:rPr>
              <a:t>йше, </a:t>
            </a:r>
            <a:r>
              <a:rPr lang="ru-RU" sz="1500" u="sng" dirty="0" smtClean="0">
                <a:latin typeface="Times New Roman" panose="02020603050405020304" pitchFamily="18" charset="0"/>
                <a:cs typeface="Times New Roman" panose="02020603050405020304" pitchFamily="18" charset="0"/>
              </a:rPr>
              <a:t>лучш</a:t>
            </a:r>
            <a:r>
              <a:rPr lang="ru-RU" sz="1500" dirty="0" smtClean="0">
                <a:latin typeface="Times New Roman" panose="02020603050405020304" pitchFamily="18" charset="0"/>
                <a:cs typeface="Times New Roman" panose="02020603050405020304" pitchFamily="18" charset="0"/>
              </a:rPr>
              <a:t>е, </a:t>
            </a:r>
            <a:r>
              <a:rPr lang="ru-RU" sz="1500" u="sng" dirty="0" smtClean="0">
                <a:latin typeface="Times New Roman" panose="02020603050405020304" pitchFamily="18" charset="0"/>
                <a:cs typeface="Times New Roman" panose="02020603050405020304" pitchFamily="18" charset="0"/>
              </a:rPr>
              <a:t>смел</a:t>
            </a:r>
            <a:r>
              <a:rPr lang="ru-RU" sz="1500" dirty="0" smtClean="0">
                <a:latin typeface="Times New Roman" panose="02020603050405020304" pitchFamily="18" charset="0"/>
                <a:cs typeface="Times New Roman" panose="02020603050405020304" pitchFamily="18" charset="0"/>
              </a:rPr>
              <a:t>ее, </a:t>
            </a:r>
            <a:r>
              <a:rPr lang="ru-RU" sz="1500" u="sng" dirty="0" smtClean="0">
                <a:latin typeface="Times New Roman" panose="02020603050405020304" pitchFamily="18" charset="0"/>
                <a:cs typeface="Times New Roman" panose="02020603050405020304" pitchFamily="18" charset="0"/>
              </a:rPr>
              <a:t>бли</a:t>
            </a:r>
            <a:r>
              <a:rPr lang="ru-RU" sz="1500" dirty="0" smtClean="0">
                <a:latin typeface="Times New Roman" panose="02020603050405020304" pitchFamily="18" charset="0"/>
                <a:cs typeface="Times New Roman" panose="02020603050405020304" pitchFamily="18" charset="0"/>
              </a:rPr>
              <a:t>же, </a:t>
            </a:r>
            <a:r>
              <a:rPr lang="ru-RU" sz="1500" u="sng" dirty="0" smtClean="0">
                <a:latin typeface="Times New Roman" panose="02020603050405020304" pitchFamily="18" charset="0"/>
                <a:cs typeface="Times New Roman" panose="02020603050405020304" pitchFamily="18" charset="0"/>
              </a:rPr>
              <a:t>мягч</a:t>
            </a:r>
            <a:r>
              <a:rPr lang="ru-RU" sz="1500" dirty="0" smtClean="0">
                <a:latin typeface="Times New Roman" panose="02020603050405020304" pitchFamily="18" charset="0"/>
                <a:cs typeface="Times New Roman" panose="02020603050405020304" pitchFamily="18" charset="0"/>
              </a:rPr>
              <a:t>е, </a:t>
            </a:r>
            <a:r>
              <a:rPr lang="ru-RU" sz="1500" u="sng" dirty="0" smtClean="0">
                <a:latin typeface="Times New Roman" panose="02020603050405020304" pitchFamily="18" charset="0"/>
                <a:cs typeface="Times New Roman" panose="02020603050405020304" pitchFamily="18" charset="0"/>
              </a:rPr>
              <a:t>дальш</a:t>
            </a:r>
            <a:r>
              <a:rPr lang="ru-RU" sz="1500" dirty="0" smtClean="0">
                <a:latin typeface="Times New Roman" panose="02020603050405020304" pitchFamily="18" charset="0"/>
                <a:cs typeface="Times New Roman" panose="02020603050405020304" pitchFamily="18" charset="0"/>
              </a:rPr>
              <a:t>е. </a:t>
            </a:r>
          </a:p>
          <a:p>
            <a:r>
              <a:rPr lang="ru-RU" sz="1500" dirty="0" smtClean="0">
                <a:latin typeface="Times New Roman" panose="02020603050405020304" pitchFamily="18" charset="0"/>
                <a:cs typeface="Times New Roman" panose="02020603050405020304" pitchFamily="18" charset="0"/>
              </a:rPr>
              <a:t>3</a:t>
            </a:r>
            <a:r>
              <a:rPr lang="ru-RU" sz="1500" dirty="0">
                <a:latin typeface="Times New Roman" panose="02020603050405020304" pitchFamily="18" charset="0"/>
                <a:cs typeface="Times New Roman" panose="02020603050405020304" pitchFamily="18" charset="0"/>
              </a:rPr>
              <a:t>) </a:t>
            </a:r>
            <a:r>
              <a:rPr lang="ru-RU" sz="1500" u="sng" dirty="0">
                <a:latin typeface="Times New Roman" panose="02020603050405020304" pitchFamily="18" charset="0"/>
                <a:cs typeface="Times New Roman" panose="02020603050405020304" pitchFamily="18" charset="0"/>
              </a:rPr>
              <a:t>пар</a:t>
            </a:r>
            <a:r>
              <a:rPr lang="ru-RU" sz="1500" dirty="0">
                <a:latin typeface="Times New Roman" panose="02020603050405020304" pitchFamily="18" charset="0"/>
                <a:cs typeface="Times New Roman" panose="02020603050405020304" pitchFamily="18" charset="0"/>
              </a:rPr>
              <a:t>о</a:t>
            </a:r>
            <a:r>
              <a:rPr lang="ru-RU" sz="1500" u="sng" dirty="0">
                <a:latin typeface="Times New Roman" panose="02020603050405020304" pitchFamily="18" charset="0"/>
                <a:cs typeface="Times New Roman" panose="02020603050405020304" pitchFamily="18" charset="0"/>
              </a:rPr>
              <a:t>воз</a:t>
            </a:r>
            <a:r>
              <a:rPr lang="ru-RU" sz="1500" dirty="0">
                <a:latin typeface="Times New Roman" panose="02020603050405020304" pitchFamily="18" charset="0"/>
                <a:cs typeface="Times New Roman" panose="02020603050405020304" pitchFamily="18" charset="0"/>
              </a:rPr>
              <a:t>, </a:t>
            </a:r>
            <a:r>
              <a:rPr lang="ru-RU" sz="1500" u="sng" dirty="0">
                <a:latin typeface="Times New Roman" panose="02020603050405020304" pitchFamily="18" charset="0"/>
                <a:cs typeface="Times New Roman" panose="02020603050405020304" pitchFamily="18" charset="0"/>
              </a:rPr>
              <a:t>литератур</a:t>
            </a:r>
            <a:r>
              <a:rPr lang="ru-RU" sz="1500" dirty="0">
                <a:latin typeface="Times New Roman" panose="02020603050405020304" pitchFamily="18" charset="0"/>
                <a:cs typeface="Times New Roman" panose="02020603050405020304" pitchFamily="18" charset="0"/>
              </a:rPr>
              <a:t>о</a:t>
            </a:r>
            <a:r>
              <a:rPr lang="ru-RU" sz="1500" u="sng" dirty="0">
                <a:latin typeface="Times New Roman" panose="02020603050405020304" pitchFamily="18" charset="0"/>
                <a:cs typeface="Times New Roman" panose="02020603050405020304" pitchFamily="18" charset="0"/>
              </a:rPr>
              <a:t>веден</a:t>
            </a:r>
            <a:r>
              <a:rPr lang="ru-RU" sz="1500" dirty="0">
                <a:latin typeface="Times New Roman" panose="02020603050405020304" pitchFamily="18" charset="0"/>
                <a:cs typeface="Times New Roman" panose="02020603050405020304" pitchFamily="18" charset="0"/>
              </a:rPr>
              <a:t>ие, </a:t>
            </a:r>
            <a:r>
              <a:rPr lang="ru-RU" sz="1500" u="sng" dirty="0">
                <a:latin typeface="Times New Roman" panose="02020603050405020304" pitchFamily="18" charset="0"/>
                <a:cs typeface="Times New Roman" panose="02020603050405020304" pitchFamily="18" charset="0"/>
              </a:rPr>
              <a:t>пят</a:t>
            </a:r>
            <a:r>
              <a:rPr lang="ru-RU" sz="1500" dirty="0">
                <a:latin typeface="Times New Roman" panose="02020603050405020304" pitchFamily="18" charset="0"/>
                <a:cs typeface="Times New Roman" panose="02020603050405020304" pitchFamily="18" charset="0"/>
              </a:rPr>
              <a:t>и</a:t>
            </a:r>
            <a:r>
              <a:rPr lang="ru-RU" sz="1500" u="sng" dirty="0">
                <a:latin typeface="Times New Roman" panose="02020603050405020304" pitchFamily="18" charset="0"/>
                <a:cs typeface="Times New Roman" panose="02020603050405020304" pitchFamily="18" charset="0"/>
              </a:rPr>
              <a:t>классник</a:t>
            </a:r>
            <a:r>
              <a:rPr lang="ru-RU" sz="1500" dirty="0">
                <a:latin typeface="Times New Roman" panose="02020603050405020304" pitchFamily="18" charset="0"/>
                <a:cs typeface="Times New Roman" panose="02020603050405020304" pitchFamily="18" charset="0"/>
              </a:rPr>
              <a:t>,  </a:t>
            </a:r>
            <a:r>
              <a:rPr lang="ru-RU" sz="1500" u="sng" dirty="0">
                <a:latin typeface="Times New Roman" panose="02020603050405020304" pitchFamily="18" charset="0"/>
                <a:cs typeface="Times New Roman" panose="02020603050405020304" pitchFamily="18" charset="0"/>
              </a:rPr>
              <a:t>язык</a:t>
            </a:r>
            <a:r>
              <a:rPr lang="ru-RU" sz="1500" dirty="0">
                <a:latin typeface="Times New Roman" panose="02020603050405020304" pitchFamily="18" charset="0"/>
                <a:cs typeface="Times New Roman" panose="02020603050405020304" pitchFamily="18" charset="0"/>
              </a:rPr>
              <a:t>о</a:t>
            </a:r>
            <a:r>
              <a:rPr lang="ru-RU" sz="1500" u="sng" dirty="0">
                <a:latin typeface="Times New Roman" panose="02020603050405020304" pitchFamily="18" charset="0"/>
                <a:cs typeface="Times New Roman" panose="02020603050405020304" pitchFamily="18" charset="0"/>
              </a:rPr>
              <a:t>знан</a:t>
            </a:r>
            <a:r>
              <a:rPr lang="ru-RU" sz="1500" dirty="0">
                <a:latin typeface="Times New Roman" panose="02020603050405020304" pitchFamily="18" charset="0"/>
                <a:cs typeface="Times New Roman" panose="02020603050405020304" pitchFamily="18" charset="0"/>
              </a:rPr>
              <a:t>ие, </a:t>
            </a:r>
            <a:r>
              <a:rPr lang="ru-RU" sz="1500" u="sng" dirty="0">
                <a:latin typeface="Times New Roman" panose="02020603050405020304" pitchFamily="18" charset="0"/>
                <a:cs typeface="Times New Roman" panose="02020603050405020304" pitchFamily="18" charset="0"/>
              </a:rPr>
              <a:t>чуд</a:t>
            </a:r>
            <a:r>
              <a:rPr lang="ru-RU" sz="1500" dirty="0">
                <a:latin typeface="Times New Roman" panose="02020603050405020304" pitchFamily="18" charset="0"/>
                <a:cs typeface="Times New Roman" panose="02020603050405020304" pitchFamily="18" charset="0"/>
              </a:rPr>
              <a:t>еса, </a:t>
            </a:r>
            <a:r>
              <a:rPr lang="ru-RU" sz="1500" u="sng" dirty="0">
                <a:latin typeface="Times New Roman" panose="02020603050405020304" pitchFamily="18" charset="0"/>
                <a:cs typeface="Times New Roman" panose="02020603050405020304" pitchFamily="18" charset="0"/>
              </a:rPr>
              <a:t>доч</a:t>
            </a:r>
            <a:r>
              <a:rPr lang="ru-RU" sz="1500" dirty="0">
                <a:latin typeface="Times New Roman" panose="02020603050405020304" pitchFamily="18" charset="0"/>
                <a:cs typeface="Times New Roman" panose="02020603050405020304" pitchFamily="18" charset="0"/>
              </a:rPr>
              <a:t>ери, </a:t>
            </a:r>
            <a:r>
              <a:rPr lang="ru-RU" sz="1500" u="sng" dirty="0">
                <a:latin typeface="Times New Roman" panose="02020603050405020304" pitchFamily="18" charset="0"/>
                <a:cs typeface="Times New Roman" panose="02020603050405020304" pitchFamily="18" charset="0"/>
              </a:rPr>
              <a:t>листь</a:t>
            </a:r>
            <a:r>
              <a:rPr lang="ru-RU" sz="1500" dirty="0">
                <a:latin typeface="Times New Roman" panose="02020603050405020304" pitchFamily="18" charset="0"/>
                <a:cs typeface="Times New Roman" panose="02020603050405020304" pitchFamily="18" charset="0"/>
              </a:rPr>
              <a:t>я, </a:t>
            </a:r>
            <a:r>
              <a:rPr lang="ru-RU" sz="1500" u="sng" dirty="0" smtClean="0">
                <a:latin typeface="Times New Roman" panose="02020603050405020304" pitchFamily="18" charset="0"/>
                <a:cs typeface="Times New Roman" panose="02020603050405020304" pitchFamily="18" charset="0"/>
              </a:rPr>
              <a:t>перь</a:t>
            </a:r>
            <a:r>
              <a:rPr lang="ru-RU" sz="1500" dirty="0" smtClean="0">
                <a:latin typeface="Times New Roman" panose="02020603050405020304" pitchFamily="18" charset="0"/>
                <a:cs typeface="Times New Roman" panose="02020603050405020304" pitchFamily="18" charset="0"/>
              </a:rPr>
              <a:t>я, </a:t>
            </a:r>
            <a:r>
              <a:rPr lang="ru-RU" sz="1500" u="sng" dirty="0" smtClean="0">
                <a:latin typeface="Times New Roman" panose="02020603050405020304" pitchFamily="18" charset="0"/>
                <a:cs typeface="Times New Roman" panose="02020603050405020304" pitchFamily="18" charset="0"/>
              </a:rPr>
              <a:t>пар</a:t>
            </a:r>
            <a:r>
              <a:rPr lang="ru-RU" sz="1500" dirty="0" smtClean="0">
                <a:latin typeface="Times New Roman" panose="02020603050405020304" pitchFamily="18" charset="0"/>
                <a:cs typeface="Times New Roman" panose="02020603050405020304" pitchFamily="18" charset="0"/>
              </a:rPr>
              <a:t>о</a:t>
            </a:r>
            <a:r>
              <a:rPr lang="ru-RU" sz="1500" u="sng" dirty="0" smtClean="0">
                <a:latin typeface="Times New Roman" panose="02020603050405020304" pitchFamily="18" charset="0"/>
                <a:cs typeface="Times New Roman" panose="02020603050405020304" pitchFamily="18" charset="0"/>
              </a:rPr>
              <a:t>ход</a:t>
            </a:r>
            <a:r>
              <a:rPr lang="ru-RU" sz="1500" dirty="0" smtClean="0">
                <a:latin typeface="Times New Roman" panose="02020603050405020304" pitchFamily="18" charset="0"/>
                <a:cs typeface="Times New Roman" panose="02020603050405020304" pitchFamily="18" charset="0"/>
              </a:rPr>
              <a:t>, </a:t>
            </a:r>
            <a:r>
              <a:rPr lang="ru-RU" sz="1500" u="sng" dirty="0" smtClean="0">
                <a:latin typeface="Times New Roman" panose="02020603050405020304" pitchFamily="18" charset="0"/>
                <a:cs typeface="Times New Roman" panose="02020603050405020304" pitchFamily="18" charset="0"/>
              </a:rPr>
              <a:t>кон</a:t>
            </a:r>
            <a:r>
              <a:rPr lang="ru-RU" sz="1500" dirty="0" smtClean="0">
                <a:latin typeface="Times New Roman" panose="02020603050405020304" pitchFamily="18" charset="0"/>
                <a:cs typeface="Times New Roman" panose="02020603050405020304" pitchFamily="18" charset="0"/>
              </a:rPr>
              <a:t>ев</a:t>
            </a:r>
            <a:r>
              <a:rPr lang="ru-RU" sz="1500" u="sng" dirty="0" smtClean="0">
                <a:latin typeface="Times New Roman" panose="02020603050405020304" pitchFamily="18" charset="0"/>
                <a:cs typeface="Times New Roman" panose="02020603050405020304" pitchFamily="18" charset="0"/>
              </a:rPr>
              <a:t>од</a:t>
            </a:r>
            <a:r>
              <a:rPr lang="ru-RU" sz="1500" dirty="0" smtClean="0">
                <a:latin typeface="Times New Roman" panose="02020603050405020304" pitchFamily="18" charset="0"/>
                <a:cs typeface="Times New Roman" panose="02020603050405020304" pitchFamily="18" charset="0"/>
              </a:rPr>
              <a:t>, </a:t>
            </a:r>
            <a:r>
              <a:rPr lang="ru-RU" sz="1500" u="sng" dirty="0" smtClean="0">
                <a:latin typeface="Times New Roman" panose="02020603050405020304" pitchFamily="18" charset="0"/>
                <a:cs typeface="Times New Roman" panose="02020603050405020304" pitchFamily="18" charset="0"/>
              </a:rPr>
              <a:t>дым</a:t>
            </a:r>
            <a:r>
              <a:rPr lang="ru-RU" sz="1500" dirty="0" smtClean="0">
                <a:latin typeface="Times New Roman" panose="02020603050405020304" pitchFamily="18" charset="0"/>
                <a:cs typeface="Times New Roman" panose="02020603050405020304" pitchFamily="18" charset="0"/>
              </a:rPr>
              <a:t>о</a:t>
            </a:r>
            <a:r>
              <a:rPr lang="ru-RU" sz="1500" u="sng" dirty="0" smtClean="0">
                <a:latin typeface="Times New Roman" panose="02020603050405020304" pitchFamily="18" charset="0"/>
                <a:cs typeface="Times New Roman" panose="02020603050405020304" pitchFamily="18" charset="0"/>
              </a:rPr>
              <a:t>хо</a:t>
            </a:r>
            <a:r>
              <a:rPr lang="ru-RU" sz="1500" dirty="0" smtClean="0">
                <a:latin typeface="Times New Roman" panose="02020603050405020304" pitchFamily="18" charset="0"/>
                <a:cs typeface="Times New Roman" panose="02020603050405020304" pitchFamily="18" charset="0"/>
              </a:rPr>
              <a:t>д, </a:t>
            </a:r>
            <a:r>
              <a:rPr lang="ru-RU" sz="1500" u="sng" dirty="0" smtClean="0">
                <a:latin typeface="Times New Roman" panose="02020603050405020304" pitchFamily="18" charset="0"/>
                <a:cs typeface="Times New Roman" panose="02020603050405020304" pitchFamily="18" charset="0"/>
              </a:rPr>
              <a:t>орл</a:t>
            </a:r>
            <a:r>
              <a:rPr lang="ru-RU" sz="1500" dirty="0" smtClean="0">
                <a:latin typeface="Times New Roman" panose="02020603050405020304" pitchFamily="18" charset="0"/>
                <a:cs typeface="Times New Roman" panose="02020603050405020304" pitchFamily="18" charset="0"/>
              </a:rPr>
              <a:t>ов</a:t>
            </a:r>
            <a:r>
              <a:rPr lang="ru-RU" sz="1500" u="sng" dirty="0" smtClean="0">
                <a:latin typeface="Times New Roman" panose="02020603050405020304" pitchFamily="18" charset="0"/>
                <a:cs typeface="Times New Roman" panose="02020603050405020304" pitchFamily="18" charset="0"/>
              </a:rPr>
              <a:t>ец</a:t>
            </a:r>
            <a:r>
              <a:rPr lang="ru-RU" sz="1500" dirty="0" smtClean="0">
                <a:latin typeface="Times New Roman" panose="02020603050405020304" pitchFamily="18" charset="0"/>
                <a:cs typeface="Times New Roman" panose="02020603050405020304" pitchFamily="18" charset="0"/>
              </a:rPr>
              <a:t>, </a:t>
            </a:r>
            <a:r>
              <a:rPr lang="ru-RU" sz="1500" u="sng" dirty="0" smtClean="0">
                <a:latin typeface="Times New Roman" panose="02020603050405020304" pitchFamily="18" charset="0"/>
                <a:cs typeface="Times New Roman" panose="02020603050405020304" pitchFamily="18" charset="0"/>
              </a:rPr>
              <a:t>мат</a:t>
            </a:r>
            <a:r>
              <a:rPr lang="ru-RU" sz="1500" dirty="0" smtClean="0">
                <a:latin typeface="Times New Roman" panose="02020603050405020304" pitchFamily="18" charset="0"/>
                <a:cs typeface="Times New Roman" panose="02020603050405020304" pitchFamily="18" charset="0"/>
              </a:rPr>
              <a:t>ери, </a:t>
            </a:r>
            <a:r>
              <a:rPr lang="ru-RU" sz="1500" u="sng" dirty="0" smtClean="0">
                <a:latin typeface="Times New Roman" panose="02020603050405020304" pitchFamily="18" charset="0"/>
                <a:cs typeface="Times New Roman" panose="02020603050405020304" pitchFamily="18" charset="0"/>
              </a:rPr>
              <a:t>сам</a:t>
            </a:r>
            <a:r>
              <a:rPr lang="ru-RU" sz="1500" dirty="0" smtClean="0">
                <a:latin typeface="Times New Roman" panose="02020603050405020304" pitchFamily="18" charset="0"/>
                <a:cs typeface="Times New Roman" panose="02020603050405020304" pitchFamily="18" charset="0"/>
              </a:rPr>
              <a:t>о</a:t>
            </a:r>
            <a:r>
              <a:rPr lang="ru-RU" sz="1500" u="sng" dirty="0" smtClean="0">
                <a:latin typeface="Times New Roman" panose="02020603050405020304" pitchFamily="18" charset="0"/>
                <a:cs typeface="Times New Roman" panose="02020603050405020304" pitchFamily="18" charset="0"/>
              </a:rPr>
              <a:t>лет</a:t>
            </a:r>
            <a:r>
              <a:rPr lang="ru-RU" sz="1500" dirty="0" smtClean="0">
                <a:latin typeface="Times New Roman" panose="02020603050405020304" pitchFamily="18" charset="0"/>
                <a:cs typeface="Times New Roman" panose="02020603050405020304" pitchFamily="18" charset="0"/>
              </a:rPr>
              <a:t>, </a:t>
            </a:r>
            <a:r>
              <a:rPr lang="ru-RU" sz="1500" u="sng" dirty="0" smtClean="0">
                <a:latin typeface="Times New Roman" panose="02020603050405020304" pitchFamily="18" charset="0"/>
                <a:cs typeface="Times New Roman" panose="02020603050405020304" pitchFamily="18" charset="0"/>
              </a:rPr>
              <a:t>пеш</a:t>
            </a:r>
            <a:r>
              <a:rPr lang="ru-RU" sz="1500" dirty="0" smtClean="0">
                <a:latin typeface="Times New Roman" panose="02020603050405020304" pitchFamily="18" charset="0"/>
                <a:cs typeface="Times New Roman" panose="02020603050405020304" pitchFamily="18" charset="0"/>
              </a:rPr>
              <a:t>е</a:t>
            </a:r>
            <a:r>
              <a:rPr lang="ru-RU" sz="1500" u="sng" dirty="0" smtClean="0">
                <a:latin typeface="Times New Roman" panose="02020603050405020304" pitchFamily="18" charset="0"/>
                <a:cs typeface="Times New Roman" panose="02020603050405020304" pitchFamily="18" charset="0"/>
              </a:rPr>
              <a:t>ход</a:t>
            </a:r>
            <a:r>
              <a:rPr lang="ru-RU" sz="1500" dirty="0" smtClean="0">
                <a:latin typeface="Times New Roman" panose="02020603050405020304" pitchFamily="18" charset="0"/>
                <a:cs typeface="Times New Roman" panose="02020603050405020304" pitchFamily="18" charset="0"/>
              </a:rPr>
              <a:t>, </a:t>
            </a:r>
            <a:r>
              <a:rPr lang="ru-RU" sz="1500" u="sng" dirty="0" smtClean="0">
                <a:latin typeface="Times New Roman" panose="02020603050405020304" pitchFamily="18" charset="0"/>
                <a:cs typeface="Times New Roman" panose="02020603050405020304" pitchFamily="18" charset="0"/>
              </a:rPr>
              <a:t>пев</a:t>
            </a:r>
            <a:r>
              <a:rPr lang="ru-RU" sz="1500" dirty="0" smtClean="0">
                <a:latin typeface="Times New Roman" panose="02020603050405020304" pitchFamily="18" charset="0"/>
                <a:cs typeface="Times New Roman" panose="02020603050405020304" pitchFamily="18" charset="0"/>
              </a:rPr>
              <a:t>ец, </a:t>
            </a:r>
            <a:r>
              <a:rPr lang="ru-RU" sz="1500" u="sng" dirty="0" smtClean="0">
                <a:latin typeface="Times New Roman" panose="02020603050405020304" pitchFamily="18" charset="0"/>
                <a:cs typeface="Times New Roman" panose="02020603050405020304" pitchFamily="18" charset="0"/>
              </a:rPr>
              <a:t>энерг</a:t>
            </a:r>
            <a:r>
              <a:rPr lang="ru-RU" sz="1500" dirty="0" smtClean="0">
                <a:latin typeface="Times New Roman" panose="02020603050405020304" pitchFamily="18" charset="0"/>
                <a:cs typeface="Times New Roman" panose="02020603050405020304" pitchFamily="18" charset="0"/>
              </a:rPr>
              <a:t>о</a:t>
            </a:r>
            <a:r>
              <a:rPr lang="ru-RU" sz="1500" u="sng" dirty="0" smtClean="0">
                <a:latin typeface="Times New Roman" panose="02020603050405020304" pitchFamily="18" charset="0"/>
                <a:cs typeface="Times New Roman" panose="02020603050405020304" pitchFamily="18" charset="0"/>
              </a:rPr>
              <a:t>систем</a:t>
            </a:r>
            <a:r>
              <a:rPr lang="ru-RU" sz="1500" dirty="0" smtClean="0">
                <a:latin typeface="Times New Roman" panose="02020603050405020304" pitchFamily="18" charset="0"/>
                <a:cs typeface="Times New Roman" panose="02020603050405020304" pitchFamily="18" charset="0"/>
              </a:rPr>
              <a:t>а, </a:t>
            </a:r>
            <a:r>
              <a:rPr lang="ru-RU" sz="1500" u="sng" dirty="0" smtClean="0">
                <a:latin typeface="Times New Roman" panose="02020603050405020304" pitchFamily="18" charset="0"/>
                <a:cs typeface="Times New Roman" panose="02020603050405020304" pitchFamily="18" charset="0"/>
              </a:rPr>
              <a:t>микр</a:t>
            </a:r>
            <a:r>
              <a:rPr lang="ru-RU" sz="1500" dirty="0" smtClean="0">
                <a:latin typeface="Times New Roman" panose="02020603050405020304" pitchFamily="18" charset="0"/>
                <a:cs typeface="Times New Roman" panose="02020603050405020304" pitchFamily="18" charset="0"/>
              </a:rPr>
              <a:t>о</a:t>
            </a:r>
            <a:r>
              <a:rPr lang="ru-RU" sz="1500" u="sng" dirty="0" smtClean="0">
                <a:latin typeface="Times New Roman" panose="02020603050405020304" pitchFamily="18" charset="0"/>
                <a:cs typeface="Times New Roman" panose="02020603050405020304" pitchFamily="18" charset="0"/>
              </a:rPr>
              <a:t>биолог</a:t>
            </a:r>
            <a:r>
              <a:rPr lang="ru-RU" sz="1500" dirty="0" smtClean="0">
                <a:latin typeface="Times New Roman" panose="02020603050405020304" pitchFamily="18" charset="0"/>
                <a:cs typeface="Times New Roman" panose="02020603050405020304" pitchFamily="18" charset="0"/>
              </a:rPr>
              <a:t>, </a:t>
            </a:r>
            <a:r>
              <a:rPr lang="ru-RU" sz="1500" u="sng" dirty="0" smtClean="0">
                <a:latin typeface="Times New Roman" panose="02020603050405020304" pitchFamily="18" charset="0"/>
                <a:cs typeface="Times New Roman" panose="02020603050405020304" pitchFamily="18" charset="0"/>
              </a:rPr>
              <a:t>земл</a:t>
            </a:r>
            <a:r>
              <a:rPr lang="ru-RU" sz="1500" dirty="0" smtClean="0">
                <a:latin typeface="Times New Roman" panose="02020603050405020304" pitchFamily="18" charset="0"/>
                <a:cs typeface="Times New Roman" panose="02020603050405020304" pitchFamily="18" charset="0"/>
              </a:rPr>
              <a:t>е</a:t>
            </a:r>
            <a:r>
              <a:rPr lang="ru-RU" sz="1500" u="sng" dirty="0" smtClean="0">
                <a:latin typeface="Times New Roman" panose="02020603050405020304" pitchFamily="18" charset="0"/>
                <a:cs typeface="Times New Roman" panose="02020603050405020304" pitchFamily="18" charset="0"/>
              </a:rPr>
              <a:t>трясен</a:t>
            </a:r>
            <a:r>
              <a:rPr lang="ru-RU" sz="1500" dirty="0" smtClean="0">
                <a:latin typeface="Times New Roman" panose="02020603050405020304" pitchFamily="18" charset="0"/>
                <a:cs typeface="Times New Roman" panose="02020603050405020304" pitchFamily="18" charset="0"/>
              </a:rPr>
              <a:t>ие, </a:t>
            </a:r>
            <a:r>
              <a:rPr lang="ru-RU" sz="1500" u="sng" dirty="0" smtClean="0">
                <a:latin typeface="Times New Roman" panose="02020603050405020304" pitchFamily="18" charset="0"/>
                <a:cs typeface="Times New Roman" panose="02020603050405020304" pitchFamily="18" charset="0"/>
              </a:rPr>
              <a:t>тысяч</a:t>
            </a:r>
            <a:r>
              <a:rPr lang="ru-RU" sz="1500" dirty="0" smtClean="0">
                <a:latin typeface="Times New Roman" panose="02020603050405020304" pitchFamily="18" charset="0"/>
                <a:cs typeface="Times New Roman" panose="02020603050405020304" pitchFamily="18" charset="0"/>
              </a:rPr>
              <a:t>е</a:t>
            </a:r>
            <a:r>
              <a:rPr lang="ru-RU" sz="1500" u="sng" dirty="0" smtClean="0">
                <a:latin typeface="Times New Roman" panose="02020603050405020304" pitchFamily="18" charset="0"/>
                <a:cs typeface="Times New Roman" panose="02020603050405020304" pitchFamily="18" charset="0"/>
              </a:rPr>
              <a:t>лет</a:t>
            </a:r>
            <a:r>
              <a:rPr lang="ru-RU" sz="1500" dirty="0" smtClean="0">
                <a:latin typeface="Times New Roman" panose="02020603050405020304" pitchFamily="18" charset="0"/>
                <a:cs typeface="Times New Roman" panose="02020603050405020304" pitchFamily="18" charset="0"/>
              </a:rPr>
              <a:t>ие, </a:t>
            </a:r>
            <a:r>
              <a:rPr lang="ru-RU" sz="1500" u="sng" dirty="0" smtClean="0">
                <a:latin typeface="Times New Roman" panose="02020603050405020304" pitchFamily="18" charset="0"/>
                <a:cs typeface="Times New Roman" panose="02020603050405020304" pitchFamily="18" charset="0"/>
              </a:rPr>
              <a:t>верт</a:t>
            </a:r>
            <a:r>
              <a:rPr lang="ru-RU" sz="1500" dirty="0" smtClean="0">
                <a:latin typeface="Times New Roman" panose="02020603050405020304" pitchFamily="18" charset="0"/>
                <a:cs typeface="Times New Roman" panose="02020603050405020304" pitchFamily="18" charset="0"/>
              </a:rPr>
              <a:t>и</a:t>
            </a:r>
            <a:r>
              <a:rPr lang="ru-RU" sz="1500" u="sng" dirty="0" smtClean="0">
                <a:latin typeface="Times New Roman" panose="02020603050405020304" pitchFamily="18" charset="0"/>
                <a:cs typeface="Times New Roman" panose="02020603050405020304" pitchFamily="18" charset="0"/>
              </a:rPr>
              <a:t>хвостк</a:t>
            </a:r>
            <a:r>
              <a:rPr lang="ru-RU" sz="1500" dirty="0" smtClean="0">
                <a:latin typeface="Times New Roman" panose="02020603050405020304" pitchFamily="18" charset="0"/>
                <a:cs typeface="Times New Roman" panose="02020603050405020304" pitchFamily="18" charset="0"/>
              </a:rPr>
              <a:t>а, </a:t>
            </a:r>
            <a:r>
              <a:rPr lang="ru-RU" sz="1500" u="sng" dirty="0" smtClean="0">
                <a:latin typeface="Times New Roman" panose="02020603050405020304" pitchFamily="18" charset="0"/>
                <a:cs typeface="Times New Roman" panose="02020603050405020304" pitchFamily="18" charset="0"/>
              </a:rPr>
              <a:t>пчел</a:t>
            </a:r>
            <a:r>
              <a:rPr lang="ru-RU" sz="1500" dirty="0" smtClean="0">
                <a:latin typeface="Times New Roman" panose="02020603050405020304" pitchFamily="18" charset="0"/>
                <a:cs typeface="Times New Roman" panose="02020603050405020304" pitchFamily="18" charset="0"/>
              </a:rPr>
              <a:t>о</a:t>
            </a:r>
            <a:r>
              <a:rPr lang="ru-RU" sz="1500" u="sng" dirty="0" smtClean="0">
                <a:latin typeface="Times New Roman" panose="02020603050405020304" pitchFamily="18" charset="0"/>
                <a:cs typeface="Times New Roman" panose="02020603050405020304" pitchFamily="18" charset="0"/>
              </a:rPr>
              <a:t>вод</a:t>
            </a:r>
            <a:r>
              <a:rPr lang="ru-RU" sz="1500" dirty="0" smtClean="0">
                <a:latin typeface="Times New Roman" panose="02020603050405020304" pitchFamily="18" charset="0"/>
                <a:cs typeface="Times New Roman" panose="02020603050405020304" pitchFamily="18" charset="0"/>
              </a:rPr>
              <a:t>, </a:t>
            </a:r>
            <a:r>
              <a:rPr lang="ru-RU" sz="1500" u="sng" dirty="0" smtClean="0">
                <a:latin typeface="Times New Roman" panose="02020603050405020304" pitchFamily="18" charset="0"/>
                <a:cs typeface="Times New Roman" panose="02020603050405020304" pitchFamily="18" charset="0"/>
              </a:rPr>
              <a:t>сен</a:t>
            </a:r>
            <a:r>
              <a:rPr lang="ru-RU" sz="1500" dirty="0" smtClean="0">
                <a:latin typeface="Times New Roman" panose="02020603050405020304" pitchFamily="18" charset="0"/>
                <a:cs typeface="Times New Roman" panose="02020603050405020304" pitchFamily="18" charset="0"/>
              </a:rPr>
              <a:t>о</a:t>
            </a:r>
            <a:r>
              <a:rPr lang="ru-RU" sz="1500" u="sng" dirty="0" smtClean="0">
                <a:latin typeface="Times New Roman" panose="02020603050405020304" pitchFamily="18" charset="0"/>
                <a:cs typeface="Times New Roman" panose="02020603050405020304" pitchFamily="18" charset="0"/>
              </a:rPr>
              <a:t>кос</a:t>
            </a:r>
            <a:r>
              <a:rPr lang="ru-RU" sz="1500" dirty="0" smtClean="0">
                <a:latin typeface="Times New Roman" panose="02020603050405020304" pitchFamily="18" charset="0"/>
                <a:cs typeface="Times New Roman" panose="02020603050405020304" pitchFamily="18" charset="0"/>
              </a:rPr>
              <a:t>.</a:t>
            </a:r>
            <a:endParaRPr lang="ru-RU" sz="1500" dirty="0">
              <a:latin typeface="Times New Roman" panose="02020603050405020304" pitchFamily="18" charset="0"/>
              <a:cs typeface="Times New Roman" panose="02020603050405020304" pitchFamily="18" charset="0"/>
            </a:endParaRPr>
          </a:p>
          <a:p>
            <a:endParaRPr lang="ru-RU" sz="1400" dirty="0"/>
          </a:p>
          <a:p>
            <a:endParaRPr lang="ru-RU" sz="1400" dirty="0"/>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4034772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Домашнее задание</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886015"/>
            <a:ext cx="11741427" cy="4616648"/>
          </a:xfrm>
          <a:prstGeom prst="rect">
            <a:avLst/>
          </a:prstGeom>
          <a:noFill/>
        </p:spPr>
        <p:txBody>
          <a:bodyPr wrap="square" rtlCol="0">
            <a:spAutoFit/>
          </a:bodyPr>
          <a:lstStyle/>
          <a:p>
            <a:r>
              <a:rPr lang="ru-RU" sz="2000" dirty="0">
                <a:latin typeface="Times New Roman" panose="02020603050405020304" pitchFamily="18" charset="0"/>
                <a:cs typeface="Times New Roman" panose="02020603050405020304" pitchFamily="18" charset="0"/>
              </a:rPr>
              <a:t>Выделите в данных словах основу. Опишите её как членимую на морфемы/ </a:t>
            </a:r>
            <a:r>
              <a:rPr lang="ru-RU" sz="2000" dirty="0" smtClean="0">
                <a:latin typeface="Times New Roman" panose="02020603050405020304" pitchFamily="18" charset="0"/>
                <a:cs typeface="Times New Roman" panose="02020603050405020304" pitchFamily="18" charset="0"/>
              </a:rPr>
              <a:t>не членимую </a:t>
            </a:r>
            <a:r>
              <a:rPr lang="ru-RU" sz="2000" dirty="0">
                <a:latin typeface="Times New Roman" panose="02020603050405020304" pitchFamily="18" charset="0"/>
                <a:cs typeface="Times New Roman" panose="02020603050405020304" pitchFamily="18" charset="0"/>
              </a:rPr>
              <a:t>на </a:t>
            </a:r>
            <a:r>
              <a:rPr lang="ru-RU" sz="2000" dirty="0" smtClean="0">
                <a:latin typeface="Times New Roman" panose="02020603050405020304" pitchFamily="18" charset="0"/>
                <a:cs typeface="Times New Roman" panose="02020603050405020304" pitchFamily="18" charset="0"/>
              </a:rPr>
              <a:t>морфемы; </a:t>
            </a:r>
            <a:r>
              <a:rPr lang="ru-RU" sz="2000" dirty="0">
                <a:latin typeface="Times New Roman" panose="02020603050405020304" pitchFamily="18" charset="0"/>
                <a:cs typeface="Times New Roman" panose="02020603050405020304" pitchFamily="18" charset="0"/>
              </a:rPr>
              <a:t>производную/ непроизводную; </a:t>
            </a:r>
            <a:r>
              <a:rPr lang="ru-RU" sz="2000" dirty="0" smtClean="0">
                <a:latin typeface="Times New Roman" panose="02020603050405020304" pitchFamily="18" charset="0"/>
                <a:cs typeface="Times New Roman" panose="02020603050405020304" pitchFamily="18" charset="0"/>
              </a:rPr>
              <a:t>прерванная/ непрерванная; свободную/ связанную. </a:t>
            </a:r>
          </a:p>
          <a:p>
            <a:r>
              <a:rPr lang="ru-RU" sz="2000" b="1" dirty="0" smtClean="0">
                <a:latin typeface="Times New Roman" panose="02020603050405020304" pitchFamily="18" charset="0"/>
                <a:cs typeface="Times New Roman" panose="02020603050405020304" pitchFamily="18" charset="0"/>
              </a:rPr>
              <a:t>Образец</a:t>
            </a:r>
            <a:r>
              <a:rPr lang="ru-RU" sz="2000" dirty="0" smtClean="0">
                <a:latin typeface="Times New Roman" panose="02020603050405020304" pitchFamily="18" charset="0"/>
                <a:cs typeface="Times New Roman" panose="02020603050405020304" pitchFamily="18" charset="0"/>
              </a:rPr>
              <a:t>: </a:t>
            </a:r>
          </a:p>
          <a:p>
            <a:r>
              <a:rPr lang="ru-RU" sz="2000" dirty="0" smtClean="0">
                <a:latin typeface="Times New Roman" panose="02020603050405020304" pitchFamily="18" charset="0"/>
                <a:cs typeface="Times New Roman" panose="02020603050405020304" pitchFamily="18" charset="0"/>
              </a:rPr>
              <a:t>Алгоритм </a:t>
            </a:r>
            <a:r>
              <a:rPr lang="ru-RU" sz="2000" dirty="0">
                <a:latin typeface="Times New Roman" panose="02020603050405020304" pitchFamily="18" charset="0"/>
                <a:cs typeface="Times New Roman" panose="02020603050405020304" pitchFamily="18" charset="0"/>
              </a:rPr>
              <a:t>выделения формообразовательной основы: </a:t>
            </a:r>
          </a:p>
          <a:p>
            <a:r>
              <a:rPr lang="ru-RU" sz="2000" dirty="0">
                <a:latin typeface="Times New Roman" panose="02020603050405020304" pitchFamily="18" charset="0"/>
                <a:cs typeface="Times New Roman" panose="02020603050405020304" pitchFamily="18" charset="0"/>
              </a:rPr>
              <a:t>1) Поставить слово в начальную форму и определить часть речи</a:t>
            </a:r>
          </a:p>
          <a:p>
            <a:r>
              <a:rPr lang="ru-RU" sz="2000" dirty="0">
                <a:latin typeface="Times New Roman" panose="02020603050405020304" pitchFamily="18" charset="0"/>
                <a:cs typeface="Times New Roman" panose="02020603050405020304" pitchFamily="18" charset="0"/>
              </a:rPr>
              <a:t>2) Выделить окончание, если это возможно (изменяемая часть слова)</a:t>
            </a:r>
          </a:p>
          <a:p>
            <a:r>
              <a:rPr lang="ru-RU" sz="2000" dirty="0">
                <a:latin typeface="Times New Roman" panose="02020603050405020304" pitchFamily="18" charset="0"/>
                <a:cs typeface="Times New Roman" panose="02020603050405020304" pitchFamily="18" charset="0"/>
              </a:rPr>
              <a:t>3) Исключить все формообразующие аффиксы, если они есть</a:t>
            </a:r>
          </a:p>
          <a:p>
            <a:r>
              <a:rPr lang="ru-RU" sz="2000" dirty="0">
                <a:latin typeface="Times New Roman" panose="02020603050405020304" pitchFamily="18" charset="0"/>
                <a:cs typeface="Times New Roman" panose="02020603050405020304" pitchFamily="18" charset="0"/>
              </a:rPr>
              <a:t>4) Выделить основу</a:t>
            </a:r>
          </a:p>
          <a:p>
            <a:r>
              <a:rPr lang="ru-RU" sz="2000" u="sng" dirty="0" smtClean="0">
                <a:latin typeface="Times New Roman" panose="02020603050405020304" pitchFamily="18" charset="0"/>
                <a:cs typeface="Times New Roman" panose="02020603050405020304" pitchFamily="18" charset="0"/>
              </a:rPr>
              <a:t>Красив</a:t>
            </a:r>
            <a:r>
              <a:rPr lang="ru-RU" sz="2000" dirty="0" smtClean="0">
                <a:latin typeface="Times New Roman" panose="02020603050405020304" pitchFamily="18" charset="0"/>
                <a:cs typeface="Times New Roman" panose="02020603050405020304" pitchFamily="18" charset="0"/>
              </a:rPr>
              <a:t>ейш</a:t>
            </a:r>
            <a:r>
              <a:rPr lang="ru-RU" sz="2000" dirty="0" smtClean="0">
                <a:solidFill>
                  <a:srgbClr val="FF0000"/>
                </a:solidFill>
                <a:latin typeface="Times New Roman" panose="02020603050405020304" pitchFamily="18" charset="0"/>
                <a:cs typeface="Times New Roman" panose="02020603050405020304" pitchFamily="18" charset="0"/>
              </a:rPr>
              <a:t>ий </a:t>
            </a:r>
            <a:r>
              <a:rPr lang="ru-RU" sz="2000" dirty="0" smtClean="0">
                <a:latin typeface="Times New Roman" panose="02020603050405020304" pitchFamily="18" charset="0"/>
                <a:cs typeface="Times New Roman" panose="02020603050405020304" pitchFamily="18" charset="0"/>
              </a:rPr>
              <a:t>– производная, членимая, непрерванная, свободная.</a:t>
            </a:r>
            <a:endParaRPr lang="ru-RU" sz="2000" dirty="0" smtClean="0">
              <a:solidFill>
                <a:srgbClr val="FF0000"/>
              </a:solidFill>
              <a:latin typeface="Times New Roman" panose="02020603050405020304" pitchFamily="18" charset="0"/>
              <a:cs typeface="Times New Roman" panose="02020603050405020304" pitchFamily="18" charset="0"/>
            </a:endParaRPr>
          </a:p>
          <a:p>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Карандашный</a:t>
            </a:r>
            <a:r>
              <a:rPr lang="ru-RU" sz="2000" dirty="0">
                <a:latin typeface="Times New Roman" panose="02020603050405020304" pitchFamily="18" charset="0"/>
                <a:cs typeface="Times New Roman" panose="02020603050405020304" pitchFamily="18" charset="0"/>
              </a:rPr>
              <a:t>, правдивость, подобреть, перекресток, переулок, уловка, холмистый, рассмотрел, синева, гуляя, расцветка, добрейший, поправиться, переходит, дочитавший, безбоязненный, шлифовальный, приобретатель, крепление, облицовка, географический, наилучший, вернее, олений, принарядиться, уживчивый, трижды, пробормотав.</a:t>
            </a:r>
          </a:p>
          <a:p>
            <a:endParaRPr lang="ru-RU" sz="1400" dirty="0"/>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3732754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Тестовые задания</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0" y="1633466"/>
            <a:ext cx="12192000" cy="5755422"/>
          </a:xfrm>
          <a:prstGeom prst="rect">
            <a:avLst/>
          </a:prstGeom>
          <a:noFill/>
          <a:ln>
            <a:noFill/>
          </a:ln>
        </p:spPr>
        <p:txBody>
          <a:bodyPr wrap="square" rtlCol="0">
            <a:spAutoFit/>
          </a:bodyPr>
          <a:lstStyle/>
          <a:p>
            <a:r>
              <a:rPr lang="ru-RU" sz="1600" dirty="0" smtClean="0">
                <a:latin typeface="Times New Roman" panose="02020603050405020304" pitchFamily="18" charset="0"/>
                <a:cs typeface="Times New Roman" panose="02020603050405020304" pitchFamily="18" charset="0"/>
              </a:rPr>
              <a:t>1. Часть изменяемого слова без окончания называется:</a:t>
            </a:r>
          </a:p>
          <a:p>
            <a:r>
              <a:rPr lang="ru-RU" sz="1600" dirty="0" smtClean="0">
                <a:latin typeface="Times New Roman" panose="02020603050405020304" pitchFamily="18" charset="0"/>
                <a:cs typeface="Times New Roman" panose="02020603050405020304" pitchFamily="18" charset="0"/>
              </a:rPr>
              <a:t>а) основа</a:t>
            </a:r>
          </a:p>
          <a:p>
            <a:r>
              <a:rPr lang="ru-RU" sz="1600" dirty="0" smtClean="0">
                <a:latin typeface="Times New Roman" panose="02020603050405020304" pitchFamily="18" charset="0"/>
                <a:cs typeface="Times New Roman" panose="02020603050405020304" pitchFamily="18" charset="0"/>
              </a:rPr>
              <a:t>б) суффикс</a:t>
            </a:r>
          </a:p>
          <a:p>
            <a:r>
              <a:rPr lang="ru-RU" sz="1600" dirty="0">
                <a:latin typeface="Times New Roman" panose="02020603050405020304" pitchFamily="18" charset="0"/>
                <a:cs typeface="Times New Roman" panose="02020603050405020304" pitchFamily="18" charset="0"/>
              </a:rPr>
              <a:t>в</a:t>
            </a: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п</a:t>
            </a:r>
            <a:r>
              <a:rPr lang="ru-RU" sz="1600" dirty="0" smtClean="0">
                <a:latin typeface="Times New Roman" panose="02020603050405020304" pitchFamily="18" charset="0"/>
                <a:cs typeface="Times New Roman" panose="02020603050405020304" pitchFamily="18" charset="0"/>
              </a:rPr>
              <a:t>рефикс</a:t>
            </a:r>
          </a:p>
          <a:p>
            <a:r>
              <a:rPr lang="ru-RU" sz="1600" dirty="0" smtClean="0">
                <a:latin typeface="Times New Roman" panose="02020603050405020304" pitchFamily="18" charset="0"/>
                <a:cs typeface="Times New Roman" panose="02020603050405020304" pitchFamily="18" charset="0"/>
              </a:rPr>
              <a:t>г) постфикс</a:t>
            </a:r>
          </a:p>
          <a:p>
            <a:r>
              <a:rPr lang="ru-RU" sz="1600" dirty="0" smtClean="0">
                <a:latin typeface="Times New Roman" panose="02020603050405020304" pitchFamily="18" charset="0"/>
                <a:cs typeface="Times New Roman" panose="02020603050405020304" pitchFamily="18" charset="0"/>
              </a:rPr>
              <a:t>2. Укажите слово в котором НЕВЕРНО выделена основа слова:</a:t>
            </a:r>
          </a:p>
          <a:p>
            <a:r>
              <a:rPr lang="ru-RU" sz="1600" dirty="0" smtClean="0">
                <a:latin typeface="Times New Roman" panose="02020603050405020304" pitchFamily="18" charset="0"/>
                <a:cs typeface="Times New Roman" panose="02020603050405020304" pitchFamily="18" charset="0"/>
              </a:rPr>
              <a:t>а) </a:t>
            </a:r>
            <a:r>
              <a:rPr lang="ru-RU" sz="1600" u="sng" dirty="0">
                <a:latin typeface="Times New Roman" panose="02020603050405020304" pitchFamily="18" charset="0"/>
                <a:cs typeface="Times New Roman" panose="02020603050405020304" pitchFamily="18" charset="0"/>
              </a:rPr>
              <a:t>с</a:t>
            </a:r>
            <a:r>
              <a:rPr lang="ru-RU" sz="1600" u="sng" dirty="0" smtClean="0">
                <a:latin typeface="Times New Roman" panose="02020603050405020304" pitchFamily="18" charset="0"/>
                <a:cs typeface="Times New Roman" panose="02020603050405020304" pitchFamily="18" charset="0"/>
              </a:rPr>
              <a:t>тол</a:t>
            </a:r>
            <a:r>
              <a:rPr lang="ru-RU" sz="1600" dirty="0" smtClean="0">
                <a:latin typeface="Times New Roman" panose="02020603050405020304" pitchFamily="18" charset="0"/>
                <a:cs typeface="Times New Roman" panose="02020603050405020304" pitchFamily="18" charset="0"/>
              </a:rPr>
              <a:t>ы</a:t>
            </a:r>
          </a:p>
          <a:p>
            <a:r>
              <a:rPr lang="ru-RU" sz="1600" dirty="0" smtClean="0">
                <a:latin typeface="Times New Roman" panose="02020603050405020304" pitchFamily="18" charset="0"/>
                <a:cs typeface="Times New Roman" panose="02020603050405020304" pitchFamily="18" charset="0"/>
              </a:rPr>
              <a:t>б) </a:t>
            </a:r>
            <a:r>
              <a:rPr lang="ru-RU" sz="1600" u="sng" dirty="0">
                <a:latin typeface="Times New Roman" panose="02020603050405020304" pitchFamily="18" charset="0"/>
                <a:cs typeface="Times New Roman" panose="02020603050405020304" pitchFamily="18" charset="0"/>
              </a:rPr>
              <a:t>с</a:t>
            </a:r>
            <a:r>
              <a:rPr lang="ru-RU" sz="1600" u="sng" dirty="0" smtClean="0">
                <a:latin typeface="Times New Roman" panose="02020603050405020304" pitchFamily="18" charset="0"/>
                <a:cs typeface="Times New Roman" panose="02020603050405020304" pitchFamily="18" charset="0"/>
              </a:rPr>
              <a:t>тол</a:t>
            </a:r>
            <a:r>
              <a:rPr lang="ru-RU" sz="1600" dirty="0" smtClean="0">
                <a:latin typeface="Times New Roman" panose="02020603050405020304" pitchFamily="18" charset="0"/>
                <a:cs typeface="Times New Roman" panose="02020603050405020304" pitchFamily="18" charset="0"/>
              </a:rPr>
              <a:t>у</a:t>
            </a:r>
          </a:p>
          <a:p>
            <a:r>
              <a:rPr lang="ru-RU" sz="1600" dirty="0" smtClean="0">
                <a:latin typeface="Times New Roman" panose="02020603050405020304" pitchFamily="18" charset="0"/>
                <a:cs typeface="Times New Roman" panose="02020603050405020304" pitchFamily="18" charset="0"/>
              </a:rPr>
              <a:t>в) </a:t>
            </a:r>
            <a:r>
              <a:rPr lang="ru-RU" sz="1600" u="sng" dirty="0">
                <a:latin typeface="Times New Roman" panose="02020603050405020304" pitchFamily="18" charset="0"/>
                <a:cs typeface="Times New Roman" panose="02020603050405020304" pitchFamily="18" charset="0"/>
              </a:rPr>
              <a:t>с</a:t>
            </a:r>
            <a:r>
              <a:rPr lang="ru-RU" sz="1600" u="sng" dirty="0" smtClean="0">
                <a:latin typeface="Times New Roman" panose="02020603050405020304" pitchFamily="18" charset="0"/>
                <a:cs typeface="Times New Roman" panose="02020603050405020304" pitchFamily="18" charset="0"/>
              </a:rPr>
              <a:t>толешниц</a:t>
            </a:r>
            <a:r>
              <a:rPr lang="ru-RU" sz="1600" dirty="0" smtClean="0">
                <a:latin typeface="Times New Roman" panose="02020603050405020304" pitchFamily="18" charset="0"/>
                <a:cs typeface="Times New Roman" panose="02020603050405020304" pitchFamily="18" charset="0"/>
              </a:rPr>
              <a:t>а</a:t>
            </a:r>
          </a:p>
          <a:p>
            <a:r>
              <a:rPr lang="ru-RU" sz="1600" dirty="0" smtClean="0">
                <a:latin typeface="Times New Roman" panose="02020603050405020304" pitchFamily="18" charset="0"/>
                <a:cs typeface="Times New Roman" panose="02020603050405020304" pitchFamily="18" charset="0"/>
              </a:rPr>
              <a:t>г) </a:t>
            </a:r>
            <a:r>
              <a:rPr lang="ru-RU" sz="1600" u="sng" dirty="0" smtClean="0">
                <a:latin typeface="Times New Roman" panose="02020603050405020304" pitchFamily="18" charset="0"/>
                <a:cs typeface="Times New Roman" panose="02020603050405020304" pitchFamily="18" charset="0"/>
              </a:rPr>
              <a:t>стол</a:t>
            </a:r>
          </a:p>
          <a:p>
            <a:r>
              <a:rPr lang="ru-RU" sz="1600" dirty="0" smtClean="0">
                <a:latin typeface="Times New Roman" panose="02020603050405020304" pitchFamily="18" charset="0"/>
                <a:cs typeface="Times New Roman" panose="02020603050405020304" pitchFamily="18" charset="0"/>
              </a:rPr>
              <a:t>3. В каком ряде верно перечислены все морфемы, входящие в основу слова:</a:t>
            </a:r>
          </a:p>
          <a:p>
            <a:r>
              <a:rPr lang="ru-RU" sz="1600" dirty="0" smtClean="0">
                <a:latin typeface="Times New Roman" panose="02020603050405020304" pitchFamily="18" charset="0"/>
                <a:cs typeface="Times New Roman" panose="02020603050405020304" pitchFamily="18" charset="0"/>
              </a:rPr>
              <a:t>а) приставка, корень, окончание</a:t>
            </a:r>
          </a:p>
          <a:p>
            <a:r>
              <a:rPr lang="ru-RU" sz="1600" dirty="0" smtClean="0">
                <a:latin typeface="Times New Roman" panose="02020603050405020304" pitchFamily="18" charset="0"/>
                <a:cs typeface="Times New Roman" panose="02020603050405020304" pitchFamily="18" charset="0"/>
              </a:rPr>
              <a:t>б) корень, суффикс</a:t>
            </a:r>
          </a:p>
          <a:p>
            <a:r>
              <a:rPr lang="ru-RU" sz="1600" dirty="0" smtClean="0">
                <a:latin typeface="Times New Roman" panose="02020603050405020304" pitchFamily="18" charset="0"/>
                <a:cs typeface="Times New Roman" panose="02020603050405020304" pitchFamily="18" charset="0"/>
              </a:rPr>
              <a:t>в) приставка, корень, суффикс</a:t>
            </a:r>
          </a:p>
          <a:p>
            <a:r>
              <a:rPr lang="ru-RU" sz="1600" dirty="0" smtClean="0">
                <a:latin typeface="Times New Roman" panose="02020603050405020304" pitchFamily="18" charset="0"/>
                <a:cs typeface="Times New Roman" panose="02020603050405020304" pitchFamily="18" charset="0"/>
              </a:rPr>
              <a:t>г) окончание, суффикс</a:t>
            </a:r>
          </a:p>
          <a:p>
            <a:r>
              <a:rPr lang="ru-RU" sz="1600" dirty="0" smtClean="0">
                <a:latin typeface="Times New Roman" panose="02020603050405020304" pitchFamily="18" charset="0"/>
                <a:cs typeface="Times New Roman" panose="02020603050405020304" pitchFamily="18" charset="0"/>
              </a:rPr>
              <a:t>4. Дайте характеристику основы слов: пришкольный, глазки, методика.</a:t>
            </a:r>
          </a:p>
          <a:p>
            <a:r>
              <a:rPr lang="ru-RU" sz="1600" dirty="0" smtClean="0">
                <a:latin typeface="Times New Roman" panose="02020603050405020304" pitchFamily="18" charset="0"/>
                <a:cs typeface="Times New Roman" panose="02020603050405020304" pitchFamily="18" charset="0"/>
              </a:rPr>
              <a:t>5. </a:t>
            </a:r>
            <a:r>
              <a:rPr lang="ru-RU" sz="1600" dirty="0">
                <a:latin typeface="Times New Roman" panose="02020603050405020304" pitchFamily="18" charset="0"/>
                <a:cs typeface="Times New Roman" panose="02020603050405020304" pitchFamily="18" charset="0"/>
              </a:rPr>
              <a:t>Найдите слово, в котором основа непроизводная:</a:t>
            </a:r>
          </a:p>
          <a:p>
            <a:r>
              <a:rPr lang="ru-RU" sz="1600" dirty="0">
                <a:latin typeface="Times New Roman" panose="02020603050405020304" pitchFamily="18" charset="0"/>
                <a:cs typeface="Times New Roman" panose="02020603050405020304" pitchFamily="18" charset="0"/>
              </a:rPr>
              <a:t>а) зимой</a:t>
            </a:r>
          </a:p>
          <a:p>
            <a:r>
              <a:rPr lang="ru-RU" sz="1600" dirty="0">
                <a:latin typeface="Times New Roman" panose="02020603050405020304" pitchFamily="18" charset="0"/>
                <a:cs typeface="Times New Roman" panose="02020603050405020304" pitchFamily="18" charset="0"/>
              </a:rPr>
              <a:t>б) льешь</a:t>
            </a:r>
          </a:p>
          <a:p>
            <a:r>
              <a:rPr lang="ru-RU" sz="1600" dirty="0">
                <a:latin typeface="Times New Roman" panose="02020603050405020304" pitchFamily="18" charset="0"/>
                <a:cs typeface="Times New Roman" panose="02020603050405020304" pitchFamily="18" charset="0"/>
              </a:rPr>
              <a:t>в) выпить</a:t>
            </a:r>
          </a:p>
          <a:p>
            <a:r>
              <a:rPr lang="ru-RU" sz="1600" dirty="0">
                <a:latin typeface="Times New Roman" panose="02020603050405020304" pitchFamily="18" charset="0"/>
                <a:cs typeface="Times New Roman" panose="02020603050405020304" pitchFamily="18" charset="0"/>
              </a:rPr>
              <a:t>г) </a:t>
            </a:r>
            <a:r>
              <a:rPr lang="ru-RU" sz="1600" dirty="0" smtClean="0">
                <a:latin typeface="Times New Roman" panose="02020603050405020304" pitchFamily="18" charset="0"/>
                <a:cs typeface="Times New Roman" panose="02020603050405020304" pitchFamily="18" charset="0"/>
              </a:rPr>
              <a:t>возврат</a:t>
            </a:r>
          </a:p>
          <a:p>
            <a:endParaRPr lang="ru-RU" sz="1600" dirty="0"/>
          </a:p>
          <a:p>
            <a:endParaRPr lang="ru-RU" sz="1600" dirty="0" smtClean="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pic>
        <p:nvPicPr>
          <p:cNvPr id="1029" name="Picture 5" descr="https://fsd.multiurok.ru/html/2017/02/23/s_58aec620836d3/570331_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0" y="-1327150"/>
            <a:ext cx="1190625" cy="981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115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Тестовые задания</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846307" cy="4524315"/>
          </a:xfrm>
          <a:prstGeom prst="rect">
            <a:avLst/>
          </a:prstGeom>
          <a:noFill/>
          <a:ln>
            <a:noFill/>
          </a:ln>
        </p:spPr>
        <p:txBody>
          <a:bodyPr wrap="square" rtlCol="0">
            <a:spAutoFit/>
          </a:bodyPr>
          <a:lstStyle/>
          <a:p>
            <a:r>
              <a:rPr lang="ru-RU" sz="1600" dirty="0">
                <a:latin typeface="Times New Roman" panose="02020603050405020304" pitchFamily="18" charset="0"/>
                <a:cs typeface="Times New Roman" panose="02020603050405020304" pitchFamily="18" charset="0"/>
              </a:rPr>
              <a:t>6</a:t>
            </a:r>
            <a:r>
              <a:rPr lang="ru-RU" sz="1600" dirty="0" smtClean="0">
                <a:latin typeface="Times New Roman" panose="02020603050405020304" pitchFamily="18" charset="0"/>
                <a:cs typeface="Times New Roman" panose="02020603050405020304" pitchFamily="18" charset="0"/>
              </a:rPr>
              <a:t>. Найдите лишнее слово(а) в данном ряду и объясните свой выбор:</a:t>
            </a:r>
          </a:p>
          <a:p>
            <a:r>
              <a:rPr lang="ru-RU" sz="1600" dirty="0" smtClean="0">
                <a:latin typeface="Times New Roman" panose="02020603050405020304" pitchFamily="18" charset="0"/>
                <a:cs typeface="Times New Roman" panose="02020603050405020304" pitchFamily="18" charset="0"/>
              </a:rPr>
              <a:t>Вертолет, рюкзак, студенты, лиса, двигаться, пароход, университет</a:t>
            </a:r>
          </a:p>
          <a:p>
            <a:r>
              <a:rPr lang="ru-RU" sz="1600" dirty="0" smtClean="0">
                <a:latin typeface="Times New Roman" panose="02020603050405020304" pitchFamily="18" charset="0"/>
                <a:cs typeface="Times New Roman" panose="02020603050405020304" pitchFamily="18" charset="0"/>
              </a:rPr>
              <a:t>7. Сопоставьте слова и характеристику их основы</a:t>
            </a:r>
          </a:p>
          <a:p>
            <a:endParaRPr lang="ru-RU" sz="1600" dirty="0"/>
          </a:p>
          <a:p>
            <a:endParaRPr lang="ru-RU" sz="1600" dirty="0" smtClean="0"/>
          </a:p>
          <a:p>
            <a:endParaRPr lang="ru-RU" sz="1600" dirty="0"/>
          </a:p>
          <a:p>
            <a:endParaRPr lang="ru-RU" sz="1600" dirty="0" smtClean="0"/>
          </a:p>
          <a:p>
            <a:endParaRPr lang="ru-RU" sz="1600" dirty="0"/>
          </a:p>
          <a:p>
            <a:endParaRPr lang="ru-RU" sz="1600" dirty="0" smtClean="0"/>
          </a:p>
          <a:p>
            <a:endParaRPr lang="ru-RU" sz="1600" dirty="0"/>
          </a:p>
          <a:p>
            <a:r>
              <a:rPr lang="ru-RU" sz="1600" dirty="0" smtClean="0">
                <a:latin typeface="Times New Roman" panose="02020603050405020304" pitchFamily="18" charset="0"/>
                <a:cs typeface="Times New Roman" panose="02020603050405020304" pitchFamily="18" charset="0"/>
              </a:rPr>
              <a:t>8. В каком из слов правильно выделен интерфикс</a:t>
            </a:r>
          </a:p>
          <a:p>
            <a:r>
              <a:rPr lang="ru-RU" sz="1600" dirty="0" smtClean="0">
                <a:latin typeface="Times New Roman" panose="02020603050405020304" pitchFamily="18" charset="0"/>
                <a:cs typeface="Times New Roman" panose="02020603050405020304" pitchFamily="18" charset="0"/>
              </a:rPr>
              <a:t>а) </a:t>
            </a:r>
            <a:r>
              <a:rPr lang="ru-RU" sz="1600" dirty="0" err="1" smtClean="0">
                <a:latin typeface="Times New Roman" panose="02020603050405020304" pitchFamily="18" charset="0"/>
                <a:cs typeface="Times New Roman" panose="02020603050405020304" pitchFamily="18" charset="0"/>
              </a:rPr>
              <a:t>пешехОд</a:t>
            </a:r>
            <a:endParaRPr lang="ru-RU" sz="1600" dirty="0" smtClean="0">
              <a:latin typeface="Times New Roman" panose="02020603050405020304" pitchFamily="18" charset="0"/>
              <a:cs typeface="Times New Roman" panose="02020603050405020304" pitchFamily="18" charset="0"/>
            </a:endParaRPr>
          </a:p>
          <a:p>
            <a:r>
              <a:rPr lang="ru-RU" sz="1600" dirty="0" smtClean="0">
                <a:latin typeface="Times New Roman" panose="02020603050405020304" pitchFamily="18" charset="0"/>
                <a:cs typeface="Times New Roman" panose="02020603050405020304" pitchFamily="18" charset="0"/>
              </a:rPr>
              <a:t>б) </a:t>
            </a:r>
            <a:r>
              <a:rPr lang="ru-RU" sz="1600" dirty="0" err="1" smtClean="0">
                <a:latin typeface="Times New Roman" panose="02020603050405020304" pitchFamily="18" charset="0"/>
                <a:cs typeface="Times New Roman" panose="02020603050405020304" pitchFamily="18" charset="0"/>
              </a:rPr>
              <a:t>пятИклассник</a:t>
            </a:r>
            <a:endParaRPr lang="ru-RU" sz="1600" dirty="0" smtClean="0">
              <a:latin typeface="Times New Roman" panose="02020603050405020304" pitchFamily="18" charset="0"/>
              <a:cs typeface="Times New Roman" panose="02020603050405020304" pitchFamily="18" charset="0"/>
            </a:endParaRPr>
          </a:p>
          <a:p>
            <a:r>
              <a:rPr lang="ru-RU" sz="1600" dirty="0" smtClean="0">
                <a:latin typeface="Times New Roman" panose="02020603050405020304" pitchFamily="18" charset="0"/>
                <a:cs typeface="Times New Roman" panose="02020603050405020304" pitchFamily="18" charset="0"/>
              </a:rPr>
              <a:t>в) </a:t>
            </a:r>
            <a:r>
              <a:rPr lang="ru-RU" sz="1600" dirty="0" err="1" smtClean="0">
                <a:latin typeface="Times New Roman" panose="02020603050405020304" pitchFamily="18" charset="0"/>
                <a:cs typeface="Times New Roman" panose="02020603050405020304" pitchFamily="18" charset="0"/>
              </a:rPr>
              <a:t>газопрОвод</a:t>
            </a:r>
            <a:endParaRPr lang="ru-RU" sz="1600" dirty="0" smtClean="0">
              <a:latin typeface="Times New Roman" panose="02020603050405020304" pitchFamily="18" charset="0"/>
              <a:cs typeface="Times New Roman" panose="02020603050405020304" pitchFamily="18" charset="0"/>
            </a:endParaRPr>
          </a:p>
          <a:p>
            <a:r>
              <a:rPr lang="ru-RU" sz="1600" dirty="0" smtClean="0">
                <a:latin typeface="Times New Roman" panose="02020603050405020304" pitchFamily="18" charset="0"/>
                <a:cs typeface="Times New Roman" panose="02020603050405020304" pitchFamily="18" charset="0"/>
              </a:rPr>
              <a:t>г) </a:t>
            </a:r>
            <a:r>
              <a:rPr lang="ru-RU" sz="1600" dirty="0" err="1" smtClean="0">
                <a:latin typeface="Times New Roman" panose="02020603050405020304" pitchFamily="18" charset="0"/>
                <a:cs typeface="Times New Roman" panose="02020603050405020304" pitchFamily="18" charset="0"/>
              </a:rPr>
              <a:t>литературовЕдение</a:t>
            </a:r>
            <a:endParaRPr lang="ru-RU" sz="1600" dirty="0" smtClean="0">
              <a:latin typeface="Times New Roman" panose="02020603050405020304" pitchFamily="18" charset="0"/>
              <a:cs typeface="Times New Roman" panose="02020603050405020304" pitchFamily="18" charset="0"/>
            </a:endParaRPr>
          </a:p>
          <a:p>
            <a:r>
              <a:rPr lang="ru-RU" sz="1600" dirty="0" smtClean="0">
                <a:latin typeface="Times New Roman" panose="02020603050405020304" pitchFamily="18" charset="0"/>
                <a:cs typeface="Times New Roman" panose="02020603050405020304" pitchFamily="18" charset="0"/>
              </a:rPr>
              <a:t>9. Выделите основу слова </a:t>
            </a:r>
            <a:r>
              <a:rPr lang="ru-RU" sz="1600" i="1" dirty="0" smtClean="0">
                <a:latin typeface="Times New Roman" panose="02020603050405020304" pitchFamily="18" charset="0"/>
                <a:cs typeface="Times New Roman" panose="02020603050405020304" pitchFamily="18" charset="0"/>
              </a:rPr>
              <a:t>возмужалый</a:t>
            </a:r>
          </a:p>
          <a:p>
            <a:r>
              <a:rPr lang="ru-RU" sz="1600" dirty="0" smtClean="0">
                <a:latin typeface="Times New Roman" panose="02020603050405020304" pitchFamily="18" charset="0"/>
                <a:cs typeface="Times New Roman" panose="02020603050405020304" pitchFamily="18" charset="0"/>
              </a:rPr>
              <a:t>10. Что такое </a:t>
            </a:r>
            <a:r>
              <a:rPr lang="ru-RU" sz="1600" dirty="0" err="1" smtClean="0">
                <a:latin typeface="Times New Roman" panose="02020603050405020304" pitchFamily="18" charset="0"/>
                <a:cs typeface="Times New Roman" panose="02020603050405020304" pitchFamily="18" charset="0"/>
              </a:rPr>
              <a:t>субморф</a:t>
            </a:r>
            <a:r>
              <a:rPr lang="ru-RU" sz="1600" dirty="0" smtClean="0">
                <a:latin typeface="Times New Roman" panose="02020603050405020304" pitchFamily="18" charset="0"/>
                <a:cs typeface="Times New Roman" panose="02020603050405020304" pitchFamily="18" charset="0"/>
              </a:rPr>
              <a:t>?</a:t>
            </a:r>
          </a:p>
          <a:p>
            <a:endParaRPr lang="ru-RU" sz="1600"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pic>
        <p:nvPicPr>
          <p:cNvPr id="1029" name="Picture 5" descr="https://fsd.multiurok.ru/html/2017/02/23/s_58aec620836d3/570331_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0" y="-1327150"/>
            <a:ext cx="1190625" cy="9810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Таблица 2"/>
          <p:cNvGraphicFramePr>
            <a:graphicFrameLocks noGrp="1"/>
          </p:cNvGraphicFramePr>
          <p:nvPr>
            <p:extLst>
              <p:ext uri="{D42A27DB-BD31-4B8C-83A1-F6EECF244321}">
                <p14:modId xmlns:p14="http://schemas.microsoft.com/office/powerpoint/2010/main" val="3624358550"/>
              </p:ext>
            </p:extLst>
          </p:nvPr>
        </p:nvGraphicFramePr>
        <p:xfrm>
          <a:off x="224937" y="2513035"/>
          <a:ext cx="6593874" cy="1564640"/>
        </p:xfrm>
        <a:graphic>
          <a:graphicData uri="http://schemas.openxmlformats.org/drawingml/2006/table">
            <a:tbl>
              <a:tblPr firstRow="1" bandRow="1">
                <a:tableStyleId>{5C22544A-7EE6-4342-B048-85BDC9FD1C3A}</a:tableStyleId>
              </a:tblPr>
              <a:tblGrid>
                <a:gridCol w="2004457">
                  <a:extLst>
                    <a:ext uri="{9D8B030D-6E8A-4147-A177-3AD203B41FA5}">
                      <a16:colId xmlns:a16="http://schemas.microsoft.com/office/drawing/2014/main" val="1223010200"/>
                    </a:ext>
                  </a:extLst>
                </a:gridCol>
                <a:gridCol w="4589417">
                  <a:extLst>
                    <a:ext uri="{9D8B030D-6E8A-4147-A177-3AD203B41FA5}">
                      <a16:colId xmlns:a16="http://schemas.microsoft.com/office/drawing/2014/main" val="2191513623"/>
                    </a:ext>
                  </a:extLst>
                </a:gridCol>
              </a:tblGrid>
              <a:tr h="370840">
                <a:tc>
                  <a:txBody>
                    <a:bodyPr/>
                    <a:lstStyle/>
                    <a:p>
                      <a:r>
                        <a:rPr lang="ru-RU" sz="1600" b="0" dirty="0" smtClean="0">
                          <a:solidFill>
                            <a:schemeClr val="tx1"/>
                          </a:solidFill>
                          <a:latin typeface="Times New Roman" panose="02020603050405020304" pitchFamily="18" charset="0"/>
                          <a:cs typeface="Times New Roman" panose="02020603050405020304" pitchFamily="18" charset="0"/>
                        </a:rPr>
                        <a:t>прехороший</a:t>
                      </a:r>
                      <a:endParaRPr lang="ru-RU" sz="16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sz="1600" b="0" dirty="0" smtClean="0">
                          <a:solidFill>
                            <a:schemeClr val="tx1"/>
                          </a:solidFill>
                          <a:latin typeface="Times New Roman" panose="02020603050405020304" pitchFamily="18" charset="0"/>
                          <a:cs typeface="Times New Roman" panose="02020603050405020304" pitchFamily="18" charset="0"/>
                        </a:rPr>
                        <a:t>Производная, членимая, свободная, прерванная. </a:t>
                      </a:r>
                      <a:endParaRPr lang="ru-RU" sz="16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8535845"/>
                  </a:ext>
                </a:extLst>
              </a:tr>
              <a:tr h="370840">
                <a:tc>
                  <a:txBody>
                    <a:bodyPr/>
                    <a:lstStyle/>
                    <a:p>
                      <a:r>
                        <a:rPr lang="ru-RU" sz="1600" dirty="0" smtClean="0">
                          <a:latin typeface="Times New Roman" panose="02020603050405020304" pitchFamily="18" charset="0"/>
                          <a:cs typeface="Times New Roman" panose="02020603050405020304" pitchFamily="18" charset="0"/>
                        </a:rPr>
                        <a:t>снег</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sz="1600" b="0" dirty="0" smtClean="0">
                          <a:solidFill>
                            <a:schemeClr val="tx1"/>
                          </a:solidFill>
                          <a:latin typeface="Times New Roman" panose="02020603050405020304" pitchFamily="18" charset="0"/>
                          <a:cs typeface="Times New Roman" panose="02020603050405020304" pitchFamily="18" charset="0"/>
                        </a:rPr>
                        <a:t>Производная, членимая, свободная, непрерванная. </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5288693"/>
                  </a:ext>
                </a:extLst>
              </a:tr>
              <a:tr h="370840">
                <a:tc>
                  <a:txBody>
                    <a:bodyPr/>
                    <a:lstStyle/>
                    <a:p>
                      <a:r>
                        <a:rPr lang="ru-RU" sz="1600" dirty="0" smtClean="0">
                          <a:latin typeface="Times New Roman" panose="02020603050405020304" pitchFamily="18" charset="0"/>
                          <a:cs typeface="Times New Roman" panose="02020603050405020304" pitchFamily="18" charset="0"/>
                        </a:rPr>
                        <a:t>договориться</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0" dirty="0" smtClean="0">
                          <a:solidFill>
                            <a:schemeClr val="tx1"/>
                          </a:solidFill>
                          <a:latin typeface="Times New Roman" panose="02020603050405020304" pitchFamily="18" charset="0"/>
                          <a:cs typeface="Times New Roman" panose="02020603050405020304" pitchFamily="18" charset="0"/>
                        </a:rPr>
                        <a:t>Непроизводная, нечленимая, связанная, непрерванная.</a:t>
                      </a:r>
                      <a:endParaRPr lang="ru-RU" sz="1600" dirty="0" smtClean="0">
                        <a:latin typeface="Times New Roman" panose="02020603050405020304" pitchFamily="18" charset="0"/>
                        <a:cs typeface="Times New Roman" panose="02020603050405020304" pitchFamily="18" charset="0"/>
                      </a:endParaRPr>
                    </a:p>
                    <a:p>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1302521"/>
                  </a:ext>
                </a:extLst>
              </a:tr>
            </a:tbl>
          </a:graphicData>
        </a:graphic>
      </p:graphicFrame>
    </p:spTree>
    <p:extLst>
      <p:ext uri="{BB962C8B-B14F-4D97-AF65-F5344CB8AC3E}">
        <p14:creationId xmlns:p14="http://schemas.microsoft.com/office/powerpoint/2010/main" val="1764370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Тестовые задания (ответы)</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60960" y="1633466"/>
            <a:ext cx="12043953" cy="5893921"/>
          </a:xfrm>
          <a:prstGeom prst="rect">
            <a:avLst/>
          </a:prstGeom>
          <a:noFill/>
          <a:ln>
            <a:noFill/>
          </a:ln>
        </p:spPr>
        <p:txBody>
          <a:bodyPr wrap="square" rtlCol="0">
            <a:spAutoFit/>
          </a:bodyPr>
          <a:lstStyle/>
          <a:p>
            <a:r>
              <a:rPr lang="ru-RU" sz="1500" dirty="0" smtClean="0">
                <a:latin typeface="Times New Roman" panose="02020603050405020304" pitchFamily="18" charset="0"/>
                <a:cs typeface="Times New Roman" panose="02020603050405020304" pitchFamily="18" charset="0"/>
              </a:rPr>
              <a:t>1. Часть изменяемого слова без окончания называется:</a:t>
            </a:r>
          </a:p>
          <a:p>
            <a:r>
              <a:rPr lang="ru-RU" sz="1500" b="1" dirty="0" smtClean="0">
                <a:latin typeface="Times New Roman" panose="02020603050405020304" pitchFamily="18" charset="0"/>
                <a:cs typeface="Times New Roman" panose="02020603050405020304" pitchFamily="18" charset="0"/>
              </a:rPr>
              <a:t>а) основа</a:t>
            </a:r>
          </a:p>
          <a:p>
            <a:r>
              <a:rPr lang="ru-RU" sz="1500" dirty="0" smtClean="0">
                <a:latin typeface="Times New Roman" panose="02020603050405020304" pitchFamily="18" charset="0"/>
                <a:cs typeface="Times New Roman" panose="02020603050405020304" pitchFamily="18" charset="0"/>
              </a:rPr>
              <a:t>б) суффикс</a:t>
            </a:r>
          </a:p>
          <a:p>
            <a:r>
              <a:rPr lang="ru-RU" sz="1500" dirty="0">
                <a:latin typeface="Times New Roman" panose="02020603050405020304" pitchFamily="18" charset="0"/>
                <a:cs typeface="Times New Roman" panose="02020603050405020304" pitchFamily="18" charset="0"/>
              </a:rPr>
              <a:t>в</a:t>
            </a:r>
            <a:r>
              <a:rPr lang="ru-RU" sz="1500" dirty="0" smtClean="0">
                <a:latin typeface="Times New Roman" panose="02020603050405020304" pitchFamily="18" charset="0"/>
                <a:cs typeface="Times New Roman" panose="02020603050405020304" pitchFamily="18" charset="0"/>
              </a:rPr>
              <a:t>) </a:t>
            </a:r>
            <a:r>
              <a:rPr lang="ru-RU" sz="1500" dirty="0">
                <a:latin typeface="Times New Roman" panose="02020603050405020304" pitchFamily="18" charset="0"/>
                <a:cs typeface="Times New Roman" panose="02020603050405020304" pitchFamily="18" charset="0"/>
              </a:rPr>
              <a:t>п</a:t>
            </a:r>
            <a:r>
              <a:rPr lang="ru-RU" sz="1500" dirty="0" smtClean="0">
                <a:latin typeface="Times New Roman" panose="02020603050405020304" pitchFamily="18" charset="0"/>
                <a:cs typeface="Times New Roman" panose="02020603050405020304" pitchFamily="18" charset="0"/>
              </a:rPr>
              <a:t>рефикс</a:t>
            </a:r>
          </a:p>
          <a:p>
            <a:r>
              <a:rPr lang="ru-RU" sz="1500" dirty="0" smtClean="0">
                <a:latin typeface="Times New Roman" panose="02020603050405020304" pitchFamily="18" charset="0"/>
                <a:cs typeface="Times New Roman" panose="02020603050405020304" pitchFamily="18" charset="0"/>
              </a:rPr>
              <a:t>г) постфикс</a:t>
            </a:r>
          </a:p>
          <a:p>
            <a:r>
              <a:rPr lang="ru-RU" sz="1500" dirty="0" smtClean="0">
                <a:latin typeface="Times New Roman" panose="02020603050405020304" pitchFamily="18" charset="0"/>
                <a:cs typeface="Times New Roman" panose="02020603050405020304" pitchFamily="18" charset="0"/>
              </a:rPr>
              <a:t>2. Укажите слово в котором НЕВЕРНО выделена основа слова:</a:t>
            </a:r>
          </a:p>
          <a:p>
            <a:r>
              <a:rPr lang="ru-RU" sz="1500" dirty="0" smtClean="0">
                <a:latin typeface="Times New Roman" panose="02020603050405020304" pitchFamily="18" charset="0"/>
                <a:cs typeface="Times New Roman" panose="02020603050405020304" pitchFamily="18" charset="0"/>
              </a:rPr>
              <a:t>а) </a:t>
            </a:r>
            <a:r>
              <a:rPr lang="ru-RU" sz="1500" u="sng" dirty="0">
                <a:latin typeface="Times New Roman" panose="02020603050405020304" pitchFamily="18" charset="0"/>
                <a:cs typeface="Times New Roman" panose="02020603050405020304" pitchFamily="18" charset="0"/>
              </a:rPr>
              <a:t>с</a:t>
            </a:r>
            <a:r>
              <a:rPr lang="ru-RU" sz="1500" u="sng" dirty="0" smtClean="0">
                <a:latin typeface="Times New Roman" panose="02020603050405020304" pitchFamily="18" charset="0"/>
                <a:cs typeface="Times New Roman" panose="02020603050405020304" pitchFamily="18" charset="0"/>
              </a:rPr>
              <a:t>тол</a:t>
            </a:r>
            <a:r>
              <a:rPr lang="ru-RU" sz="1500" dirty="0" smtClean="0">
                <a:latin typeface="Times New Roman" panose="02020603050405020304" pitchFamily="18" charset="0"/>
                <a:cs typeface="Times New Roman" panose="02020603050405020304" pitchFamily="18" charset="0"/>
              </a:rPr>
              <a:t>ы</a:t>
            </a:r>
          </a:p>
          <a:p>
            <a:r>
              <a:rPr lang="ru-RU" sz="1500" dirty="0" smtClean="0">
                <a:latin typeface="Times New Roman" panose="02020603050405020304" pitchFamily="18" charset="0"/>
                <a:cs typeface="Times New Roman" panose="02020603050405020304" pitchFamily="18" charset="0"/>
              </a:rPr>
              <a:t>б) </a:t>
            </a:r>
            <a:r>
              <a:rPr lang="ru-RU" sz="1500" u="sng" dirty="0">
                <a:latin typeface="Times New Roman" panose="02020603050405020304" pitchFamily="18" charset="0"/>
                <a:cs typeface="Times New Roman" panose="02020603050405020304" pitchFamily="18" charset="0"/>
              </a:rPr>
              <a:t>с</a:t>
            </a:r>
            <a:r>
              <a:rPr lang="ru-RU" sz="1500" u="sng" dirty="0" smtClean="0">
                <a:latin typeface="Times New Roman" panose="02020603050405020304" pitchFamily="18" charset="0"/>
                <a:cs typeface="Times New Roman" panose="02020603050405020304" pitchFamily="18" charset="0"/>
              </a:rPr>
              <a:t>тол</a:t>
            </a:r>
            <a:r>
              <a:rPr lang="ru-RU" sz="1500" dirty="0" smtClean="0">
                <a:latin typeface="Times New Roman" panose="02020603050405020304" pitchFamily="18" charset="0"/>
                <a:cs typeface="Times New Roman" panose="02020603050405020304" pitchFamily="18" charset="0"/>
              </a:rPr>
              <a:t>у</a:t>
            </a:r>
          </a:p>
          <a:p>
            <a:r>
              <a:rPr lang="ru-RU" sz="1500" b="1" dirty="0" smtClean="0">
                <a:latin typeface="Times New Roman" panose="02020603050405020304" pitchFamily="18" charset="0"/>
                <a:cs typeface="Times New Roman" panose="02020603050405020304" pitchFamily="18" charset="0"/>
              </a:rPr>
              <a:t>в) </a:t>
            </a:r>
            <a:r>
              <a:rPr lang="ru-RU" sz="1500" b="1" u="sng" dirty="0">
                <a:latin typeface="Times New Roman" panose="02020603050405020304" pitchFamily="18" charset="0"/>
                <a:cs typeface="Times New Roman" panose="02020603050405020304" pitchFamily="18" charset="0"/>
              </a:rPr>
              <a:t>с</a:t>
            </a:r>
            <a:r>
              <a:rPr lang="ru-RU" sz="1500" b="1" u="sng" dirty="0" smtClean="0">
                <a:latin typeface="Times New Roman" panose="02020603050405020304" pitchFamily="18" charset="0"/>
                <a:cs typeface="Times New Roman" panose="02020603050405020304" pitchFamily="18" charset="0"/>
              </a:rPr>
              <a:t>толешниц</a:t>
            </a:r>
            <a:r>
              <a:rPr lang="ru-RU" sz="1500" b="1" dirty="0" smtClean="0">
                <a:latin typeface="Times New Roman" panose="02020603050405020304" pitchFamily="18" charset="0"/>
                <a:cs typeface="Times New Roman" panose="02020603050405020304" pitchFamily="18" charset="0"/>
              </a:rPr>
              <a:t>а</a:t>
            </a:r>
          </a:p>
          <a:p>
            <a:r>
              <a:rPr lang="ru-RU" sz="1500" dirty="0" smtClean="0">
                <a:latin typeface="Times New Roman" panose="02020603050405020304" pitchFamily="18" charset="0"/>
                <a:cs typeface="Times New Roman" panose="02020603050405020304" pitchFamily="18" charset="0"/>
              </a:rPr>
              <a:t>г) </a:t>
            </a:r>
            <a:r>
              <a:rPr lang="ru-RU" sz="1500" u="sng" dirty="0" smtClean="0">
                <a:latin typeface="Times New Roman" panose="02020603050405020304" pitchFamily="18" charset="0"/>
                <a:cs typeface="Times New Roman" panose="02020603050405020304" pitchFamily="18" charset="0"/>
              </a:rPr>
              <a:t>стол</a:t>
            </a:r>
          </a:p>
          <a:p>
            <a:r>
              <a:rPr lang="ru-RU" sz="1500" dirty="0" smtClean="0">
                <a:latin typeface="Times New Roman" panose="02020603050405020304" pitchFamily="18" charset="0"/>
                <a:cs typeface="Times New Roman" panose="02020603050405020304" pitchFamily="18" charset="0"/>
              </a:rPr>
              <a:t>3. В каком ряде верно перечислены все морфемы, входящие в основу слова:</a:t>
            </a:r>
          </a:p>
          <a:p>
            <a:r>
              <a:rPr lang="ru-RU" sz="1500" dirty="0" smtClean="0">
                <a:latin typeface="Times New Roman" panose="02020603050405020304" pitchFamily="18" charset="0"/>
                <a:cs typeface="Times New Roman" panose="02020603050405020304" pitchFamily="18" charset="0"/>
              </a:rPr>
              <a:t>а) приставка, корень, окончание</a:t>
            </a:r>
          </a:p>
          <a:p>
            <a:r>
              <a:rPr lang="ru-RU" sz="1500" dirty="0" smtClean="0">
                <a:latin typeface="Times New Roman" panose="02020603050405020304" pitchFamily="18" charset="0"/>
                <a:cs typeface="Times New Roman" panose="02020603050405020304" pitchFamily="18" charset="0"/>
              </a:rPr>
              <a:t>б) корень, суффикс</a:t>
            </a:r>
          </a:p>
          <a:p>
            <a:r>
              <a:rPr lang="ru-RU" sz="1500" b="1" dirty="0" smtClean="0">
                <a:latin typeface="Times New Roman" panose="02020603050405020304" pitchFamily="18" charset="0"/>
                <a:cs typeface="Times New Roman" panose="02020603050405020304" pitchFamily="18" charset="0"/>
              </a:rPr>
              <a:t>в) приставка, корень, суффикс</a:t>
            </a:r>
          </a:p>
          <a:p>
            <a:r>
              <a:rPr lang="ru-RU" sz="1500" dirty="0" smtClean="0">
                <a:latin typeface="Times New Roman" panose="02020603050405020304" pitchFamily="18" charset="0"/>
                <a:cs typeface="Times New Roman" panose="02020603050405020304" pitchFamily="18" charset="0"/>
              </a:rPr>
              <a:t>г) окончание, суффикс</a:t>
            </a:r>
          </a:p>
          <a:p>
            <a:r>
              <a:rPr lang="ru-RU" sz="1500" dirty="0" smtClean="0">
                <a:latin typeface="Times New Roman" panose="02020603050405020304" pitchFamily="18" charset="0"/>
                <a:cs typeface="Times New Roman" panose="02020603050405020304" pitchFamily="18" charset="0"/>
              </a:rPr>
              <a:t>4. Дайте характеристику основы слов: пришкольный, глазки, методика.</a:t>
            </a:r>
          </a:p>
          <a:p>
            <a:r>
              <a:rPr lang="ru-RU" sz="1500" dirty="0" smtClean="0">
                <a:latin typeface="Times New Roman" panose="02020603050405020304" pitchFamily="18" charset="0"/>
                <a:cs typeface="Times New Roman" panose="02020603050405020304" pitchFamily="18" charset="0"/>
              </a:rPr>
              <a:t>Пришкольный – производная, членимая, свободная, непрерванная; глазки – производная, членимая, свободная, непрерванная; методика – производная, членимая, свободная, непрерванная.</a:t>
            </a:r>
          </a:p>
          <a:p>
            <a:r>
              <a:rPr lang="ru-RU" sz="1500" dirty="0" smtClean="0">
                <a:latin typeface="Times New Roman" panose="02020603050405020304" pitchFamily="18" charset="0"/>
                <a:cs typeface="Times New Roman" panose="02020603050405020304" pitchFamily="18" charset="0"/>
              </a:rPr>
              <a:t>5. </a:t>
            </a:r>
            <a:r>
              <a:rPr lang="ru-RU" sz="1500" dirty="0">
                <a:latin typeface="Times New Roman" panose="02020603050405020304" pitchFamily="18" charset="0"/>
                <a:cs typeface="Times New Roman" panose="02020603050405020304" pitchFamily="18" charset="0"/>
              </a:rPr>
              <a:t>Найдите слово, в котором основа непроизводная:</a:t>
            </a:r>
          </a:p>
          <a:p>
            <a:r>
              <a:rPr lang="ru-RU" sz="1500" dirty="0">
                <a:latin typeface="Times New Roman" panose="02020603050405020304" pitchFamily="18" charset="0"/>
                <a:cs typeface="Times New Roman" panose="02020603050405020304" pitchFamily="18" charset="0"/>
              </a:rPr>
              <a:t>а) зимой</a:t>
            </a:r>
          </a:p>
          <a:p>
            <a:r>
              <a:rPr lang="ru-RU" sz="1500" b="1" dirty="0">
                <a:latin typeface="Times New Roman" panose="02020603050405020304" pitchFamily="18" charset="0"/>
                <a:cs typeface="Times New Roman" panose="02020603050405020304" pitchFamily="18" charset="0"/>
              </a:rPr>
              <a:t>б) льешь</a:t>
            </a:r>
          </a:p>
          <a:p>
            <a:r>
              <a:rPr lang="ru-RU" sz="1500" dirty="0">
                <a:latin typeface="Times New Roman" panose="02020603050405020304" pitchFamily="18" charset="0"/>
                <a:cs typeface="Times New Roman" panose="02020603050405020304" pitchFamily="18" charset="0"/>
              </a:rPr>
              <a:t>в) выпить</a:t>
            </a:r>
          </a:p>
          <a:p>
            <a:r>
              <a:rPr lang="ru-RU" sz="1500" dirty="0">
                <a:latin typeface="Times New Roman" panose="02020603050405020304" pitchFamily="18" charset="0"/>
                <a:cs typeface="Times New Roman" panose="02020603050405020304" pitchFamily="18" charset="0"/>
              </a:rPr>
              <a:t>г) </a:t>
            </a:r>
            <a:r>
              <a:rPr lang="ru-RU" sz="1500" dirty="0" smtClean="0">
                <a:latin typeface="Times New Roman" panose="02020603050405020304" pitchFamily="18" charset="0"/>
                <a:cs typeface="Times New Roman" panose="02020603050405020304" pitchFamily="18" charset="0"/>
              </a:rPr>
              <a:t>возврат</a:t>
            </a:r>
          </a:p>
          <a:p>
            <a:endParaRPr lang="ru-RU" sz="1600" dirty="0"/>
          </a:p>
          <a:p>
            <a:endParaRPr lang="ru-RU" sz="1600" dirty="0" smtClean="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pic>
        <p:nvPicPr>
          <p:cNvPr id="1029" name="Picture 5" descr="https://fsd.multiurok.ru/html/2017/02/23/s_58aec620836d3/570331_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0" y="-1327150"/>
            <a:ext cx="1190625" cy="981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4239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smtClean="0"/>
              <a:t>План лекции</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3970318"/>
          </a:xfrm>
          <a:prstGeom prst="rect">
            <a:avLst/>
          </a:prstGeom>
          <a:noFill/>
        </p:spPr>
        <p:txBody>
          <a:bodyPr wrap="square" rtlCol="0">
            <a:spAutoFit/>
          </a:bodyPr>
          <a:lstStyle/>
          <a:p>
            <a:r>
              <a:rPr lang="ru-RU" sz="2800" dirty="0" smtClean="0">
                <a:latin typeface="Times New Roman" panose="02020603050405020304" pitchFamily="18" charset="0"/>
                <a:cs typeface="Times New Roman" panose="02020603050405020304" pitchFamily="18" charset="0"/>
              </a:rPr>
              <a:t>Тема</a:t>
            </a:r>
            <a:r>
              <a:rPr lang="ru-RU" sz="2800" dirty="0">
                <a:latin typeface="Times New Roman" panose="02020603050405020304" pitchFamily="18" charset="0"/>
                <a:cs typeface="Times New Roman" panose="02020603050405020304" pitchFamily="18" charset="0"/>
              </a:rPr>
              <a:t>: Основа слова. Понятие основы слова. Понятие словообразовательной мотивации слов. Классификация основ: непроизводные – производные, нечленимые – членимые, свободные – связанные (радиксоиды), непрерывные – прерванные. Вопрос об интерфиксах и субморфах</a:t>
            </a:r>
            <a:r>
              <a:rPr lang="ru-RU" sz="2800" dirty="0" smtClean="0">
                <a:latin typeface="Times New Roman" panose="02020603050405020304" pitchFamily="18" charset="0"/>
                <a:cs typeface="Times New Roman" panose="02020603050405020304" pitchFamily="18" charset="0"/>
              </a:rPr>
              <a:t>.</a:t>
            </a:r>
          </a:p>
          <a:p>
            <a:pPr marL="457200" indent="-457200">
              <a:buAutoNum type="arabicPeriod"/>
            </a:pPr>
            <a:r>
              <a:rPr lang="ru-RU" sz="2800" dirty="0" smtClean="0">
                <a:latin typeface="Times New Roman" panose="02020603050405020304" pitchFamily="18" charset="0"/>
                <a:cs typeface="Times New Roman" panose="02020603050405020304" pitchFamily="18" charset="0"/>
              </a:rPr>
              <a:t>Понятие </a:t>
            </a:r>
            <a:r>
              <a:rPr lang="ru-RU" sz="2800" dirty="0">
                <a:latin typeface="Times New Roman" panose="02020603050405020304" pitchFamily="18" charset="0"/>
                <a:cs typeface="Times New Roman" panose="02020603050405020304" pitchFamily="18" charset="0"/>
              </a:rPr>
              <a:t>основы слова</a:t>
            </a:r>
          </a:p>
          <a:p>
            <a:pPr marL="457200" indent="-457200">
              <a:buAutoNum type="arabicPeriod"/>
            </a:pPr>
            <a:r>
              <a:rPr lang="ru-RU" sz="2800" dirty="0">
                <a:latin typeface="Times New Roman" panose="02020603050405020304" pitchFamily="18" charset="0"/>
                <a:cs typeface="Times New Roman" panose="02020603050405020304" pitchFamily="18" charset="0"/>
              </a:rPr>
              <a:t>Понятие словообразовательной мотивации слов</a:t>
            </a:r>
          </a:p>
          <a:p>
            <a:pPr marL="457200" indent="-457200">
              <a:buAutoNum type="arabicPeriod"/>
            </a:pPr>
            <a:r>
              <a:rPr lang="ru-RU" sz="2800" dirty="0">
                <a:latin typeface="Times New Roman" panose="02020603050405020304" pitchFamily="18" charset="0"/>
                <a:cs typeface="Times New Roman" panose="02020603050405020304" pitchFamily="18" charset="0"/>
              </a:rPr>
              <a:t>Классификация основ: непроизводные – производные, нечленимые – членимые, свободные – связанные (радиксоиды), непрерывные – прерванные.</a:t>
            </a: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2330902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Тестовые задания (ответы)</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846307" cy="4770537"/>
          </a:xfrm>
          <a:prstGeom prst="rect">
            <a:avLst/>
          </a:prstGeom>
          <a:noFill/>
          <a:ln>
            <a:noFill/>
          </a:ln>
        </p:spPr>
        <p:txBody>
          <a:bodyPr wrap="square" rtlCol="0">
            <a:spAutoFit/>
          </a:bodyPr>
          <a:lstStyle/>
          <a:p>
            <a:r>
              <a:rPr lang="ru-RU" sz="1600" dirty="0">
                <a:latin typeface="Times New Roman" panose="02020603050405020304" pitchFamily="18" charset="0"/>
                <a:cs typeface="Times New Roman" panose="02020603050405020304" pitchFamily="18" charset="0"/>
              </a:rPr>
              <a:t>6</a:t>
            </a:r>
            <a:r>
              <a:rPr lang="ru-RU" sz="1600" dirty="0" smtClean="0">
                <a:latin typeface="Times New Roman" panose="02020603050405020304" pitchFamily="18" charset="0"/>
                <a:cs typeface="Times New Roman" panose="02020603050405020304" pitchFamily="18" charset="0"/>
              </a:rPr>
              <a:t>. Найдите лишнее слово(а) в данном ряду и объясните свой выбор:</a:t>
            </a:r>
          </a:p>
          <a:p>
            <a:r>
              <a:rPr lang="ru-RU" sz="1600" b="1" dirty="0" smtClean="0">
                <a:latin typeface="Times New Roman" panose="02020603050405020304" pitchFamily="18" charset="0"/>
                <a:cs typeface="Times New Roman" panose="02020603050405020304" pitchFamily="18" charset="0"/>
              </a:rPr>
              <a:t>Вертолет</a:t>
            </a:r>
            <a:r>
              <a:rPr lang="ru-RU" sz="1600" dirty="0" smtClean="0">
                <a:latin typeface="Times New Roman" panose="02020603050405020304" pitchFamily="18" charset="0"/>
                <a:cs typeface="Times New Roman" panose="02020603050405020304" pitchFamily="18" charset="0"/>
              </a:rPr>
              <a:t>, рюкзак, студенты, лиса, </a:t>
            </a:r>
            <a:r>
              <a:rPr lang="ru-RU" sz="1600" b="1" dirty="0" smtClean="0">
                <a:latin typeface="Times New Roman" panose="02020603050405020304" pitchFamily="18" charset="0"/>
                <a:cs typeface="Times New Roman" panose="02020603050405020304" pitchFamily="18" charset="0"/>
              </a:rPr>
              <a:t>двигаться</a:t>
            </a:r>
            <a:r>
              <a:rPr lang="ru-RU" sz="1600"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пароход</a:t>
            </a:r>
            <a:r>
              <a:rPr lang="ru-RU" sz="1600" dirty="0" smtClean="0">
                <a:latin typeface="Times New Roman" panose="02020603050405020304" pitchFamily="18" charset="0"/>
                <a:cs typeface="Times New Roman" panose="02020603050405020304" pitchFamily="18" charset="0"/>
              </a:rPr>
              <a:t>, университет. У всех остальных слов основа непрерванная.</a:t>
            </a:r>
          </a:p>
          <a:p>
            <a:r>
              <a:rPr lang="ru-RU" sz="1600" dirty="0" smtClean="0">
                <a:latin typeface="Times New Roman" panose="02020603050405020304" pitchFamily="18" charset="0"/>
                <a:cs typeface="Times New Roman" panose="02020603050405020304" pitchFamily="18" charset="0"/>
              </a:rPr>
              <a:t>7. Сопоставьте слова и характеристику их основы</a:t>
            </a:r>
          </a:p>
          <a:p>
            <a:endParaRPr lang="ru-RU" sz="1600" dirty="0"/>
          </a:p>
          <a:p>
            <a:endParaRPr lang="ru-RU" sz="1600" dirty="0" smtClean="0"/>
          </a:p>
          <a:p>
            <a:endParaRPr lang="ru-RU" sz="1600" dirty="0"/>
          </a:p>
          <a:p>
            <a:endParaRPr lang="ru-RU" sz="1600" dirty="0" smtClean="0"/>
          </a:p>
          <a:p>
            <a:endParaRPr lang="ru-RU" sz="1600" dirty="0"/>
          </a:p>
          <a:p>
            <a:endParaRPr lang="ru-RU" sz="1600" dirty="0"/>
          </a:p>
          <a:p>
            <a:r>
              <a:rPr lang="ru-RU" sz="1600" dirty="0" smtClean="0">
                <a:latin typeface="Times New Roman" panose="02020603050405020304" pitchFamily="18" charset="0"/>
                <a:cs typeface="Times New Roman" panose="02020603050405020304" pitchFamily="18" charset="0"/>
              </a:rPr>
              <a:t>8. В каком из слов правильно выделен интерфикс</a:t>
            </a:r>
          </a:p>
          <a:p>
            <a:r>
              <a:rPr lang="ru-RU" sz="1600" dirty="0" smtClean="0">
                <a:latin typeface="Times New Roman" panose="02020603050405020304" pitchFamily="18" charset="0"/>
                <a:cs typeface="Times New Roman" panose="02020603050405020304" pitchFamily="18" charset="0"/>
              </a:rPr>
              <a:t>а) </a:t>
            </a:r>
            <a:r>
              <a:rPr lang="ru-RU" sz="1600" dirty="0" err="1" smtClean="0">
                <a:latin typeface="Times New Roman" panose="02020603050405020304" pitchFamily="18" charset="0"/>
                <a:cs typeface="Times New Roman" panose="02020603050405020304" pitchFamily="18" charset="0"/>
              </a:rPr>
              <a:t>пешехОд</a:t>
            </a:r>
            <a:endParaRPr lang="ru-RU" sz="1600" dirty="0" smtClean="0">
              <a:latin typeface="Times New Roman" panose="02020603050405020304" pitchFamily="18" charset="0"/>
              <a:cs typeface="Times New Roman" panose="02020603050405020304" pitchFamily="18" charset="0"/>
            </a:endParaRPr>
          </a:p>
          <a:p>
            <a:r>
              <a:rPr lang="ru-RU" sz="1600" b="1" dirty="0" smtClean="0">
                <a:latin typeface="Times New Roman" panose="02020603050405020304" pitchFamily="18" charset="0"/>
                <a:cs typeface="Times New Roman" panose="02020603050405020304" pitchFamily="18" charset="0"/>
              </a:rPr>
              <a:t>б) </a:t>
            </a:r>
            <a:r>
              <a:rPr lang="ru-RU" sz="1600" b="1" dirty="0" err="1" smtClean="0">
                <a:latin typeface="Times New Roman" panose="02020603050405020304" pitchFamily="18" charset="0"/>
                <a:cs typeface="Times New Roman" panose="02020603050405020304" pitchFamily="18" charset="0"/>
              </a:rPr>
              <a:t>пятИклассник</a:t>
            </a:r>
            <a:endParaRPr lang="ru-RU" sz="1600" b="1" dirty="0" smtClean="0">
              <a:latin typeface="Times New Roman" panose="02020603050405020304" pitchFamily="18" charset="0"/>
              <a:cs typeface="Times New Roman" panose="02020603050405020304" pitchFamily="18" charset="0"/>
            </a:endParaRPr>
          </a:p>
          <a:p>
            <a:r>
              <a:rPr lang="ru-RU" sz="1600" dirty="0" smtClean="0">
                <a:latin typeface="Times New Roman" panose="02020603050405020304" pitchFamily="18" charset="0"/>
                <a:cs typeface="Times New Roman" panose="02020603050405020304" pitchFamily="18" charset="0"/>
              </a:rPr>
              <a:t>в) </a:t>
            </a:r>
            <a:r>
              <a:rPr lang="ru-RU" sz="1600" dirty="0" err="1" smtClean="0">
                <a:latin typeface="Times New Roman" panose="02020603050405020304" pitchFamily="18" charset="0"/>
                <a:cs typeface="Times New Roman" panose="02020603050405020304" pitchFamily="18" charset="0"/>
              </a:rPr>
              <a:t>газопрОвод</a:t>
            </a:r>
            <a:endParaRPr lang="ru-RU" sz="1600" dirty="0" smtClean="0">
              <a:latin typeface="Times New Roman" panose="02020603050405020304" pitchFamily="18" charset="0"/>
              <a:cs typeface="Times New Roman" panose="02020603050405020304" pitchFamily="18" charset="0"/>
            </a:endParaRPr>
          </a:p>
          <a:p>
            <a:r>
              <a:rPr lang="ru-RU" sz="1600" dirty="0" smtClean="0">
                <a:latin typeface="Times New Roman" panose="02020603050405020304" pitchFamily="18" charset="0"/>
                <a:cs typeface="Times New Roman" panose="02020603050405020304" pitchFamily="18" charset="0"/>
              </a:rPr>
              <a:t>г) </a:t>
            </a:r>
            <a:r>
              <a:rPr lang="ru-RU" sz="1600" dirty="0" err="1" smtClean="0">
                <a:latin typeface="Times New Roman" panose="02020603050405020304" pitchFamily="18" charset="0"/>
                <a:cs typeface="Times New Roman" panose="02020603050405020304" pitchFamily="18" charset="0"/>
              </a:rPr>
              <a:t>литературовЕдение</a:t>
            </a:r>
            <a:endParaRPr lang="ru-RU" sz="1600" dirty="0" smtClean="0">
              <a:latin typeface="Times New Roman" panose="02020603050405020304" pitchFamily="18" charset="0"/>
              <a:cs typeface="Times New Roman" panose="02020603050405020304" pitchFamily="18" charset="0"/>
            </a:endParaRPr>
          </a:p>
          <a:p>
            <a:r>
              <a:rPr lang="ru-RU" sz="1600" dirty="0" smtClean="0">
                <a:latin typeface="Times New Roman" panose="02020603050405020304" pitchFamily="18" charset="0"/>
                <a:cs typeface="Times New Roman" panose="02020603050405020304" pitchFamily="18" charset="0"/>
              </a:rPr>
              <a:t>9. Выделите основу слова </a:t>
            </a:r>
            <a:r>
              <a:rPr lang="ru-RU" sz="1600" i="1" u="sng" dirty="0" smtClean="0">
                <a:latin typeface="Times New Roman" panose="02020603050405020304" pitchFamily="18" charset="0"/>
                <a:cs typeface="Times New Roman" panose="02020603050405020304" pitchFamily="18" charset="0"/>
              </a:rPr>
              <a:t>возмужал</a:t>
            </a:r>
            <a:r>
              <a:rPr lang="ru-RU" sz="1600" i="1" dirty="0" smtClean="0">
                <a:latin typeface="Times New Roman" panose="02020603050405020304" pitchFamily="18" charset="0"/>
                <a:cs typeface="Times New Roman" panose="02020603050405020304" pitchFamily="18" charset="0"/>
              </a:rPr>
              <a:t>ый</a:t>
            </a:r>
          </a:p>
          <a:p>
            <a:r>
              <a:rPr lang="ru-RU" sz="1600" dirty="0" smtClean="0">
                <a:latin typeface="Times New Roman" panose="02020603050405020304" pitchFamily="18" charset="0"/>
                <a:cs typeface="Times New Roman" panose="02020603050405020304" pitchFamily="18" charset="0"/>
              </a:rPr>
              <a:t>10. Что такое </a:t>
            </a:r>
            <a:r>
              <a:rPr lang="ru-RU" sz="1600" dirty="0" err="1" smtClean="0">
                <a:latin typeface="Times New Roman" panose="02020603050405020304" pitchFamily="18" charset="0"/>
                <a:cs typeface="Times New Roman" panose="02020603050405020304" pitchFamily="18" charset="0"/>
              </a:rPr>
              <a:t>субморф</a:t>
            </a:r>
            <a:r>
              <a:rPr lang="ru-RU" sz="1600" dirty="0" smtClean="0">
                <a:latin typeface="Times New Roman" panose="02020603050405020304" pitchFamily="18" charset="0"/>
                <a:cs typeface="Times New Roman" panose="02020603050405020304" pitchFamily="18" charset="0"/>
              </a:rPr>
              <a:t>?</a:t>
            </a:r>
          </a:p>
          <a:p>
            <a:r>
              <a:rPr lang="ru-RU" sz="1600" dirty="0" smtClean="0">
                <a:latin typeface="Times New Roman" panose="02020603050405020304" pitchFamily="18" charset="0"/>
                <a:cs typeface="Times New Roman" panose="02020603050405020304" pitchFamily="18" charset="0"/>
              </a:rPr>
              <a:t>Субморфы - противоположны </a:t>
            </a:r>
            <a:r>
              <a:rPr lang="ru-RU" sz="1600" dirty="0">
                <a:latin typeface="Times New Roman" panose="02020603050405020304" pitchFamily="18" charset="0"/>
                <a:cs typeface="Times New Roman" panose="02020603050405020304" pitchFamily="18" charset="0"/>
              </a:rPr>
              <a:t>нулевым морфам, с точки зрения двуплановости морфемы, тождественны соответствующим морфам по форме (по фонемному составу), но лишены самостоятельного значения.</a:t>
            </a:r>
            <a:endParaRPr lang="ru-RU" sz="1600" dirty="0" smtClean="0">
              <a:latin typeface="Times New Roman" panose="02020603050405020304" pitchFamily="18" charset="0"/>
              <a:cs typeface="Times New Roman" panose="02020603050405020304" pitchFamily="18" charset="0"/>
            </a:endParaRPr>
          </a:p>
          <a:p>
            <a:endParaRPr lang="ru-RU" sz="1600"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pic>
        <p:nvPicPr>
          <p:cNvPr id="1029" name="Picture 5" descr="https://fsd.multiurok.ru/html/2017/02/23/s_58aec620836d3/570331_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0" y="-1327150"/>
            <a:ext cx="1190625" cy="9810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Таблица 2"/>
          <p:cNvGraphicFramePr>
            <a:graphicFrameLocks noGrp="1"/>
          </p:cNvGraphicFramePr>
          <p:nvPr>
            <p:extLst>
              <p:ext uri="{D42A27DB-BD31-4B8C-83A1-F6EECF244321}">
                <p14:modId xmlns:p14="http://schemas.microsoft.com/office/powerpoint/2010/main" val="2105516911"/>
              </p:ext>
            </p:extLst>
          </p:nvPr>
        </p:nvGraphicFramePr>
        <p:xfrm>
          <a:off x="224937" y="2513035"/>
          <a:ext cx="6593874" cy="1320800"/>
        </p:xfrm>
        <a:graphic>
          <a:graphicData uri="http://schemas.openxmlformats.org/drawingml/2006/table">
            <a:tbl>
              <a:tblPr firstRow="1" bandRow="1">
                <a:tableStyleId>{5C22544A-7EE6-4342-B048-85BDC9FD1C3A}</a:tableStyleId>
              </a:tblPr>
              <a:tblGrid>
                <a:gridCol w="2004457">
                  <a:extLst>
                    <a:ext uri="{9D8B030D-6E8A-4147-A177-3AD203B41FA5}">
                      <a16:colId xmlns:a16="http://schemas.microsoft.com/office/drawing/2014/main" val="1223010200"/>
                    </a:ext>
                  </a:extLst>
                </a:gridCol>
                <a:gridCol w="4589417">
                  <a:extLst>
                    <a:ext uri="{9D8B030D-6E8A-4147-A177-3AD203B41FA5}">
                      <a16:colId xmlns:a16="http://schemas.microsoft.com/office/drawing/2014/main" val="2191513623"/>
                    </a:ext>
                  </a:extLst>
                </a:gridCol>
              </a:tblGrid>
              <a:tr h="370840">
                <a:tc>
                  <a:txBody>
                    <a:bodyPr/>
                    <a:lstStyle/>
                    <a:p>
                      <a:r>
                        <a:rPr lang="ru-RU" sz="1600" b="0" dirty="0" smtClean="0">
                          <a:solidFill>
                            <a:schemeClr val="tx1"/>
                          </a:solidFill>
                          <a:latin typeface="Times New Roman" panose="02020603050405020304" pitchFamily="18" charset="0"/>
                          <a:cs typeface="Times New Roman" panose="02020603050405020304" pitchFamily="18" charset="0"/>
                        </a:rPr>
                        <a:t>прехороший</a:t>
                      </a:r>
                      <a:endParaRPr lang="ru-RU" sz="16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sz="1600" b="0" dirty="0" smtClean="0">
                          <a:solidFill>
                            <a:schemeClr val="tx1"/>
                          </a:solidFill>
                          <a:latin typeface="Times New Roman" panose="02020603050405020304" pitchFamily="18" charset="0"/>
                          <a:cs typeface="Times New Roman" panose="02020603050405020304" pitchFamily="18" charset="0"/>
                        </a:rPr>
                        <a:t>Производная, членимая, свободная, непрерванная. </a:t>
                      </a:r>
                      <a:endParaRPr lang="ru-RU" sz="16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8535845"/>
                  </a:ext>
                </a:extLst>
              </a:tr>
              <a:tr h="370840">
                <a:tc>
                  <a:txBody>
                    <a:bodyPr/>
                    <a:lstStyle/>
                    <a:p>
                      <a:r>
                        <a:rPr lang="ru-RU" sz="1600" dirty="0" smtClean="0">
                          <a:latin typeface="Times New Roman" panose="02020603050405020304" pitchFamily="18" charset="0"/>
                          <a:cs typeface="Times New Roman" panose="02020603050405020304" pitchFamily="18" charset="0"/>
                        </a:rPr>
                        <a:t>снег</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0" dirty="0" smtClean="0">
                          <a:solidFill>
                            <a:schemeClr val="tx1"/>
                          </a:solidFill>
                          <a:latin typeface="Times New Roman" panose="02020603050405020304" pitchFamily="18" charset="0"/>
                          <a:cs typeface="Times New Roman" panose="02020603050405020304" pitchFamily="18" charset="0"/>
                        </a:rPr>
                        <a:t>Непроизводная, нечленимая, связанная, непрерванная.</a:t>
                      </a:r>
                      <a:endParaRPr lang="ru-RU" sz="1600" dirty="0" smtClean="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5288693"/>
                  </a:ext>
                </a:extLst>
              </a:tr>
              <a:tr h="370840">
                <a:tc>
                  <a:txBody>
                    <a:bodyPr/>
                    <a:lstStyle/>
                    <a:p>
                      <a:r>
                        <a:rPr lang="ru-RU" sz="1600" dirty="0" smtClean="0">
                          <a:latin typeface="Times New Roman" panose="02020603050405020304" pitchFamily="18" charset="0"/>
                          <a:cs typeface="Times New Roman" panose="02020603050405020304" pitchFamily="18" charset="0"/>
                        </a:rPr>
                        <a:t>договориться</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sz="1600" b="0" dirty="0" smtClean="0">
                          <a:solidFill>
                            <a:schemeClr val="tx1"/>
                          </a:solidFill>
                          <a:latin typeface="Times New Roman" panose="02020603050405020304" pitchFamily="18" charset="0"/>
                          <a:cs typeface="Times New Roman" panose="02020603050405020304" pitchFamily="18" charset="0"/>
                        </a:rPr>
                        <a:t>Производная, членимая, свободная, прерванная. </a:t>
                      </a:r>
                      <a:endParaRPr lang="ru-RU"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1302521"/>
                  </a:ext>
                </a:extLst>
              </a:tr>
            </a:tbl>
          </a:graphicData>
        </a:graphic>
      </p:graphicFrame>
    </p:spTree>
    <p:extLst>
      <p:ext uri="{BB962C8B-B14F-4D97-AF65-F5344CB8AC3E}">
        <p14:creationId xmlns:p14="http://schemas.microsoft.com/office/powerpoint/2010/main" val="502463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Темы рефератов</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0" y="2121146"/>
            <a:ext cx="12043953" cy="1877437"/>
          </a:xfrm>
          <a:prstGeom prst="rect">
            <a:avLst/>
          </a:prstGeom>
          <a:noFill/>
          <a:ln>
            <a:noFill/>
          </a:ln>
        </p:spPr>
        <p:txBody>
          <a:bodyPr wrap="square" rtlCol="0">
            <a:spAutoFit/>
          </a:bodyPr>
          <a:lstStyle/>
          <a:p>
            <a:r>
              <a:rPr lang="ru-RU" sz="2800" dirty="0" smtClean="0">
                <a:latin typeface="Times New Roman" panose="02020603050405020304" pitchFamily="18" charset="0"/>
                <a:cs typeface="Times New Roman" panose="02020603050405020304" pitchFamily="18" charset="0"/>
              </a:rPr>
              <a:t>1. Вопрос об интерфиксах и субморфах.</a:t>
            </a:r>
          </a:p>
          <a:p>
            <a:r>
              <a:rPr lang="ru-RU" sz="2800" dirty="0" smtClean="0">
                <a:latin typeface="Times New Roman" panose="02020603050405020304" pitchFamily="18" charset="0"/>
                <a:cs typeface="Times New Roman" panose="02020603050405020304" pitchFamily="18" charset="0"/>
              </a:rPr>
              <a:t>2. Основа слова. Подходы к классифицированию.</a:t>
            </a:r>
          </a:p>
          <a:p>
            <a:r>
              <a:rPr lang="ru-RU" sz="2800" dirty="0" smtClean="0">
                <a:latin typeface="Times New Roman" panose="02020603050405020304" pitchFamily="18" charset="0"/>
                <a:cs typeface="Times New Roman" panose="02020603050405020304" pitchFamily="18" charset="0"/>
              </a:rPr>
              <a:t>3. Трудные случаи выделения основ у разных частей речи. </a:t>
            </a:r>
          </a:p>
          <a:p>
            <a:endParaRPr lang="ru-RU" sz="1600" dirty="0"/>
          </a:p>
          <a:p>
            <a:endParaRPr lang="ru-RU" sz="1600" dirty="0" smtClean="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pic>
        <p:nvPicPr>
          <p:cNvPr id="1029" name="Picture 5" descr="https://fsd.multiurok.ru/html/2017/02/23/s_58aec620836d3/570331_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0" y="-1327150"/>
            <a:ext cx="1190625" cy="981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5479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Задания для контрольной работы</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3785652"/>
          </a:xfrm>
          <a:prstGeom prst="rect">
            <a:avLst/>
          </a:prstGeom>
          <a:noFill/>
        </p:spPr>
        <p:txBody>
          <a:bodyPr wrap="square" rtlCol="0">
            <a:spAutoFit/>
          </a:bodyPr>
          <a:lstStyle/>
          <a:p>
            <a:r>
              <a:rPr lang="ru-RU" sz="2400" dirty="0" smtClean="0">
                <a:latin typeface="Times New Roman" panose="02020603050405020304" pitchFamily="18" charset="0"/>
                <a:cs typeface="Times New Roman" panose="02020603050405020304" pitchFamily="18" charset="0"/>
              </a:rPr>
              <a:t>Выделите </a:t>
            </a:r>
            <a:r>
              <a:rPr lang="ru-RU" sz="2400" dirty="0">
                <a:latin typeface="Times New Roman" panose="02020603050405020304" pitchFamily="18" charset="0"/>
                <a:cs typeface="Times New Roman" panose="02020603050405020304" pitchFamily="18" charset="0"/>
              </a:rPr>
              <a:t>основу в данных словах, определите </a:t>
            </a:r>
            <a:r>
              <a:rPr lang="ru-RU" sz="2400" dirty="0" smtClean="0">
                <a:latin typeface="Times New Roman" panose="02020603050405020304" pitchFamily="18" charset="0"/>
                <a:cs typeface="Times New Roman" panose="02020603050405020304" pitchFamily="18" charset="0"/>
              </a:rPr>
              <a:t>характер </a:t>
            </a:r>
            <a:r>
              <a:rPr lang="ru-RU" sz="2400" dirty="0">
                <a:latin typeface="Times New Roman" panose="02020603050405020304" pitchFamily="18" charset="0"/>
                <a:cs typeface="Times New Roman" panose="02020603050405020304" pitchFamily="18" charset="0"/>
              </a:rPr>
              <a:t>основы (производный, непроизводный). </a:t>
            </a:r>
            <a:endParaRPr lang="ru-RU" sz="2400"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Важничать</a:t>
            </a:r>
            <a:r>
              <a:rPr lang="ru-RU" sz="2400" dirty="0">
                <a:latin typeface="Times New Roman" panose="02020603050405020304" pitchFamily="18" charset="0"/>
                <a:cs typeface="Times New Roman" panose="02020603050405020304" pitchFamily="18" charset="0"/>
              </a:rPr>
              <a:t>, празднующий, груженый, груженный лесом, </a:t>
            </a:r>
            <a:r>
              <a:rPr lang="ru-RU" sz="2400" dirty="0" smtClean="0">
                <a:latin typeface="Times New Roman" panose="02020603050405020304" pitchFamily="18" charset="0"/>
                <a:cs typeface="Times New Roman" panose="02020603050405020304" pitchFamily="18" charset="0"/>
              </a:rPr>
              <a:t>чернивший</a:t>
            </a:r>
            <a:r>
              <a:rPr lang="ru-RU" sz="2400" dirty="0">
                <a:latin typeface="Times New Roman" panose="02020603050405020304" pitchFamily="18" charset="0"/>
                <a:cs typeface="Times New Roman" panose="02020603050405020304" pitchFamily="18" charset="0"/>
              </a:rPr>
              <a:t>, сушеные грибы, сушенные на солнце грибы, смеющийся, </a:t>
            </a:r>
            <a:r>
              <a:rPr lang="ru-RU" sz="2400" dirty="0" smtClean="0">
                <a:latin typeface="Times New Roman" panose="02020603050405020304" pitchFamily="18" charset="0"/>
                <a:cs typeface="Times New Roman" panose="02020603050405020304" pitchFamily="18" charset="0"/>
              </a:rPr>
              <a:t>золо</a:t>
            </a:r>
            <a:r>
              <a:rPr lang="ru-RU" sz="2400" dirty="0">
                <a:latin typeface="Times New Roman" panose="02020603050405020304" pitchFamily="18" charset="0"/>
                <a:cs typeface="Times New Roman" panose="02020603050405020304" pitchFamily="18" charset="0"/>
              </a:rPr>
              <a:t>т</a:t>
            </a:r>
            <a:r>
              <a:rPr lang="ru-RU" sz="2400" dirty="0" smtClean="0">
                <a:latin typeface="Times New Roman" panose="02020603050405020304" pitchFamily="18" charset="0"/>
                <a:cs typeface="Times New Roman" panose="02020603050405020304" pitchFamily="18" charset="0"/>
              </a:rPr>
              <a:t>ящиеся</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выжидая</a:t>
            </a:r>
            <a:r>
              <a:rPr lang="ru-RU" sz="2400" dirty="0">
                <a:latin typeface="Times New Roman" panose="02020603050405020304" pitchFamily="18" charset="0"/>
                <a:cs typeface="Times New Roman" panose="02020603050405020304" pitchFamily="18" charset="0"/>
              </a:rPr>
              <a:t>, волнующаяся, учащиеся (существительное), </a:t>
            </a:r>
            <a:r>
              <a:rPr lang="ru-RU" sz="2400" dirty="0" smtClean="0">
                <a:latin typeface="Times New Roman" panose="02020603050405020304" pitchFamily="18" charset="0"/>
                <a:cs typeface="Times New Roman" panose="02020603050405020304" pitchFamily="18" charset="0"/>
              </a:rPr>
              <a:t>непроходимые </a:t>
            </a:r>
            <a:r>
              <a:rPr lang="ru-RU" sz="2400" dirty="0">
                <a:latin typeface="Times New Roman" panose="02020603050405020304" pitchFamily="18" charset="0"/>
                <a:cs typeface="Times New Roman" panose="02020603050405020304" pitchFamily="18" charset="0"/>
              </a:rPr>
              <a:t>болота, склоняемые слова, необъяснимый, не </a:t>
            </a:r>
            <a:r>
              <a:rPr lang="ru-RU" sz="2400" dirty="0" smtClean="0">
                <a:latin typeface="Times New Roman" panose="02020603050405020304" pitchFamily="18" charset="0"/>
                <a:cs typeface="Times New Roman" panose="02020603050405020304" pitchFamily="18" charset="0"/>
              </a:rPr>
              <a:t>проницаемый</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утешайся</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подготовляйтесь</a:t>
            </a:r>
            <a:r>
              <a:rPr lang="ru-RU" sz="2400" dirty="0">
                <a:latin typeface="Times New Roman" panose="02020603050405020304" pitchFamily="18" charset="0"/>
                <a:cs typeface="Times New Roman" panose="02020603050405020304" pitchFamily="18" charset="0"/>
              </a:rPr>
              <a:t>, пойдемте, оживленное движение, </a:t>
            </a:r>
            <a:r>
              <a:rPr lang="ru-RU" sz="2400" dirty="0" smtClean="0">
                <a:latin typeface="Times New Roman" panose="02020603050405020304" pitchFamily="18" charset="0"/>
                <a:cs typeface="Times New Roman" panose="02020603050405020304" pitchFamily="18" charset="0"/>
              </a:rPr>
              <a:t>оживленный беседой</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по-новому</a:t>
            </a:r>
            <a:r>
              <a:rPr lang="ru-RU" sz="2400" dirty="0">
                <a:latin typeface="Times New Roman" panose="02020603050405020304" pitchFamily="18" charset="0"/>
                <a:cs typeface="Times New Roman" panose="02020603050405020304" pitchFamily="18" charset="0"/>
              </a:rPr>
              <a:t>, сверху, светло (наречие), листья, воронье гнездо, </a:t>
            </a:r>
            <a:r>
              <a:rPr lang="ru-RU" sz="2400" dirty="0" smtClean="0">
                <a:latin typeface="Times New Roman" panose="02020603050405020304" pitchFamily="18" charset="0"/>
                <a:cs typeface="Times New Roman" panose="02020603050405020304" pitchFamily="18" charset="0"/>
              </a:rPr>
              <a:t>заячий</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разыгрались</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отцов </a:t>
            </a:r>
            <a:r>
              <a:rPr lang="ru-RU" sz="2400" dirty="0">
                <a:latin typeface="Times New Roman" panose="02020603050405020304" pitchFamily="18" charset="0"/>
                <a:cs typeface="Times New Roman" panose="02020603050405020304" pitchFamily="18" charset="0"/>
              </a:rPr>
              <a:t>(прилагательное), </a:t>
            </a:r>
            <a:r>
              <a:rPr lang="ru-RU" sz="2400" dirty="0" smtClean="0">
                <a:latin typeface="Times New Roman" panose="02020603050405020304" pitchFamily="18" charset="0"/>
                <a:cs typeface="Times New Roman" panose="02020603050405020304" pitchFamily="18" charset="0"/>
              </a:rPr>
              <a:t>килограммов</a:t>
            </a:r>
            <a:r>
              <a:rPr lang="ru-RU" sz="2400" dirty="0">
                <a:latin typeface="Times New Roman" panose="02020603050405020304" pitchFamily="18" charset="0"/>
                <a:cs typeface="Times New Roman" panose="02020603050405020304" pitchFamily="18" charset="0"/>
              </a:rPr>
              <a:t>, дядья, </a:t>
            </a:r>
            <a:r>
              <a:rPr lang="ru-RU" sz="2400" dirty="0" smtClean="0">
                <a:latin typeface="Times New Roman" panose="02020603050405020304" pitchFamily="18" charset="0"/>
                <a:cs typeface="Times New Roman" panose="02020603050405020304" pitchFamily="18" charset="0"/>
              </a:rPr>
              <a:t>иллюстраций</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ранней </a:t>
            </a:r>
            <a:r>
              <a:rPr lang="ru-RU" sz="2400" dirty="0">
                <a:latin typeface="Times New Roman" panose="02020603050405020304" pitchFamily="18" charset="0"/>
                <a:cs typeface="Times New Roman" panose="02020603050405020304" pitchFamily="18" charset="0"/>
              </a:rPr>
              <a:t>весной, приехал весной, </a:t>
            </a:r>
            <a:r>
              <a:rPr lang="ru-RU" sz="2400" dirty="0" smtClean="0">
                <a:latin typeface="Times New Roman" panose="02020603050405020304" pitchFamily="18" charset="0"/>
                <a:cs typeface="Times New Roman" panose="02020603050405020304" pitchFamily="18" charset="0"/>
              </a:rPr>
              <a:t>мелким </a:t>
            </a:r>
            <a:r>
              <a:rPr lang="ru-RU" sz="2400" dirty="0">
                <a:latin typeface="Times New Roman" panose="02020603050405020304" pitchFamily="18" charset="0"/>
                <a:cs typeface="Times New Roman" panose="02020603050405020304" pitchFamily="18" charset="0"/>
              </a:rPr>
              <a:t>шагом, </a:t>
            </a:r>
            <a:r>
              <a:rPr lang="ru-RU" sz="2400" dirty="0" smtClean="0">
                <a:latin typeface="Times New Roman" panose="02020603050405020304" pitchFamily="18" charset="0"/>
                <a:cs typeface="Times New Roman" panose="02020603050405020304" pitchFamily="18" charset="0"/>
              </a:rPr>
              <a:t>сел рядом</a:t>
            </a:r>
            <a:r>
              <a:rPr lang="ru-RU" sz="2400" dirty="0">
                <a:latin typeface="Times New Roman" panose="02020603050405020304" pitchFamily="18" charset="0"/>
                <a:cs typeface="Times New Roman" panose="02020603050405020304" pitchFamily="18" charset="0"/>
              </a:rPr>
              <a:t>, себя, никто, сомкнуть, сохнуть, сохнут, </a:t>
            </a:r>
            <a:r>
              <a:rPr lang="ru-RU" sz="2400" dirty="0" smtClean="0">
                <a:latin typeface="Times New Roman" panose="02020603050405020304" pitchFamily="18" charset="0"/>
                <a:cs typeface="Times New Roman" panose="02020603050405020304" pitchFamily="18" charset="0"/>
              </a:rPr>
              <a:t>ленточка</a:t>
            </a:r>
            <a:r>
              <a:rPr lang="ru-RU" sz="2400" dirty="0">
                <a:latin typeface="Times New Roman" panose="02020603050405020304" pitchFamily="18" charset="0"/>
                <a:cs typeface="Times New Roman" panose="02020603050405020304" pitchFamily="18" charset="0"/>
              </a:rPr>
              <a:t>, кто-то, смеяться.</a:t>
            </a: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3541519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Задания для контрольной работы (ответы)</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4708981"/>
          </a:xfrm>
          <a:prstGeom prst="rect">
            <a:avLst/>
          </a:prstGeom>
          <a:noFill/>
        </p:spPr>
        <p:txBody>
          <a:bodyPr wrap="square" rtlCol="0">
            <a:spAutoFit/>
          </a:bodyPr>
          <a:lstStyle/>
          <a:p>
            <a:r>
              <a:rPr lang="ru-RU" sz="2000" u="sng" dirty="0" smtClean="0">
                <a:latin typeface="Times New Roman" panose="02020603050405020304" pitchFamily="18" charset="0"/>
                <a:cs typeface="Times New Roman" panose="02020603050405020304" pitchFamily="18" charset="0"/>
              </a:rPr>
              <a:t>Важнича</a:t>
            </a:r>
            <a:r>
              <a:rPr lang="ru-RU" sz="2000" dirty="0" smtClean="0">
                <a:latin typeface="Times New Roman" panose="02020603050405020304" pitchFamily="18" charset="0"/>
                <a:cs typeface="Times New Roman" panose="02020603050405020304" pitchFamily="18" charset="0"/>
              </a:rPr>
              <a:t>ть - производная, </a:t>
            </a:r>
            <a:r>
              <a:rPr lang="ru-RU" sz="2000" u="sng" dirty="0" smtClean="0">
                <a:latin typeface="Times New Roman" panose="02020603050405020304" pitchFamily="18" charset="0"/>
                <a:cs typeface="Times New Roman" panose="02020603050405020304" pitchFamily="18" charset="0"/>
              </a:rPr>
              <a:t>праздну</a:t>
            </a:r>
            <a:r>
              <a:rPr lang="ru-RU" sz="2000" dirty="0" smtClean="0">
                <a:latin typeface="Times New Roman" panose="02020603050405020304" pitchFamily="18" charset="0"/>
                <a:cs typeface="Times New Roman" panose="02020603050405020304" pitchFamily="18" charset="0"/>
              </a:rPr>
              <a:t>ющий - производная, </a:t>
            </a:r>
            <a:r>
              <a:rPr lang="ru-RU" sz="2000" u="sng" dirty="0" smtClean="0">
                <a:latin typeface="Times New Roman" panose="02020603050405020304" pitchFamily="18" charset="0"/>
                <a:cs typeface="Times New Roman" panose="02020603050405020304" pitchFamily="18" charset="0"/>
              </a:rPr>
              <a:t>груж</a:t>
            </a:r>
            <a:r>
              <a:rPr lang="ru-RU" sz="2000" dirty="0" smtClean="0">
                <a:latin typeface="Times New Roman" panose="02020603050405020304" pitchFamily="18" charset="0"/>
                <a:cs typeface="Times New Roman" panose="02020603050405020304" pitchFamily="18" charset="0"/>
              </a:rPr>
              <a:t>еный - производная, </a:t>
            </a:r>
            <a:r>
              <a:rPr lang="ru-RU" sz="2000" u="sng" dirty="0" smtClean="0">
                <a:latin typeface="Times New Roman" panose="02020603050405020304" pitchFamily="18" charset="0"/>
                <a:cs typeface="Times New Roman" panose="02020603050405020304" pitchFamily="18" charset="0"/>
              </a:rPr>
              <a:t>груж</a:t>
            </a:r>
            <a:r>
              <a:rPr lang="ru-RU" sz="2000" dirty="0" smtClean="0">
                <a:latin typeface="Times New Roman" panose="02020603050405020304" pitchFamily="18" charset="0"/>
                <a:cs typeface="Times New Roman" panose="02020603050405020304" pitchFamily="18" charset="0"/>
              </a:rPr>
              <a:t>енный - производная </a:t>
            </a:r>
            <a:r>
              <a:rPr lang="ru-RU" sz="2000" u="sng" dirty="0" smtClean="0">
                <a:latin typeface="Times New Roman" panose="02020603050405020304" pitchFamily="18" charset="0"/>
                <a:cs typeface="Times New Roman" panose="02020603050405020304" pitchFamily="18" charset="0"/>
              </a:rPr>
              <a:t>лес</a:t>
            </a:r>
            <a:r>
              <a:rPr lang="ru-RU" sz="2000" dirty="0" smtClean="0">
                <a:latin typeface="Times New Roman" panose="02020603050405020304" pitchFamily="18" charset="0"/>
                <a:cs typeface="Times New Roman" panose="02020603050405020304" pitchFamily="18" charset="0"/>
              </a:rPr>
              <a:t>ом - непроизводная, </a:t>
            </a:r>
            <a:r>
              <a:rPr lang="ru-RU" sz="2000" u="sng" dirty="0" smtClean="0">
                <a:latin typeface="Times New Roman" panose="02020603050405020304" pitchFamily="18" charset="0"/>
                <a:cs typeface="Times New Roman" panose="02020603050405020304" pitchFamily="18" charset="0"/>
              </a:rPr>
              <a:t>черни</a:t>
            </a:r>
            <a:r>
              <a:rPr lang="ru-RU" sz="2000" dirty="0" smtClean="0">
                <a:latin typeface="Times New Roman" panose="02020603050405020304" pitchFamily="18" charset="0"/>
                <a:cs typeface="Times New Roman" panose="02020603050405020304" pitchFamily="18" charset="0"/>
              </a:rPr>
              <a:t>вший - производная, </a:t>
            </a:r>
            <a:r>
              <a:rPr lang="ru-RU" sz="2000" u="sng" dirty="0" smtClean="0">
                <a:latin typeface="Times New Roman" panose="02020603050405020304" pitchFamily="18" charset="0"/>
                <a:cs typeface="Times New Roman" panose="02020603050405020304" pitchFamily="18" charset="0"/>
              </a:rPr>
              <a:t>суш</a:t>
            </a:r>
            <a:r>
              <a:rPr lang="ru-RU" sz="2000" dirty="0" smtClean="0">
                <a:latin typeface="Times New Roman" panose="02020603050405020304" pitchFamily="18" charset="0"/>
                <a:cs typeface="Times New Roman" panose="02020603050405020304" pitchFamily="18" charset="0"/>
              </a:rPr>
              <a:t>еные - производная </a:t>
            </a:r>
            <a:r>
              <a:rPr lang="ru-RU" sz="2000" u="sng" dirty="0" smtClean="0">
                <a:latin typeface="Times New Roman" panose="02020603050405020304" pitchFamily="18" charset="0"/>
                <a:cs typeface="Times New Roman" panose="02020603050405020304" pitchFamily="18" charset="0"/>
              </a:rPr>
              <a:t>гриб</a:t>
            </a:r>
            <a:r>
              <a:rPr lang="ru-RU" sz="2000" dirty="0" smtClean="0">
                <a:latin typeface="Times New Roman" panose="02020603050405020304" pitchFamily="18" charset="0"/>
                <a:cs typeface="Times New Roman" panose="02020603050405020304" pitchFamily="18" charset="0"/>
              </a:rPr>
              <a:t>ы - непроизводная, </a:t>
            </a:r>
            <a:r>
              <a:rPr lang="ru-RU" sz="2000" u="sng" dirty="0" smtClean="0">
                <a:latin typeface="Times New Roman" panose="02020603050405020304" pitchFamily="18" charset="0"/>
                <a:cs typeface="Times New Roman" panose="02020603050405020304" pitchFamily="18" charset="0"/>
              </a:rPr>
              <a:t>суш</a:t>
            </a:r>
            <a:r>
              <a:rPr lang="ru-RU" sz="2000" dirty="0" smtClean="0">
                <a:latin typeface="Times New Roman" panose="02020603050405020304" pitchFamily="18" charset="0"/>
                <a:cs typeface="Times New Roman" panose="02020603050405020304" pitchFamily="18" charset="0"/>
              </a:rPr>
              <a:t>енные - производная </a:t>
            </a:r>
            <a:r>
              <a:rPr lang="ru-RU" sz="2000" dirty="0">
                <a:latin typeface="Times New Roman" panose="02020603050405020304" pitchFamily="18" charset="0"/>
                <a:cs typeface="Times New Roman" panose="02020603050405020304" pitchFamily="18" charset="0"/>
              </a:rPr>
              <a:t>на </a:t>
            </a:r>
            <a:r>
              <a:rPr lang="ru-RU" sz="2000" u="sng" dirty="0" smtClean="0">
                <a:latin typeface="Times New Roman" panose="02020603050405020304" pitchFamily="18" charset="0"/>
                <a:cs typeface="Times New Roman" panose="02020603050405020304" pitchFamily="18" charset="0"/>
              </a:rPr>
              <a:t>солнц</a:t>
            </a:r>
            <a:r>
              <a:rPr lang="ru-RU" sz="2000" dirty="0" smtClean="0">
                <a:latin typeface="Times New Roman" panose="02020603050405020304" pitchFamily="18" charset="0"/>
                <a:cs typeface="Times New Roman" panose="02020603050405020304" pitchFamily="18" charset="0"/>
              </a:rPr>
              <a:t>е - непроизводная </a:t>
            </a:r>
            <a:r>
              <a:rPr lang="ru-RU" sz="2000" u="sng" dirty="0" smtClean="0">
                <a:latin typeface="Times New Roman" panose="02020603050405020304" pitchFamily="18" charset="0"/>
                <a:cs typeface="Times New Roman" panose="02020603050405020304" pitchFamily="18" charset="0"/>
              </a:rPr>
              <a:t>гриб</a:t>
            </a:r>
            <a:r>
              <a:rPr lang="ru-RU" sz="2000" dirty="0" smtClean="0">
                <a:latin typeface="Times New Roman" panose="02020603050405020304" pitchFamily="18" charset="0"/>
                <a:cs typeface="Times New Roman" panose="02020603050405020304" pitchFamily="18" charset="0"/>
              </a:rPr>
              <a:t>ы - непроизводная, </a:t>
            </a:r>
            <a:r>
              <a:rPr lang="ru-RU" sz="2000" u="sng" dirty="0" smtClean="0">
                <a:latin typeface="Times New Roman" panose="02020603050405020304" pitchFamily="18" charset="0"/>
                <a:cs typeface="Times New Roman" panose="02020603050405020304" pitchFamily="18" charset="0"/>
              </a:rPr>
              <a:t>сме</a:t>
            </a:r>
            <a:r>
              <a:rPr lang="ru-RU" sz="2000" dirty="0" smtClean="0">
                <a:latin typeface="Times New Roman" panose="02020603050405020304" pitchFamily="18" charset="0"/>
                <a:cs typeface="Times New Roman" panose="02020603050405020304" pitchFamily="18" charset="0"/>
              </a:rPr>
              <a:t>ющий</a:t>
            </a:r>
            <a:r>
              <a:rPr lang="ru-RU" sz="2000" u="sng" dirty="0" smtClean="0">
                <a:latin typeface="Times New Roman" panose="02020603050405020304" pitchFamily="18" charset="0"/>
                <a:cs typeface="Times New Roman" panose="02020603050405020304" pitchFamily="18" charset="0"/>
              </a:rPr>
              <a:t>ся</a:t>
            </a:r>
            <a:r>
              <a:rPr lang="ru-RU" sz="2000" dirty="0" smtClean="0">
                <a:latin typeface="Times New Roman" panose="02020603050405020304" pitchFamily="18" charset="0"/>
                <a:cs typeface="Times New Roman" panose="02020603050405020304" pitchFamily="18" charset="0"/>
              </a:rPr>
              <a:t> - производная, </a:t>
            </a:r>
            <a:r>
              <a:rPr lang="ru-RU" sz="2000" u="sng" dirty="0" smtClean="0">
                <a:latin typeface="Times New Roman" panose="02020603050405020304" pitchFamily="18" charset="0"/>
                <a:cs typeface="Times New Roman" panose="02020603050405020304" pitchFamily="18" charset="0"/>
              </a:rPr>
              <a:t>выжид</a:t>
            </a:r>
            <a:r>
              <a:rPr lang="ru-RU" sz="2000" dirty="0" smtClean="0">
                <a:latin typeface="Times New Roman" panose="02020603050405020304" pitchFamily="18" charset="0"/>
                <a:cs typeface="Times New Roman" panose="02020603050405020304" pitchFamily="18" charset="0"/>
              </a:rPr>
              <a:t>ая - производная, </a:t>
            </a:r>
            <a:r>
              <a:rPr lang="ru-RU" sz="2000" u="sng" dirty="0" smtClean="0">
                <a:latin typeface="Times New Roman" panose="02020603050405020304" pitchFamily="18" charset="0"/>
                <a:cs typeface="Times New Roman" panose="02020603050405020304" pitchFamily="18" charset="0"/>
              </a:rPr>
              <a:t>волну</a:t>
            </a:r>
            <a:r>
              <a:rPr lang="ru-RU" sz="2000" dirty="0" smtClean="0">
                <a:latin typeface="Times New Roman" panose="02020603050405020304" pitchFamily="18" charset="0"/>
                <a:cs typeface="Times New Roman" panose="02020603050405020304" pitchFamily="18" charset="0"/>
              </a:rPr>
              <a:t>ющая</a:t>
            </a:r>
            <a:r>
              <a:rPr lang="ru-RU" sz="2000" u="sng" dirty="0" smtClean="0">
                <a:latin typeface="Times New Roman" panose="02020603050405020304" pitchFamily="18" charset="0"/>
                <a:cs typeface="Times New Roman" panose="02020603050405020304" pitchFamily="18" charset="0"/>
              </a:rPr>
              <a:t>ся</a:t>
            </a:r>
            <a:r>
              <a:rPr lang="ru-RU" sz="2000" dirty="0" smtClean="0">
                <a:latin typeface="Times New Roman" panose="02020603050405020304" pitchFamily="18" charset="0"/>
                <a:cs typeface="Times New Roman" panose="02020603050405020304" pitchFamily="18" charset="0"/>
              </a:rPr>
              <a:t> - производная, </a:t>
            </a:r>
            <a:r>
              <a:rPr lang="ru-RU" sz="2000" u="sng" dirty="0" smtClean="0">
                <a:latin typeface="Times New Roman" panose="02020603050405020304" pitchFamily="18" charset="0"/>
                <a:cs typeface="Times New Roman" panose="02020603050405020304" pitchFamily="18" charset="0"/>
              </a:rPr>
              <a:t>учащ</a:t>
            </a:r>
            <a:r>
              <a:rPr lang="ru-RU" sz="2000" dirty="0" smtClean="0">
                <a:latin typeface="Times New Roman" panose="02020603050405020304" pitchFamily="18" charset="0"/>
                <a:cs typeface="Times New Roman" panose="02020603050405020304" pitchFamily="18" charset="0"/>
              </a:rPr>
              <a:t>ие</a:t>
            </a:r>
            <a:r>
              <a:rPr lang="ru-RU" sz="2000" u="sng" dirty="0" smtClean="0">
                <a:latin typeface="Times New Roman" panose="02020603050405020304" pitchFamily="18" charset="0"/>
                <a:cs typeface="Times New Roman" panose="02020603050405020304" pitchFamily="18" charset="0"/>
              </a:rPr>
              <a:t>ся</a:t>
            </a:r>
            <a:r>
              <a:rPr lang="ru-RU" sz="2000" dirty="0" smtClean="0">
                <a:latin typeface="Times New Roman" panose="02020603050405020304" pitchFamily="18" charset="0"/>
                <a:cs typeface="Times New Roman" panose="02020603050405020304" pitchFamily="18" charset="0"/>
              </a:rPr>
              <a:t> -производная </a:t>
            </a:r>
            <a:r>
              <a:rPr lang="ru-RU" sz="2000" dirty="0">
                <a:latin typeface="Times New Roman" panose="02020603050405020304" pitchFamily="18" charset="0"/>
                <a:cs typeface="Times New Roman" panose="02020603050405020304" pitchFamily="18" charset="0"/>
              </a:rPr>
              <a:t>(существительное), </a:t>
            </a:r>
            <a:r>
              <a:rPr lang="ru-RU" sz="2000" u="sng" dirty="0" smtClean="0">
                <a:latin typeface="Times New Roman" panose="02020603050405020304" pitchFamily="18" charset="0"/>
                <a:cs typeface="Times New Roman" panose="02020603050405020304" pitchFamily="18" charset="0"/>
              </a:rPr>
              <a:t>непроход</a:t>
            </a:r>
            <a:r>
              <a:rPr lang="ru-RU" sz="2000" dirty="0" smtClean="0">
                <a:latin typeface="Times New Roman" panose="02020603050405020304" pitchFamily="18" charset="0"/>
                <a:cs typeface="Times New Roman" panose="02020603050405020304" pitchFamily="18" charset="0"/>
              </a:rPr>
              <a:t>имые - производная </a:t>
            </a:r>
            <a:r>
              <a:rPr lang="ru-RU" sz="2000" u="sng" dirty="0" smtClean="0">
                <a:latin typeface="Times New Roman" panose="02020603050405020304" pitchFamily="18" charset="0"/>
                <a:cs typeface="Times New Roman" panose="02020603050405020304" pitchFamily="18" charset="0"/>
              </a:rPr>
              <a:t>болот</a:t>
            </a:r>
            <a:r>
              <a:rPr lang="ru-RU" sz="2000" dirty="0" smtClean="0">
                <a:latin typeface="Times New Roman" panose="02020603050405020304" pitchFamily="18" charset="0"/>
                <a:cs typeface="Times New Roman" panose="02020603050405020304" pitchFamily="18" charset="0"/>
              </a:rPr>
              <a:t>а - непроизводная, </a:t>
            </a:r>
            <a:r>
              <a:rPr lang="ru-RU" sz="2000" u="sng" dirty="0" smtClean="0">
                <a:latin typeface="Times New Roman" panose="02020603050405020304" pitchFamily="18" charset="0"/>
                <a:cs typeface="Times New Roman" panose="02020603050405020304" pitchFamily="18" charset="0"/>
              </a:rPr>
              <a:t>склоня</a:t>
            </a:r>
            <a:r>
              <a:rPr lang="ru-RU" sz="2000" dirty="0" smtClean="0">
                <a:latin typeface="Times New Roman" panose="02020603050405020304" pitchFamily="18" charset="0"/>
                <a:cs typeface="Times New Roman" panose="02020603050405020304" pitchFamily="18" charset="0"/>
              </a:rPr>
              <a:t>емые - производная </a:t>
            </a:r>
            <a:r>
              <a:rPr lang="ru-RU" sz="2000" u="sng" dirty="0" smtClean="0">
                <a:latin typeface="Times New Roman" panose="02020603050405020304" pitchFamily="18" charset="0"/>
                <a:cs typeface="Times New Roman" panose="02020603050405020304" pitchFamily="18" charset="0"/>
              </a:rPr>
              <a:t>слов</a:t>
            </a:r>
            <a:r>
              <a:rPr lang="ru-RU" sz="2000" dirty="0" smtClean="0">
                <a:latin typeface="Times New Roman" panose="02020603050405020304" pitchFamily="18" charset="0"/>
                <a:cs typeface="Times New Roman" panose="02020603050405020304" pitchFamily="18" charset="0"/>
              </a:rPr>
              <a:t>а - непроизводная, </a:t>
            </a:r>
            <a:r>
              <a:rPr lang="ru-RU" sz="2000" u="sng" dirty="0" smtClean="0">
                <a:latin typeface="Times New Roman" panose="02020603050405020304" pitchFamily="18" charset="0"/>
                <a:cs typeface="Times New Roman" panose="02020603050405020304" pitchFamily="18" charset="0"/>
              </a:rPr>
              <a:t>необъясн</a:t>
            </a:r>
            <a:r>
              <a:rPr lang="ru-RU" sz="2000" dirty="0" smtClean="0">
                <a:latin typeface="Times New Roman" panose="02020603050405020304" pitchFamily="18" charset="0"/>
                <a:cs typeface="Times New Roman" panose="02020603050405020304" pitchFamily="18" charset="0"/>
              </a:rPr>
              <a:t>имый - производная, </a:t>
            </a:r>
            <a:r>
              <a:rPr lang="ru-RU" sz="2000" u="sng" dirty="0" smtClean="0">
                <a:latin typeface="Times New Roman" panose="02020603050405020304" pitchFamily="18" charset="0"/>
                <a:cs typeface="Times New Roman" panose="02020603050405020304" pitchFamily="18" charset="0"/>
              </a:rPr>
              <a:t>непроница</a:t>
            </a:r>
            <a:r>
              <a:rPr lang="ru-RU" sz="2000" dirty="0" smtClean="0">
                <a:latin typeface="Times New Roman" panose="02020603050405020304" pitchFamily="18" charset="0"/>
                <a:cs typeface="Times New Roman" panose="02020603050405020304" pitchFamily="18" charset="0"/>
              </a:rPr>
              <a:t>емый - производная, </a:t>
            </a:r>
            <a:r>
              <a:rPr lang="ru-RU" sz="2000" u="sng" dirty="0" smtClean="0">
                <a:latin typeface="Times New Roman" panose="02020603050405020304" pitchFamily="18" charset="0"/>
                <a:cs typeface="Times New Roman" panose="02020603050405020304" pitchFamily="18" charset="0"/>
              </a:rPr>
              <a:t>утешайся</a:t>
            </a:r>
            <a:r>
              <a:rPr lang="ru-RU" sz="2000" dirty="0" smtClean="0">
                <a:latin typeface="Times New Roman" panose="02020603050405020304" pitchFamily="18" charset="0"/>
                <a:cs typeface="Times New Roman" panose="02020603050405020304" pitchFamily="18" charset="0"/>
              </a:rPr>
              <a:t> - производная, </a:t>
            </a:r>
            <a:r>
              <a:rPr lang="ru-RU" sz="2000" u="sng" dirty="0" smtClean="0">
                <a:latin typeface="Times New Roman" panose="02020603050405020304" pitchFamily="18" charset="0"/>
                <a:cs typeface="Times New Roman" panose="02020603050405020304" pitchFamily="18" charset="0"/>
              </a:rPr>
              <a:t>подготов</a:t>
            </a:r>
            <a:r>
              <a:rPr lang="ru-RU" sz="2000" dirty="0" smtClean="0">
                <a:latin typeface="Times New Roman" panose="02020603050405020304" pitchFamily="18" charset="0"/>
                <a:cs typeface="Times New Roman" panose="02020603050405020304" pitchFamily="18" charset="0"/>
              </a:rPr>
              <a:t>ляйтесь - производная, </a:t>
            </a:r>
            <a:r>
              <a:rPr lang="ru-RU" sz="2000" u="sng" dirty="0" smtClean="0">
                <a:latin typeface="Times New Roman" panose="02020603050405020304" pitchFamily="18" charset="0"/>
                <a:cs typeface="Times New Roman" panose="02020603050405020304" pitchFamily="18" charset="0"/>
              </a:rPr>
              <a:t>оживленн</a:t>
            </a:r>
            <a:r>
              <a:rPr lang="ru-RU" sz="2000" dirty="0" smtClean="0">
                <a:latin typeface="Times New Roman" panose="02020603050405020304" pitchFamily="18" charset="0"/>
                <a:cs typeface="Times New Roman" panose="02020603050405020304" pitchFamily="18" charset="0"/>
              </a:rPr>
              <a:t>ое - непроизводная </a:t>
            </a:r>
            <a:r>
              <a:rPr lang="ru-RU" sz="2000" u="sng" dirty="0" smtClean="0">
                <a:latin typeface="Times New Roman" panose="02020603050405020304" pitchFamily="18" charset="0"/>
                <a:cs typeface="Times New Roman" panose="02020603050405020304" pitchFamily="18" charset="0"/>
              </a:rPr>
              <a:t>движен</a:t>
            </a:r>
            <a:r>
              <a:rPr lang="ru-RU" sz="2000" dirty="0" smtClean="0">
                <a:latin typeface="Times New Roman" panose="02020603050405020304" pitchFamily="18" charset="0"/>
                <a:cs typeface="Times New Roman" panose="02020603050405020304" pitchFamily="18" charset="0"/>
              </a:rPr>
              <a:t>ие - непроизводная, </a:t>
            </a:r>
            <a:r>
              <a:rPr lang="ru-RU" sz="2000" u="sng" dirty="0" smtClean="0">
                <a:latin typeface="Times New Roman" panose="02020603050405020304" pitchFamily="18" charset="0"/>
                <a:cs typeface="Times New Roman" panose="02020603050405020304" pitchFamily="18" charset="0"/>
              </a:rPr>
              <a:t>оживл</a:t>
            </a:r>
            <a:r>
              <a:rPr lang="ru-RU" sz="2000" dirty="0" smtClean="0">
                <a:latin typeface="Times New Roman" panose="02020603050405020304" pitchFamily="18" charset="0"/>
                <a:cs typeface="Times New Roman" panose="02020603050405020304" pitchFamily="18" charset="0"/>
              </a:rPr>
              <a:t>енный - производная </a:t>
            </a:r>
            <a:r>
              <a:rPr lang="ru-RU" sz="2000" u="sng" dirty="0" smtClean="0">
                <a:latin typeface="Times New Roman" panose="02020603050405020304" pitchFamily="18" charset="0"/>
                <a:cs typeface="Times New Roman" panose="02020603050405020304" pitchFamily="18" charset="0"/>
              </a:rPr>
              <a:t>бесед</a:t>
            </a:r>
            <a:r>
              <a:rPr lang="ru-RU" sz="2000" dirty="0" smtClean="0">
                <a:latin typeface="Times New Roman" panose="02020603050405020304" pitchFamily="18" charset="0"/>
                <a:cs typeface="Times New Roman" panose="02020603050405020304" pitchFamily="18" charset="0"/>
              </a:rPr>
              <a:t>ой - непроизводная, </a:t>
            </a:r>
            <a:r>
              <a:rPr lang="ru-RU" sz="2000" u="sng" dirty="0" smtClean="0">
                <a:latin typeface="Times New Roman" panose="02020603050405020304" pitchFamily="18" charset="0"/>
                <a:cs typeface="Times New Roman" panose="02020603050405020304" pitchFamily="18" charset="0"/>
              </a:rPr>
              <a:t>по-новому</a:t>
            </a:r>
            <a:r>
              <a:rPr lang="ru-RU" sz="2000" dirty="0" smtClean="0">
                <a:latin typeface="Times New Roman" panose="02020603050405020304" pitchFamily="18" charset="0"/>
                <a:cs typeface="Times New Roman" panose="02020603050405020304" pitchFamily="18" charset="0"/>
              </a:rPr>
              <a:t> - непроизводная, </a:t>
            </a:r>
            <a:r>
              <a:rPr lang="ru-RU" sz="2000" u="sng" dirty="0" smtClean="0">
                <a:latin typeface="Times New Roman" panose="02020603050405020304" pitchFamily="18" charset="0"/>
                <a:cs typeface="Times New Roman" panose="02020603050405020304" pitchFamily="18" charset="0"/>
              </a:rPr>
              <a:t>сверху</a:t>
            </a:r>
            <a:r>
              <a:rPr lang="ru-RU" sz="2000" dirty="0" smtClean="0">
                <a:latin typeface="Times New Roman" panose="02020603050405020304" pitchFamily="18" charset="0"/>
                <a:cs typeface="Times New Roman" panose="02020603050405020304" pitchFamily="18" charset="0"/>
              </a:rPr>
              <a:t> - непроизводная, </a:t>
            </a:r>
            <a:r>
              <a:rPr lang="ru-RU" sz="2000" u="sng" dirty="0" smtClean="0">
                <a:latin typeface="Times New Roman" panose="02020603050405020304" pitchFamily="18" charset="0"/>
                <a:cs typeface="Times New Roman" panose="02020603050405020304" pitchFamily="18" charset="0"/>
              </a:rPr>
              <a:t>светло</a:t>
            </a:r>
            <a:r>
              <a:rPr lang="ru-RU" sz="2000" dirty="0" smtClean="0">
                <a:latin typeface="Times New Roman" panose="02020603050405020304" pitchFamily="18" charset="0"/>
                <a:cs typeface="Times New Roman" panose="02020603050405020304" pitchFamily="18" charset="0"/>
              </a:rPr>
              <a:t> - непроизводная </a:t>
            </a:r>
            <a:r>
              <a:rPr lang="ru-RU" sz="2000" dirty="0">
                <a:latin typeface="Times New Roman" panose="02020603050405020304" pitchFamily="18" charset="0"/>
                <a:cs typeface="Times New Roman" panose="02020603050405020304" pitchFamily="18" charset="0"/>
              </a:rPr>
              <a:t>(наречие), </a:t>
            </a:r>
            <a:r>
              <a:rPr lang="ru-RU" sz="2000" u="sng" dirty="0" smtClean="0">
                <a:latin typeface="Times New Roman" panose="02020603050405020304" pitchFamily="18" charset="0"/>
                <a:cs typeface="Times New Roman" panose="02020603050405020304" pitchFamily="18" charset="0"/>
              </a:rPr>
              <a:t>листь</a:t>
            </a:r>
            <a:r>
              <a:rPr lang="ru-RU" sz="2000" dirty="0" smtClean="0">
                <a:latin typeface="Times New Roman" panose="02020603050405020304" pitchFamily="18" charset="0"/>
                <a:cs typeface="Times New Roman" panose="02020603050405020304" pitchFamily="18" charset="0"/>
              </a:rPr>
              <a:t>я - производная, </a:t>
            </a:r>
            <a:r>
              <a:rPr lang="ru-RU" sz="2000" u="sng" dirty="0" smtClean="0">
                <a:latin typeface="Times New Roman" panose="02020603050405020304" pitchFamily="18" charset="0"/>
                <a:cs typeface="Times New Roman" panose="02020603050405020304" pitchFamily="18" charset="0"/>
              </a:rPr>
              <a:t>воронь</a:t>
            </a:r>
            <a:r>
              <a:rPr lang="ru-RU" sz="2000" dirty="0" smtClean="0">
                <a:latin typeface="Times New Roman" panose="02020603050405020304" pitchFamily="18" charset="0"/>
                <a:cs typeface="Times New Roman" panose="02020603050405020304" pitchFamily="18" charset="0"/>
              </a:rPr>
              <a:t>е - производная </a:t>
            </a:r>
            <a:r>
              <a:rPr lang="ru-RU" sz="2000" u="sng" dirty="0" smtClean="0">
                <a:latin typeface="Times New Roman" panose="02020603050405020304" pitchFamily="18" charset="0"/>
                <a:cs typeface="Times New Roman" panose="02020603050405020304" pitchFamily="18" charset="0"/>
              </a:rPr>
              <a:t>гнезд</a:t>
            </a:r>
            <a:r>
              <a:rPr lang="ru-RU" sz="2000" dirty="0" smtClean="0">
                <a:latin typeface="Times New Roman" panose="02020603050405020304" pitchFamily="18" charset="0"/>
                <a:cs typeface="Times New Roman" panose="02020603050405020304" pitchFamily="18" charset="0"/>
              </a:rPr>
              <a:t>о - непроизводная, </a:t>
            </a:r>
            <a:r>
              <a:rPr lang="ru-RU" sz="2000" u="sng" dirty="0" smtClean="0">
                <a:latin typeface="Times New Roman" panose="02020603050405020304" pitchFamily="18" charset="0"/>
                <a:cs typeface="Times New Roman" panose="02020603050405020304" pitchFamily="18" charset="0"/>
              </a:rPr>
              <a:t>заяч</a:t>
            </a:r>
            <a:r>
              <a:rPr lang="ru-RU" sz="2000" dirty="0" smtClean="0">
                <a:latin typeface="Times New Roman" panose="02020603050405020304" pitchFamily="18" charset="0"/>
                <a:cs typeface="Times New Roman" panose="02020603050405020304" pitchFamily="18" charset="0"/>
              </a:rPr>
              <a:t>ий - непроизводная, </a:t>
            </a:r>
            <a:r>
              <a:rPr lang="ru-RU" sz="2000" u="sng" dirty="0" smtClean="0">
                <a:latin typeface="Times New Roman" panose="02020603050405020304" pitchFamily="18" charset="0"/>
                <a:cs typeface="Times New Roman" panose="02020603050405020304" pitchFamily="18" charset="0"/>
              </a:rPr>
              <a:t>разыгра</a:t>
            </a:r>
            <a:r>
              <a:rPr lang="ru-RU" sz="2000" dirty="0" smtClean="0">
                <a:latin typeface="Times New Roman" panose="02020603050405020304" pitchFamily="18" charset="0"/>
                <a:cs typeface="Times New Roman" panose="02020603050405020304" pitchFamily="18" charset="0"/>
              </a:rPr>
              <a:t>лись - производная, </a:t>
            </a:r>
            <a:r>
              <a:rPr lang="ru-RU" sz="2000" u="sng" dirty="0" smtClean="0">
                <a:latin typeface="Times New Roman" panose="02020603050405020304" pitchFamily="18" charset="0"/>
                <a:cs typeface="Times New Roman" panose="02020603050405020304" pitchFamily="18" charset="0"/>
              </a:rPr>
              <a:t>отцов</a:t>
            </a:r>
            <a:r>
              <a:rPr lang="ru-RU" sz="2000" dirty="0" smtClean="0">
                <a:latin typeface="Times New Roman" panose="02020603050405020304" pitchFamily="18" charset="0"/>
                <a:cs typeface="Times New Roman" panose="02020603050405020304" pitchFamily="18" charset="0"/>
              </a:rPr>
              <a:t> - непроизводная </a:t>
            </a:r>
            <a:r>
              <a:rPr lang="ru-RU" sz="2000" dirty="0">
                <a:latin typeface="Times New Roman" panose="02020603050405020304" pitchFamily="18" charset="0"/>
                <a:cs typeface="Times New Roman" panose="02020603050405020304" pitchFamily="18" charset="0"/>
              </a:rPr>
              <a:t>(прилагательное), </a:t>
            </a:r>
            <a:r>
              <a:rPr lang="ru-RU" sz="2000" u="sng" dirty="0" smtClean="0">
                <a:latin typeface="Times New Roman" panose="02020603050405020304" pitchFamily="18" charset="0"/>
                <a:cs typeface="Times New Roman" panose="02020603050405020304" pitchFamily="18" charset="0"/>
              </a:rPr>
              <a:t>килограмм</a:t>
            </a:r>
            <a:r>
              <a:rPr lang="ru-RU" sz="2000" dirty="0" smtClean="0">
                <a:latin typeface="Times New Roman" panose="02020603050405020304" pitchFamily="18" charset="0"/>
                <a:cs typeface="Times New Roman" panose="02020603050405020304" pitchFamily="18" charset="0"/>
              </a:rPr>
              <a:t>ов - непроизводная, </a:t>
            </a:r>
            <a:r>
              <a:rPr lang="ru-RU" sz="2000" u="sng" dirty="0" smtClean="0">
                <a:latin typeface="Times New Roman" panose="02020603050405020304" pitchFamily="18" charset="0"/>
                <a:cs typeface="Times New Roman" panose="02020603050405020304" pitchFamily="18" charset="0"/>
              </a:rPr>
              <a:t>иллюстрац</a:t>
            </a:r>
            <a:r>
              <a:rPr lang="ru-RU" sz="2000" dirty="0" smtClean="0">
                <a:latin typeface="Times New Roman" panose="02020603050405020304" pitchFamily="18" charset="0"/>
                <a:cs typeface="Times New Roman" panose="02020603050405020304" pitchFamily="18" charset="0"/>
              </a:rPr>
              <a:t>ий - непроизводная, </a:t>
            </a:r>
            <a:r>
              <a:rPr lang="ru-RU" sz="2000" u="sng" dirty="0" smtClean="0">
                <a:latin typeface="Times New Roman" panose="02020603050405020304" pitchFamily="18" charset="0"/>
                <a:cs typeface="Times New Roman" panose="02020603050405020304" pitchFamily="18" charset="0"/>
              </a:rPr>
              <a:t>ранн</a:t>
            </a:r>
            <a:r>
              <a:rPr lang="ru-RU" sz="2000" dirty="0" smtClean="0">
                <a:latin typeface="Times New Roman" panose="02020603050405020304" pitchFamily="18" charset="0"/>
                <a:cs typeface="Times New Roman" panose="02020603050405020304" pitchFamily="18" charset="0"/>
              </a:rPr>
              <a:t>ей - непроизводная </a:t>
            </a:r>
            <a:r>
              <a:rPr lang="ru-RU" sz="2000" u="sng" dirty="0" smtClean="0">
                <a:latin typeface="Times New Roman" panose="02020603050405020304" pitchFamily="18" charset="0"/>
                <a:cs typeface="Times New Roman" panose="02020603050405020304" pitchFamily="18" charset="0"/>
              </a:rPr>
              <a:t>весн</a:t>
            </a:r>
            <a:r>
              <a:rPr lang="ru-RU" sz="2000" dirty="0" smtClean="0">
                <a:latin typeface="Times New Roman" panose="02020603050405020304" pitchFamily="18" charset="0"/>
                <a:cs typeface="Times New Roman" panose="02020603050405020304" pitchFamily="18" charset="0"/>
              </a:rPr>
              <a:t>ой - непроизводная, </a:t>
            </a:r>
            <a:r>
              <a:rPr lang="ru-RU" sz="2000" u="sng" dirty="0" smtClean="0">
                <a:latin typeface="Times New Roman" panose="02020603050405020304" pitchFamily="18" charset="0"/>
                <a:cs typeface="Times New Roman" panose="02020603050405020304" pitchFamily="18" charset="0"/>
              </a:rPr>
              <a:t>приеха</a:t>
            </a:r>
            <a:r>
              <a:rPr lang="ru-RU" sz="2000" dirty="0" smtClean="0">
                <a:latin typeface="Times New Roman" panose="02020603050405020304" pitchFamily="18" charset="0"/>
                <a:cs typeface="Times New Roman" panose="02020603050405020304" pitchFamily="18" charset="0"/>
              </a:rPr>
              <a:t>л - производная </a:t>
            </a:r>
            <a:r>
              <a:rPr lang="ru-RU" sz="2000" u="sng" dirty="0" smtClean="0">
                <a:latin typeface="Times New Roman" panose="02020603050405020304" pitchFamily="18" charset="0"/>
                <a:cs typeface="Times New Roman" panose="02020603050405020304" pitchFamily="18" charset="0"/>
              </a:rPr>
              <a:t>весн</a:t>
            </a:r>
            <a:r>
              <a:rPr lang="ru-RU" sz="2000" dirty="0" smtClean="0">
                <a:latin typeface="Times New Roman" panose="02020603050405020304" pitchFamily="18" charset="0"/>
                <a:cs typeface="Times New Roman" panose="02020603050405020304" pitchFamily="18" charset="0"/>
              </a:rPr>
              <a:t>ой - непроизводная, </a:t>
            </a:r>
            <a:r>
              <a:rPr lang="ru-RU" sz="2000" u="sng" dirty="0" smtClean="0">
                <a:latin typeface="Times New Roman" panose="02020603050405020304" pitchFamily="18" charset="0"/>
                <a:cs typeface="Times New Roman" panose="02020603050405020304" pitchFamily="18" charset="0"/>
              </a:rPr>
              <a:t>мелк</a:t>
            </a:r>
            <a:r>
              <a:rPr lang="ru-RU" sz="2000" dirty="0" smtClean="0">
                <a:latin typeface="Times New Roman" panose="02020603050405020304" pitchFamily="18" charset="0"/>
                <a:cs typeface="Times New Roman" panose="02020603050405020304" pitchFamily="18" charset="0"/>
              </a:rPr>
              <a:t>им - непроизводная </a:t>
            </a:r>
            <a:r>
              <a:rPr lang="ru-RU" sz="2000" u="sng" dirty="0" smtClean="0">
                <a:latin typeface="Times New Roman" panose="02020603050405020304" pitchFamily="18" charset="0"/>
                <a:cs typeface="Times New Roman" panose="02020603050405020304" pitchFamily="18" charset="0"/>
              </a:rPr>
              <a:t>шаг</a:t>
            </a:r>
            <a:r>
              <a:rPr lang="ru-RU" sz="2000" dirty="0" smtClean="0">
                <a:latin typeface="Times New Roman" panose="02020603050405020304" pitchFamily="18" charset="0"/>
                <a:cs typeface="Times New Roman" panose="02020603050405020304" pitchFamily="18" charset="0"/>
              </a:rPr>
              <a:t>ом - непроизводная, </a:t>
            </a:r>
            <a:r>
              <a:rPr lang="ru-RU" sz="2000" u="sng" dirty="0" smtClean="0">
                <a:latin typeface="Times New Roman" panose="02020603050405020304" pitchFamily="18" charset="0"/>
                <a:cs typeface="Times New Roman" panose="02020603050405020304" pitchFamily="18" charset="0"/>
              </a:rPr>
              <a:t>се</a:t>
            </a:r>
            <a:r>
              <a:rPr lang="ru-RU" sz="2000" dirty="0" smtClean="0">
                <a:latin typeface="Times New Roman" panose="02020603050405020304" pitchFamily="18" charset="0"/>
                <a:cs typeface="Times New Roman" panose="02020603050405020304" pitchFamily="18" charset="0"/>
              </a:rPr>
              <a:t>л - непроизводная </a:t>
            </a:r>
            <a:r>
              <a:rPr lang="ru-RU" sz="2000" u="sng" dirty="0" smtClean="0">
                <a:latin typeface="Times New Roman" panose="02020603050405020304" pitchFamily="18" charset="0"/>
                <a:cs typeface="Times New Roman" panose="02020603050405020304" pitchFamily="18" charset="0"/>
              </a:rPr>
              <a:t>рядом</a:t>
            </a:r>
            <a:r>
              <a:rPr lang="ru-RU" sz="2000" dirty="0" smtClean="0">
                <a:latin typeface="Times New Roman" panose="02020603050405020304" pitchFamily="18" charset="0"/>
                <a:cs typeface="Times New Roman" panose="02020603050405020304" pitchFamily="18" charset="0"/>
              </a:rPr>
              <a:t> - непроизводная, </a:t>
            </a:r>
            <a:r>
              <a:rPr lang="ru-RU" sz="2000" u="sng" dirty="0" smtClean="0">
                <a:latin typeface="Times New Roman" panose="02020603050405020304" pitchFamily="18" charset="0"/>
                <a:cs typeface="Times New Roman" panose="02020603050405020304" pitchFamily="18" charset="0"/>
              </a:rPr>
              <a:t>себя</a:t>
            </a:r>
            <a:r>
              <a:rPr lang="ru-RU" sz="2000" dirty="0" smtClean="0">
                <a:latin typeface="Times New Roman" panose="02020603050405020304" pitchFamily="18" charset="0"/>
                <a:cs typeface="Times New Roman" panose="02020603050405020304" pitchFamily="18" charset="0"/>
              </a:rPr>
              <a:t> - непроизводная, </a:t>
            </a:r>
            <a:r>
              <a:rPr lang="ru-RU" sz="2000" u="sng" dirty="0" smtClean="0">
                <a:latin typeface="Times New Roman" panose="02020603050405020304" pitchFamily="18" charset="0"/>
                <a:cs typeface="Times New Roman" panose="02020603050405020304" pitchFamily="18" charset="0"/>
              </a:rPr>
              <a:t>никто</a:t>
            </a:r>
            <a:r>
              <a:rPr lang="ru-RU" sz="2000" dirty="0" smtClean="0">
                <a:latin typeface="Times New Roman" panose="02020603050405020304" pitchFamily="18" charset="0"/>
                <a:cs typeface="Times New Roman" panose="02020603050405020304" pitchFamily="18" charset="0"/>
              </a:rPr>
              <a:t> - непроизводная, </a:t>
            </a:r>
            <a:r>
              <a:rPr lang="ru-RU" sz="2000" u="sng" dirty="0" smtClean="0">
                <a:latin typeface="Times New Roman" panose="02020603050405020304" pitchFamily="18" charset="0"/>
                <a:cs typeface="Times New Roman" panose="02020603050405020304" pitchFamily="18" charset="0"/>
              </a:rPr>
              <a:t>сомкн</a:t>
            </a:r>
            <a:r>
              <a:rPr lang="ru-RU" sz="2000" dirty="0" smtClean="0">
                <a:latin typeface="Times New Roman" panose="02020603050405020304" pitchFamily="18" charset="0"/>
                <a:cs typeface="Times New Roman" panose="02020603050405020304" pitchFamily="18" charset="0"/>
              </a:rPr>
              <a:t>уть - производная, </a:t>
            </a:r>
            <a:r>
              <a:rPr lang="ru-RU" sz="2000" u="sng" dirty="0" smtClean="0">
                <a:latin typeface="Times New Roman" panose="02020603050405020304" pitchFamily="18" charset="0"/>
                <a:cs typeface="Times New Roman" panose="02020603050405020304" pitchFamily="18" charset="0"/>
              </a:rPr>
              <a:t>сохн</a:t>
            </a:r>
            <a:r>
              <a:rPr lang="ru-RU" sz="2000" dirty="0" smtClean="0">
                <a:latin typeface="Times New Roman" panose="02020603050405020304" pitchFamily="18" charset="0"/>
                <a:cs typeface="Times New Roman" panose="02020603050405020304" pitchFamily="18" charset="0"/>
              </a:rPr>
              <a:t>уть - производная, </a:t>
            </a:r>
            <a:r>
              <a:rPr lang="ru-RU" sz="2000" u="sng" dirty="0" smtClean="0">
                <a:latin typeface="Times New Roman" panose="02020603050405020304" pitchFamily="18" charset="0"/>
                <a:cs typeface="Times New Roman" panose="02020603050405020304" pitchFamily="18" charset="0"/>
              </a:rPr>
              <a:t>сохн</a:t>
            </a:r>
            <a:r>
              <a:rPr lang="ru-RU" sz="2000" dirty="0" smtClean="0">
                <a:latin typeface="Times New Roman" panose="02020603050405020304" pitchFamily="18" charset="0"/>
                <a:cs typeface="Times New Roman" panose="02020603050405020304" pitchFamily="18" charset="0"/>
              </a:rPr>
              <a:t>ут - непроизводная, </a:t>
            </a:r>
            <a:r>
              <a:rPr lang="ru-RU" sz="2000" u="sng" dirty="0" smtClean="0">
                <a:latin typeface="Times New Roman" panose="02020603050405020304" pitchFamily="18" charset="0"/>
                <a:cs typeface="Times New Roman" panose="02020603050405020304" pitchFamily="18" charset="0"/>
              </a:rPr>
              <a:t>ленточк</a:t>
            </a:r>
            <a:r>
              <a:rPr lang="ru-RU" sz="2000" dirty="0" smtClean="0">
                <a:latin typeface="Times New Roman" panose="02020603050405020304" pitchFamily="18" charset="0"/>
                <a:cs typeface="Times New Roman" panose="02020603050405020304" pitchFamily="18" charset="0"/>
              </a:rPr>
              <a:t>а - непроизводная, </a:t>
            </a:r>
            <a:r>
              <a:rPr lang="ru-RU" sz="2000" u="sng" dirty="0" smtClean="0">
                <a:latin typeface="Times New Roman" panose="02020603050405020304" pitchFamily="18" charset="0"/>
                <a:cs typeface="Times New Roman" panose="02020603050405020304" pitchFamily="18" charset="0"/>
              </a:rPr>
              <a:t>кто-то</a:t>
            </a:r>
            <a:r>
              <a:rPr lang="ru-RU" sz="2000" dirty="0" smtClean="0">
                <a:latin typeface="Times New Roman" panose="02020603050405020304" pitchFamily="18" charset="0"/>
                <a:cs typeface="Times New Roman" panose="02020603050405020304" pitchFamily="18" charset="0"/>
              </a:rPr>
              <a:t> - непроизводная, </a:t>
            </a:r>
            <a:r>
              <a:rPr lang="ru-RU" sz="2000" u="sng" dirty="0" smtClean="0">
                <a:latin typeface="Times New Roman" panose="02020603050405020304" pitchFamily="18" charset="0"/>
                <a:cs typeface="Times New Roman" panose="02020603050405020304" pitchFamily="18" charset="0"/>
              </a:rPr>
              <a:t>сме</a:t>
            </a:r>
            <a:r>
              <a:rPr lang="ru-RU" sz="2000" dirty="0" smtClean="0">
                <a:latin typeface="Times New Roman" panose="02020603050405020304" pitchFamily="18" charset="0"/>
                <a:cs typeface="Times New Roman" panose="02020603050405020304" pitchFamily="18" charset="0"/>
              </a:rPr>
              <a:t>ять</a:t>
            </a:r>
            <a:r>
              <a:rPr lang="ru-RU" sz="2000" u="sng" dirty="0" smtClean="0">
                <a:latin typeface="Times New Roman" panose="02020603050405020304" pitchFamily="18" charset="0"/>
                <a:cs typeface="Times New Roman" panose="02020603050405020304" pitchFamily="18" charset="0"/>
              </a:rPr>
              <a:t>ся</a:t>
            </a:r>
            <a:r>
              <a:rPr lang="ru-RU" sz="2000" dirty="0" smtClean="0">
                <a:latin typeface="Times New Roman" panose="02020603050405020304" pitchFamily="18" charset="0"/>
                <a:cs typeface="Times New Roman" panose="02020603050405020304" pitchFamily="18" charset="0"/>
              </a:rPr>
              <a:t> - производная.</a:t>
            </a:r>
            <a:endParaRPr lang="ru-RU" sz="2000"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1088375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Задания для контрольной работы</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2677656"/>
          </a:xfrm>
          <a:prstGeom prst="rect">
            <a:avLst/>
          </a:prstGeom>
          <a:noFill/>
        </p:spPr>
        <p:txBody>
          <a:bodyPr wrap="square" rtlCol="0">
            <a:spAutoFit/>
          </a:bodyPr>
          <a:lstStyle/>
          <a:p>
            <a:r>
              <a:rPr lang="ru-RU" sz="2800" dirty="0" smtClean="0">
                <a:latin typeface="Times New Roman" panose="02020603050405020304" pitchFamily="18" charset="0"/>
                <a:cs typeface="Times New Roman" panose="02020603050405020304" pitchFamily="18" charset="0"/>
              </a:rPr>
              <a:t>Диктант</a:t>
            </a:r>
          </a:p>
          <a:p>
            <a:r>
              <a:rPr lang="ru-RU" sz="2800" dirty="0" smtClean="0">
                <a:latin typeface="Times New Roman" panose="02020603050405020304" pitchFamily="18" charset="0"/>
                <a:cs typeface="Times New Roman" panose="02020603050405020304" pitchFamily="18" charset="0"/>
              </a:rPr>
              <a:t>Тема, кринж, краш, треш, водила, облом, кент, халява, хавчик, родаки, препод, училка, чувак, офигеть, стрем, ковид, русич, арми, шарить, байтить, варик, задонатить, вайб, универ, клава, чекать, инфа, дичь, инглиш, бабки, агриться, шипперить, студак.</a:t>
            </a:r>
          </a:p>
          <a:p>
            <a:r>
              <a:rPr lang="ru-RU" sz="2800" dirty="0" smtClean="0">
                <a:latin typeface="Times New Roman" panose="02020603050405020304" pitchFamily="18" charset="0"/>
                <a:cs typeface="Times New Roman" panose="02020603050405020304" pitchFamily="18" charset="0"/>
              </a:rPr>
              <a:t>Задание: Выделите основу у каждого слова. </a:t>
            </a:r>
            <a:endParaRPr lang="ru-RU" sz="2800"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4242838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Задания для контрольной работы (ответы)</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2677656"/>
          </a:xfrm>
          <a:prstGeom prst="rect">
            <a:avLst/>
          </a:prstGeom>
          <a:noFill/>
        </p:spPr>
        <p:txBody>
          <a:bodyPr wrap="square" rtlCol="0">
            <a:spAutoFit/>
          </a:bodyPr>
          <a:lstStyle/>
          <a:p>
            <a:r>
              <a:rPr lang="ru-RU" sz="2800" dirty="0" smtClean="0">
                <a:latin typeface="Times New Roman" panose="02020603050405020304" pitchFamily="18" charset="0"/>
                <a:cs typeface="Times New Roman" panose="02020603050405020304" pitchFamily="18" charset="0"/>
              </a:rPr>
              <a:t>Диктант</a:t>
            </a:r>
          </a:p>
          <a:p>
            <a:r>
              <a:rPr lang="ru-RU" sz="2800" u="sng" dirty="0" smtClean="0">
                <a:latin typeface="Times New Roman" panose="02020603050405020304" pitchFamily="18" charset="0"/>
                <a:cs typeface="Times New Roman" panose="02020603050405020304" pitchFamily="18" charset="0"/>
              </a:rPr>
              <a:t>Тем</a:t>
            </a:r>
            <a:r>
              <a:rPr lang="ru-RU" sz="2800" dirty="0" smtClean="0">
                <a:latin typeface="Times New Roman" panose="02020603050405020304" pitchFamily="18" charset="0"/>
                <a:cs typeface="Times New Roman" panose="02020603050405020304" pitchFamily="18" charset="0"/>
              </a:rPr>
              <a:t>а, </a:t>
            </a:r>
            <a:r>
              <a:rPr lang="ru-RU" sz="2800" u="sng" dirty="0" smtClean="0">
                <a:latin typeface="Times New Roman" panose="02020603050405020304" pitchFamily="18" charset="0"/>
                <a:cs typeface="Times New Roman" panose="02020603050405020304" pitchFamily="18" charset="0"/>
              </a:rPr>
              <a:t>кринж</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краш</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треш</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водил</a:t>
            </a:r>
            <a:r>
              <a:rPr lang="ru-RU" sz="2800" dirty="0" smtClean="0">
                <a:latin typeface="Times New Roman" panose="02020603050405020304" pitchFamily="18" charset="0"/>
                <a:cs typeface="Times New Roman" panose="02020603050405020304" pitchFamily="18" charset="0"/>
              </a:rPr>
              <a:t>а, </a:t>
            </a:r>
            <a:r>
              <a:rPr lang="ru-RU" sz="2800" u="sng" dirty="0" smtClean="0">
                <a:latin typeface="Times New Roman" panose="02020603050405020304" pitchFamily="18" charset="0"/>
                <a:cs typeface="Times New Roman" panose="02020603050405020304" pitchFamily="18" charset="0"/>
              </a:rPr>
              <a:t>облом</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кент</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халяв</a:t>
            </a:r>
            <a:r>
              <a:rPr lang="ru-RU" sz="2800" dirty="0" smtClean="0">
                <a:latin typeface="Times New Roman" panose="02020603050405020304" pitchFamily="18" charset="0"/>
                <a:cs typeface="Times New Roman" panose="02020603050405020304" pitchFamily="18" charset="0"/>
              </a:rPr>
              <a:t>а, </a:t>
            </a:r>
            <a:r>
              <a:rPr lang="ru-RU" sz="2800" u="sng" dirty="0" smtClean="0">
                <a:latin typeface="Times New Roman" panose="02020603050405020304" pitchFamily="18" charset="0"/>
                <a:cs typeface="Times New Roman" panose="02020603050405020304" pitchFamily="18" charset="0"/>
              </a:rPr>
              <a:t>хавчик</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родак</a:t>
            </a:r>
            <a:r>
              <a:rPr lang="ru-RU" sz="2800" dirty="0" smtClean="0">
                <a:latin typeface="Times New Roman" panose="02020603050405020304" pitchFamily="18" charset="0"/>
                <a:cs typeface="Times New Roman" panose="02020603050405020304" pitchFamily="18" charset="0"/>
              </a:rPr>
              <a:t>и, </a:t>
            </a:r>
            <a:r>
              <a:rPr lang="ru-RU" sz="2800" u="sng" dirty="0" smtClean="0">
                <a:latin typeface="Times New Roman" panose="02020603050405020304" pitchFamily="18" charset="0"/>
                <a:cs typeface="Times New Roman" panose="02020603050405020304" pitchFamily="18" charset="0"/>
              </a:rPr>
              <a:t>препод</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училк</a:t>
            </a:r>
            <a:r>
              <a:rPr lang="ru-RU" sz="2800" dirty="0" smtClean="0">
                <a:latin typeface="Times New Roman" panose="02020603050405020304" pitchFamily="18" charset="0"/>
                <a:cs typeface="Times New Roman" panose="02020603050405020304" pitchFamily="18" charset="0"/>
              </a:rPr>
              <a:t>а, </a:t>
            </a:r>
            <a:r>
              <a:rPr lang="ru-RU" sz="2800" u="sng" dirty="0" smtClean="0">
                <a:latin typeface="Times New Roman" panose="02020603050405020304" pitchFamily="18" charset="0"/>
                <a:cs typeface="Times New Roman" panose="02020603050405020304" pitchFamily="18" charset="0"/>
              </a:rPr>
              <a:t>чувак</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офигеть</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стрем</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ковид</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русич</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арми</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шар</a:t>
            </a:r>
            <a:r>
              <a:rPr lang="ru-RU" sz="2800" dirty="0" smtClean="0">
                <a:latin typeface="Times New Roman" panose="02020603050405020304" pitchFamily="18" charset="0"/>
                <a:cs typeface="Times New Roman" panose="02020603050405020304" pitchFamily="18" charset="0"/>
              </a:rPr>
              <a:t>ю, </a:t>
            </a:r>
            <a:r>
              <a:rPr lang="ru-RU" sz="2800" u="sng" dirty="0" smtClean="0">
                <a:latin typeface="Times New Roman" panose="02020603050405020304" pitchFamily="18" charset="0"/>
                <a:cs typeface="Times New Roman" panose="02020603050405020304" pitchFamily="18" charset="0"/>
              </a:rPr>
              <a:t>байт</a:t>
            </a:r>
            <a:r>
              <a:rPr lang="ru-RU" sz="2800" dirty="0" smtClean="0">
                <a:latin typeface="Times New Roman" panose="02020603050405020304" pitchFamily="18" charset="0"/>
                <a:cs typeface="Times New Roman" panose="02020603050405020304" pitchFamily="18" charset="0"/>
              </a:rPr>
              <a:t>ить, </a:t>
            </a:r>
            <a:r>
              <a:rPr lang="ru-RU" sz="2800" u="sng" dirty="0" smtClean="0">
                <a:latin typeface="Times New Roman" panose="02020603050405020304" pitchFamily="18" charset="0"/>
                <a:cs typeface="Times New Roman" panose="02020603050405020304" pitchFamily="18" charset="0"/>
              </a:rPr>
              <a:t>варик</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задонат</a:t>
            </a:r>
            <a:r>
              <a:rPr lang="ru-RU" sz="2800" dirty="0" smtClean="0">
                <a:latin typeface="Times New Roman" panose="02020603050405020304" pitchFamily="18" charset="0"/>
                <a:cs typeface="Times New Roman" panose="02020603050405020304" pitchFamily="18" charset="0"/>
              </a:rPr>
              <a:t>ить, </a:t>
            </a:r>
            <a:r>
              <a:rPr lang="ru-RU" sz="2800" u="sng" dirty="0" smtClean="0">
                <a:latin typeface="Times New Roman" panose="02020603050405020304" pitchFamily="18" charset="0"/>
                <a:cs typeface="Times New Roman" panose="02020603050405020304" pitchFamily="18" charset="0"/>
              </a:rPr>
              <a:t>вайб</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универ</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клав</a:t>
            </a:r>
            <a:r>
              <a:rPr lang="ru-RU" sz="2800" dirty="0" smtClean="0">
                <a:latin typeface="Times New Roman" panose="02020603050405020304" pitchFamily="18" charset="0"/>
                <a:cs typeface="Times New Roman" panose="02020603050405020304" pitchFamily="18" charset="0"/>
              </a:rPr>
              <a:t>а, </a:t>
            </a:r>
            <a:r>
              <a:rPr lang="ru-RU" sz="2800" u="sng" dirty="0" smtClean="0">
                <a:latin typeface="Times New Roman" panose="02020603050405020304" pitchFamily="18" charset="0"/>
                <a:cs typeface="Times New Roman" panose="02020603050405020304" pitchFamily="18" charset="0"/>
              </a:rPr>
              <a:t>чек</a:t>
            </a:r>
            <a:r>
              <a:rPr lang="ru-RU" sz="2800" dirty="0" smtClean="0">
                <a:latin typeface="Times New Roman" panose="02020603050405020304" pitchFamily="18" charset="0"/>
                <a:cs typeface="Times New Roman" panose="02020603050405020304" pitchFamily="18" charset="0"/>
              </a:rPr>
              <a:t>ать, </a:t>
            </a:r>
            <a:r>
              <a:rPr lang="ru-RU" sz="2800" u="sng" dirty="0" smtClean="0">
                <a:latin typeface="Times New Roman" panose="02020603050405020304" pitchFamily="18" charset="0"/>
                <a:cs typeface="Times New Roman" panose="02020603050405020304" pitchFamily="18" charset="0"/>
              </a:rPr>
              <a:t>инф</a:t>
            </a:r>
            <a:r>
              <a:rPr lang="ru-RU" sz="2800" dirty="0" smtClean="0">
                <a:latin typeface="Times New Roman" panose="02020603050405020304" pitchFamily="18" charset="0"/>
                <a:cs typeface="Times New Roman" panose="02020603050405020304" pitchFamily="18" charset="0"/>
              </a:rPr>
              <a:t>а, </a:t>
            </a:r>
            <a:r>
              <a:rPr lang="ru-RU" sz="2800" u="sng" dirty="0" smtClean="0">
                <a:latin typeface="Times New Roman" panose="02020603050405020304" pitchFamily="18" charset="0"/>
                <a:cs typeface="Times New Roman" panose="02020603050405020304" pitchFamily="18" charset="0"/>
              </a:rPr>
              <a:t>дичь</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инглиш</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бабки</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агри</a:t>
            </a:r>
            <a:r>
              <a:rPr lang="ru-RU" sz="2800" dirty="0" smtClean="0">
                <a:latin typeface="Times New Roman" panose="02020603050405020304" pitchFamily="18" charset="0"/>
                <a:cs typeface="Times New Roman" panose="02020603050405020304" pitchFamily="18" charset="0"/>
              </a:rPr>
              <a:t>ть</a:t>
            </a:r>
            <a:r>
              <a:rPr lang="ru-RU" sz="2800" u="sng" dirty="0" smtClean="0">
                <a:latin typeface="Times New Roman" panose="02020603050405020304" pitchFamily="18" charset="0"/>
                <a:cs typeface="Times New Roman" panose="02020603050405020304" pitchFamily="18" charset="0"/>
              </a:rPr>
              <a:t>ся</a:t>
            </a:r>
            <a:r>
              <a:rPr lang="ru-RU" sz="2800" dirty="0" smtClean="0">
                <a:latin typeface="Times New Roman" panose="02020603050405020304" pitchFamily="18" charset="0"/>
                <a:cs typeface="Times New Roman" panose="02020603050405020304" pitchFamily="18" charset="0"/>
              </a:rPr>
              <a:t>, </a:t>
            </a:r>
            <a:r>
              <a:rPr lang="ru-RU" sz="2800" u="sng" dirty="0" smtClean="0">
                <a:latin typeface="Times New Roman" panose="02020603050405020304" pitchFamily="18" charset="0"/>
                <a:cs typeface="Times New Roman" panose="02020603050405020304" pitchFamily="18" charset="0"/>
              </a:rPr>
              <a:t>шиппер</a:t>
            </a:r>
            <a:r>
              <a:rPr lang="ru-RU" sz="2800" dirty="0" smtClean="0">
                <a:latin typeface="Times New Roman" panose="02020603050405020304" pitchFamily="18" charset="0"/>
                <a:cs typeface="Times New Roman" panose="02020603050405020304" pitchFamily="18" charset="0"/>
              </a:rPr>
              <a:t>ить, </a:t>
            </a:r>
            <a:r>
              <a:rPr lang="ru-RU" sz="2800" u="sng" dirty="0" smtClean="0">
                <a:latin typeface="Times New Roman" panose="02020603050405020304" pitchFamily="18" charset="0"/>
                <a:cs typeface="Times New Roman" panose="02020603050405020304" pitchFamily="18" charset="0"/>
              </a:rPr>
              <a:t>студак</a:t>
            </a:r>
            <a:r>
              <a:rPr lang="ru-RU" sz="2800" dirty="0" smtClean="0">
                <a:latin typeface="Times New Roman" panose="02020603050405020304" pitchFamily="18" charset="0"/>
                <a:cs typeface="Times New Roman" panose="02020603050405020304" pitchFamily="18" charset="0"/>
              </a:rPr>
              <a:t>.</a:t>
            </a:r>
          </a:p>
          <a:p>
            <a:r>
              <a:rPr lang="ru-RU" sz="2800" dirty="0" smtClean="0">
                <a:latin typeface="Times New Roman" panose="02020603050405020304" pitchFamily="18" charset="0"/>
                <a:cs typeface="Times New Roman" panose="02020603050405020304" pitchFamily="18" charset="0"/>
              </a:rPr>
              <a:t>Задание: Выделите основу у каждого слова. </a:t>
            </a:r>
            <a:endParaRPr lang="ru-RU" sz="2800"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3976452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Текст деловой ситуации</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5078313"/>
          </a:xfrm>
          <a:prstGeom prst="rect">
            <a:avLst/>
          </a:prstGeom>
          <a:noFill/>
        </p:spPr>
        <p:txBody>
          <a:bodyPr wrap="square" rtlCol="0">
            <a:spAutoFit/>
          </a:bodyPr>
          <a:lstStyle/>
          <a:p>
            <a:r>
              <a:rPr lang="ru-RU" sz="2800" i="1" dirty="0" smtClean="0">
                <a:latin typeface="Times New Roman" panose="02020603050405020304" pitchFamily="18" charset="0"/>
                <a:cs typeface="Times New Roman" panose="02020603050405020304" pitchFamily="18" charset="0"/>
              </a:rPr>
              <a:t>Урок в 6 классе по теме: «Основа слова»</a:t>
            </a:r>
          </a:p>
          <a:p>
            <a:r>
              <a:rPr lang="ru-RU" sz="2800" i="1" dirty="0" smtClean="0">
                <a:latin typeface="Times New Roman" panose="02020603050405020304" pitchFamily="18" charset="0"/>
                <a:cs typeface="Times New Roman" panose="02020603050405020304" pitchFamily="18" charset="0"/>
              </a:rPr>
              <a:t>Учитель</a:t>
            </a:r>
          </a:p>
          <a:p>
            <a:pPr marL="342900" indent="-342900">
              <a:buFontTx/>
              <a:buChar char="-"/>
            </a:pPr>
            <a:r>
              <a:rPr lang="ru-RU" sz="2800" dirty="0" smtClean="0">
                <a:latin typeface="Times New Roman" panose="02020603050405020304" pitchFamily="18" charset="0"/>
                <a:cs typeface="Times New Roman" panose="02020603050405020304" pitchFamily="18" charset="0"/>
              </a:rPr>
              <a:t>Здравствуйте, ребята, сегодня у нас тема «Основа слова». Давайте вспомним определение из 5 класса.</a:t>
            </a:r>
          </a:p>
          <a:p>
            <a:r>
              <a:rPr lang="ru-RU" sz="2800" i="1" dirty="0" smtClean="0">
                <a:latin typeface="Times New Roman" panose="02020603050405020304" pitchFamily="18" charset="0"/>
                <a:cs typeface="Times New Roman" panose="02020603050405020304" pitchFamily="18" charset="0"/>
              </a:rPr>
              <a:t>Ученики</a:t>
            </a:r>
          </a:p>
          <a:p>
            <a:pPr marL="342900" indent="-342900">
              <a:buFontTx/>
              <a:buChar char="-"/>
            </a:pPr>
            <a:r>
              <a:rPr lang="ru-RU" sz="2800" dirty="0" smtClean="0">
                <a:latin typeface="Times New Roman" panose="02020603050405020304" pitchFamily="18" charset="0"/>
                <a:cs typeface="Times New Roman" panose="02020603050405020304" pitchFamily="18" charset="0"/>
              </a:rPr>
              <a:t>Основа это неизменяемая часть слова.</a:t>
            </a:r>
          </a:p>
          <a:p>
            <a:endParaRPr lang="ru-RU" sz="2800" dirty="0">
              <a:latin typeface="Times New Roman" panose="02020603050405020304" pitchFamily="18" charset="0"/>
              <a:cs typeface="Times New Roman" panose="02020603050405020304" pitchFamily="18" charset="0"/>
            </a:endParaRPr>
          </a:p>
          <a:p>
            <a:r>
              <a:rPr lang="ru-RU" sz="4400" dirty="0" smtClean="0">
                <a:cs typeface="Times New Roman" panose="02020603050405020304" pitchFamily="18" charset="0"/>
              </a:rPr>
              <a:t>Тема курсовой работы</a:t>
            </a:r>
          </a:p>
          <a:p>
            <a:endParaRPr lang="ru-RU" sz="2800" dirty="0" smtClean="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Основа </a:t>
            </a:r>
            <a:r>
              <a:rPr lang="ru-RU" sz="2800" dirty="0">
                <a:latin typeface="Times New Roman" panose="02020603050405020304" pitchFamily="18" charset="0"/>
                <a:cs typeface="Times New Roman" panose="02020603050405020304" pitchFamily="18" charset="0"/>
              </a:rPr>
              <a:t>слова в системе словообразования</a:t>
            </a:r>
          </a:p>
          <a:p>
            <a:endParaRPr lang="ru-RU" sz="2800"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1513203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Термины для глоссария по теме</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250289"/>
            <a:ext cx="11741427" cy="4924425"/>
          </a:xfrm>
          <a:prstGeom prst="rect">
            <a:avLst/>
          </a:prstGeom>
          <a:noFill/>
        </p:spPr>
        <p:txBody>
          <a:bodyPr wrap="square" rtlCol="0">
            <a:spAutoFit/>
          </a:bodyPr>
          <a:lstStyle/>
          <a:p>
            <a:endParaRPr lang="ru-RU" b="1" dirty="0" smtClean="0">
              <a:latin typeface="Times New Roman" panose="02020603050405020304" pitchFamily="18" charset="0"/>
              <a:cs typeface="Times New Roman" panose="02020603050405020304" pitchFamily="18" charset="0"/>
            </a:endParaRPr>
          </a:p>
          <a:p>
            <a:endParaRPr lang="ru-RU" b="1" dirty="0">
              <a:latin typeface="Times New Roman" panose="02020603050405020304" pitchFamily="18" charset="0"/>
              <a:cs typeface="Times New Roman" panose="02020603050405020304" pitchFamily="18" charset="0"/>
            </a:endParaRPr>
          </a:p>
          <a:p>
            <a:r>
              <a:rPr lang="ru-RU" sz="2000" b="1" dirty="0" smtClean="0">
                <a:latin typeface="Times New Roman" panose="02020603050405020304" pitchFamily="18" charset="0"/>
                <a:cs typeface="Times New Roman" panose="02020603050405020304" pitchFamily="18" charset="0"/>
              </a:rPr>
              <a:t>Основа слова (формообразовательная)</a:t>
            </a:r>
            <a:r>
              <a:rPr lang="ru-RU" sz="2000" dirty="0" smtClean="0">
                <a:latin typeface="Times New Roman" panose="02020603050405020304" pitchFamily="18" charset="0"/>
                <a:cs typeface="Times New Roman" panose="02020603050405020304" pitchFamily="18" charset="0"/>
              </a:rPr>
              <a:t> – часть </a:t>
            </a:r>
            <a:r>
              <a:rPr lang="ru-RU" sz="2000" dirty="0">
                <a:latin typeface="Times New Roman" panose="02020603050405020304" pitchFamily="18" charset="0"/>
                <a:cs typeface="Times New Roman" panose="02020603050405020304" pitchFamily="18" charset="0"/>
              </a:rPr>
              <a:t>слова без окончания и формообразующих </a:t>
            </a:r>
            <a:r>
              <a:rPr lang="ru-RU" sz="2000" dirty="0" smtClean="0">
                <a:latin typeface="Times New Roman" panose="02020603050405020304" pitchFamily="18" charset="0"/>
                <a:cs typeface="Times New Roman" panose="02020603050405020304" pitchFamily="18" charset="0"/>
              </a:rPr>
              <a:t>аффиксов</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которая </a:t>
            </a:r>
            <a:r>
              <a:rPr lang="ru-RU" sz="2000" dirty="0">
                <a:latin typeface="Times New Roman" panose="02020603050405020304" pitchFamily="18" charset="0"/>
                <a:cs typeface="Times New Roman" panose="02020603050405020304" pitchFamily="18" charset="0"/>
              </a:rPr>
              <a:t>заключает в себе лексическое </a:t>
            </a:r>
            <a:r>
              <a:rPr lang="ru-RU" sz="2000" dirty="0" smtClean="0">
                <a:latin typeface="Times New Roman" panose="02020603050405020304" pitchFamily="18" charset="0"/>
                <a:cs typeface="Times New Roman" panose="02020603050405020304" pitchFamily="18" charset="0"/>
              </a:rPr>
              <a:t>значение</a:t>
            </a:r>
            <a:r>
              <a:rPr lang="ru-RU" sz="2000" dirty="0">
                <a:latin typeface="Times New Roman" panose="02020603050405020304" pitchFamily="18" charset="0"/>
                <a:cs typeface="Times New Roman" panose="02020603050405020304" pitchFamily="18" charset="0"/>
              </a:rPr>
              <a:t>.</a:t>
            </a:r>
          </a:p>
          <a:p>
            <a:r>
              <a:rPr lang="ru-RU" sz="2000" b="1" dirty="0">
                <a:latin typeface="Times New Roman" panose="02020603050405020304" pitchFamily="18" charset="0"/>
                <a:cs typeface="Times New Roman" panose="02020603050405020304" pitchFamily="18" charset="0"/>
              </a:rPr>
              <a:t>Основа слова </a:t>
            </a:r>
            <a:r>
              <a:rPr lang="ru-RU" sz="2000" b="1" dirty="0" smtClean="0">
                <a:latin typeface="Times New Roman" panose="02020603050405020304" pitchFamily="18" charset="0"/>
                <a:cs typeface="Times New Roman" panose="02020603050405020304" pitchFamily="18" charset="0"/>
              </a:rPr>
              <a:t>(</a:t>
            </a:r>
            <a:r>
              <a:rPr lang="ru-RU" sz="2000" b="1" dirty="0">
                <a:latin typeface="Times New Roman" panose="02020603050405020304" pitchFamily="18" charset="0"/>
                <a:cs typeface="Times New Roman" panose="02020603050405020304" pitchFamily="18" charset="0"/>
              </a:rPr>
              <a:t>словоизменительная) </a:t>
            </a:r>
            <a:r>
              <a:rPr lang="ru-RU" sz="2000" dirty="0">
                <a:latin typeface="Times New Roman" panose="02020603050405020304" pitchFamily="18" charset="0"/>
                <a:cs typeface="Times New Roman" panose="02020603050405020304" pitchFamily="18" charset="0"/>
              </a:rPr>
              <a:t>– часть слова без окончания</a:t>
            </a:r>
            <a:r>
              <a:rPr lang="ru-RU" sz="2000" dirty="0" smtClean="0">
                <a:latin typeface="Times New Roman" panose="02020603050405020304" pitchFamily="18" charset="0"/>
                <a:cs typeface="Times New Roman" panose="02020603050405020304" pitchFamily="18" charset="0"/>
              </a:rPr>
              <a:t>.</a:t>
            </a:r>
            <a:endParaRPr lang="ru-RU" sz="2000" b="1" dirty="0" smtClean="0">
              <a:latin typeface="Times New Roman" panose="02020603050405020304" pitchFamily="18" charset="0"/>
              <a:cs typeface="Times New Roman" panose="02020603050405020304" pitchFamily="18" charset="0"/>
            </a:endParaRPr>
          </a:p>
          <a:p>
            <a:r>
              <a:rPr lang="ru-RU" sz="2000" b="1" dirty="0" smtClean="0">
                <a:latin typeface="Times New Roman" panose="02020603050405020304" pitchFamily="18" charset="0"/>
                <a:cs typeface="Times New Roman" panose="02020603050405020304" pitchFamily="18" charset="0"/>
              </a:rPr>
              <a:t>Словообразовательная мотивация </a:t>
            </a:r>
            <a:r>
              <a:rPr lang="ru-RU" sz="2000" dirty="0" smtClean="0">
                <a:latin typeface="Times New Roman" panose="02020603050405020304" pitchFamily="18" charset="0"/>
                <a:cs typeface="Times New Roman" panose="02020603050405020304" pitchFamily="18" charset="0"/>
              </a:rPr>
              <a:t>– это </a:t>
            </a:r>
            <a:r>
              <a:rPr lang="ru-RU" sz="2000" dirty="0">
                <a:latin typeface="Times New Roman" panose="02020603050405020304" pitchFamily="18" charset="0"/>
                <a:cs typeface="Times New Roman" panose="02020603050405020304" pitchFamily="18" charset="0"/>
              </a:rPr>
              <a:t>такое отношение между двумя однокоренными словами, при котором значение одного из них либо определяется через значение другого (</a:t>
            </a:r>
            <a:r>
              <a:rPr lang="ru-RU" sz="2000" i="1" dirty="0">
                <a:latin typeface="Times New Roman" panose="02020603050405020304" pitchFamily="18" charset="0"/>
                <a:cs typeface="Times New Roman" panose="02020603050405020304" pitchFamily="18" charset="0"/>
              </a:rPr>
              <a:t>дом </a:t>
            </a:r>
            <a:r>
              <a:rPr lang="ru-RU" sz="2000" i="1" dirty="0" smtClean="0">
                <a:latin typeface="Times New Roman" panose="02020603050405020304" pitchFamily="18" charset="0"/>
                <a:cs typeface="Times New Roman" panose="02020603050405020304" pitchFamily="18" charset="0"/>
              </a:rPr>
              <a:t>- домик</a:t>
            </a:r>
            <a:r>
              <a:rPr lang="ru-RU"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t>
            </a:r>
            <a:r>
              <a:rPr lang="ru-RU" sz="2000" dirty="0" smtClean="0">
                <a:latin typeface="Times New Roman" panose="02020603050405020304" pitchFamily="18" charset="0"/>
                <a:cs typeface="Times New Roman" panose="02020603050405020304" pitchFamily="18" charset="0"/>
              </a:rPr>
              <a:t>маленький дом</a:t>
            </a:r>
            <a:r>
              <a:rPr lang="en-US" sz="2000" dirty="0" smtClean="0">
                <a:latin typeface="Times New Roman" panose="02020603050405020304" pitchFamily="18" charset="0"/>
                <a:cs typeface="Times New Roman" panose="02020603050405020304" pitchFamily="18" charset="0"/>
              </a:rPr>
              <a:t>”</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либо тождественно значению другого во всех своих компонентах, кроме грамматического значения части речи (</a:t>
            </a:r>
            <a:r>
              <a:rPr lang="ru-RU" sz="2000" i="1" dirty="0">
                <a:latin typeface="Times New Roman" panose="02020603050405020304" pitchFamily="18" charset="0"/>
                <a:cs typeface="Times New Roman" panose="02020603050405020304" pitchFamily="18" charset="0"/>
              </a:rPr>
              <a:t>ходить - </a:t>
            </a:r>
            <a:r>
              <a:rPr lang="ru-RU" sz="2000" i="1" dirty="0" smtClean="0">
                <a:latin typeface="Times New Roman" panose="02020603050405020304" pitchFamily="18" charset="0"/>
                <a:cs typeface="Times New Roman" panose="02020603050405020304" pitchFamily="18" charset="0"/>
              </a:rPr>
              <a:t>ходьба</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либо полностью тождественно значению другого при различии в стилистической окраске этих слов (</a:t>
            </a:r>
            <a:r>
              <a:rPr lang="ru-RU" sz="2000" i="1" dirty="0">
                <a:latin typeface="Times New Roman" panose="02020603050405020304" pitchFamily="18" charset="0"/>
                <a:cs typeface="Times New Roman" panose="02020603050405020304" pitchFamily="18" charset="0"/>
              </a:rPr>
              <a:t>колено</a:t>
            </a:r>
            <a:r>
              <a:rPr lang="ru-RU" sz="2000" dirty="0">
                <a:latin typeface="Times New Roman" panose="02020603050405020304" pitchFamily="18" charset="0"/>
                <a:cs typeface="Times New Roman" panose="02020603050405020304" pitchFamily="18" charset="0"/>
              </a:rPr>
              <a:t> - разг. </a:t>
            </a:r>
            <a:r>
              <a:rPr lang="ru-RU" sz="2000" i="1" dirty="0">
                <a:latin typeface="Times New Roman" panose="02020603050405020304" pitchFamily="18" charset="0"/>
                <a:cs typeface="Times New Roman" panose="02020603050405020304" pitchFamily="18" charset="0"/>
              </a:rPr>
              <a:t>коленка</a:t>
            </a:r>
            <a:r>
              <a:rPr lang="ru-RU" sz="2000" dirty="0" smtClean="0">
                <a:latin typeface="Times New Roman" panose="02020603050405020304" pitchFamily="18" charset="0"/>
                <a:cs typeface="Times New Roman" panose="02020603050405020304" pitchFamily="18" charset="0"/>
              </a:rPr>
              <a:t>).</a:t>
            </a:r>
          </a:p>
          <a:p>
            <a:r>
              <a:rPr lang="ru-RU" sz="2000" b="1" dirty="0">
                <a:latin typeface="Times New Roman" panose="02020603050405020304" pitchFamily="18" charset="0"/>
                <a:cs typeface="Times New Roman" panose="02020603050405020304" pitchFamily="18" charset="0"/>
              </a:rPr>
              <a:t>Субморфы</a:t>
            </a:r>
            <a:r>
              <a:rPr lang="ru-RU" sz="2000" dirty="0">
                <a:latin typeface="Times New Roman" panose="02020603050405020304" pitchFamily="18" charset="0"/>
                <a:cs typeface="Times New Roman" panose="02020603050405020304" pitchFamily="18" charset="0"/>
              </a:rPr>
              <a:t> – </a:t>
            </a:r>
            <a:r>
              <a:rPr lang="ru-RU" sz="2000" dirty="0" smtClean="0">
                <a:latin typeface="Times New Roman" panose="02020603050405020304" pitchFamily="18" charset="0"/>
                <a:cs typeface="Times New Roman" panose="02020603050405020304" pitchFamily="18" charset="0"/>
              </a:rPr>
              <a:t>противоположны </a:t>
            </a:r>
            <a:r>
              <a:rPr lang="ru-RU" sz="2000" dirty="0">
                <a:latin typeface="Times New Roman" panose="02020603050405020304" pitchFamily="18" charset="0"/>
                <a:cs typeface="Times New Roman" panose="02020603050405020304" pitchFamily="18" charset="0"/>
              </a:rPr>
              <a:t>нулевым морфам, с точки зрения двуплановости </a:t>
            </a:r>
            <a:r>
              <a:rPr lang="ru-RU" sz="2000" dirty="0" smtClean="0">
                <a:latin typeface="Times New Roman" panose="02020603050405020304" pitchFamily="18" charset="0"/>
                <a:cs typeface="Times New Roman" panose="02020603050405020304" pitchFamily="18" charset="0"/>
              </a:rPr>
              <a:t>морфемы, тождественны </a:t>
            </a:r>
            <a:r>
              <a:rPr lang="ru-RU" sz="2000" dirty="0">
                <a:latin typeface="Times New Roman" panose="02020603050405020304" pitchFamily="18" charset="0"/>
                <a:cs typeface="Times New Roman" panose="02020603050405020304" pitchFamily="18" charset="0"/>
              </a:rPr>
              <a:t>соответствующим морфам по форме (по фонемному составу), но лишены самостоятельного значения. Например, в прилагательных бледный и черный -н- является </a:t>
            </a:r>
            <a:r>
              <a:rPr lang="ru-RU" sz="2000" dirty="0" smtClean="0">
                <a:latin typeface="Times New Roman" panose="02020603050405020304" pitchFamily="18" charset="0"/>
                <a:cs typeface="Times New Roman" panose="02020603050405020304" pitchFamily="18" charset="0"/>
              </a:rPr>
              <a:t>субморфом</a:t>
            </a:r>
          </a:p>
          <a:p>
            <a:r>
              <a:rPr lang="ru-RU" sz="2000" b="1" dirty="0" smtClean="0">
                <a:latin typeface="Times New Roman" panose="02020603050405020304" pitchFamily="18" charset="0"/>
                <a:cs typeface="Times New Roman" panose="02020603050405020304" pitchFamily="18" charset="0"/>
              </a:rPr>
              <a:t>Интерфиксы</a:t>
            </a:r>
            <a:r>
              <a:rPr lang="ru-RU" sz="2000" dirty="0" smtClean="0">
                <a:latin typeface="Times New Roman" panose="02020603050405020304" pitchFamily="18" charset="0"/>
                <a:cs typeface="Times New Roman" panose="02020603050405020304" pitchFamily="18" charset="0"/>
              </a:rPr>
              <a:t> – </a:t>
            </a:r>
            <a:r>
              <a:rPr lang="ru-RU" sz="2000" dirty="0">
                <a:latin typeface="Times New Roman" panose="02020603050405020304" pitchFamily="18" charset="0"/>
                <a:cs typeface="Times New Roman" panose="02020603050405020304" pitchFamily="18" charset="0"/>
              </a:rPr>
              <a:t>это аффиксы, соединяющие простые основы (корни) в составе сложных слов. </a:t>
            </a:r>
            <a:r>
              <a:rPr lang="ru-RU" sz="2000" dirty="0" smtClean="0">
                <a:latin typeface="Times New Roman" panose="02020603050405020304" pitchFamily="18" charset="0"/>
                <a:cs typeface="Times New Roman" panose="02020603050405020304" pitchFamily="18" charset="0"/>
              </a:rPr>
              <a:t>Например, в слове литературоведение гласная о является интерфиксом.</a:t>
            </a:r>
          </a:p>
          <a:p>
            <a:endParaRPr lang="ru-RU"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2131470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Вопросы к зачету по теме</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4708981"/>
          </a:xfrm>
          <a:prstGeom prst="rect">
            <a:avLst/>
          </a:prstGeom>
          <a:noFill/>
        </p:spPr>
        <p:txBody>
          <a:bodyPr wrap="square" rtlCol="0">
            <a:spAutoFit/>
          </a:bodyPr>
          <a:lstStyle/>
          <a:p>
            <a:endParaRPr lang="ru-RU" sz="2800" dirty="0" smtClean="0"/>
          </a:p>
          <a:p>
            <a:r>
              <a:rPr lang="ru-RU" sz="2800" dirty="0" smtClean="0">
                <a:latin typeface="Times New Roman" panose="02020603050405020304" pitchFamily="18" charset="0"/>
                <a:cs typeface="Times New Roman" panose="02020603050405020304" pitchFamily="18" charset="0"/>
              </a:rPr>
              <a:t>Основа слова и основа словоформы.</a:t>
            </a:r>
          </a:p>
          <a:p>
            <a:r>
              <a:rPr lang="ru-RU" sz="2800" dirty="0" smtClean="0">
                <a:latin typeface="Times New Roman" panose="02020603050405020304" pitchFamily="18" charset="0"/>
                <a:cs typeface="Times New Roman" panose="02020603050405020304" pitchFamily="18" charset="0"/>
              </a:rPr>
              <a:t>Трудные случаи выделения основ у разных частей речи.</a:t>
            </a:r>
          </a:p>
          <a:p>
            <a:r>
              <a:rPr lang="ru-RU" sz="2800" dirty="0">
                <a:latin typeface="Times New Roman" panose="02020603050405020304" pitchFamily="18" charset="0"/>
                <a:cs typeface="Times New Roman" panose="02020603050405020304" pitchFamily="18" charset="0"/>
              </a:rPr>
              <a:t>С</a:t>
            </a:r>
            <a:r>
              <a:rPr lang="ru-RU" sz="2800" dirty="0" smtClean="0">
                <a:latin typeface="Times New Roman" panose="02020603050405020304" pitchFamily="18" charset="0"/>
                <a:cs typeface="Times New Roman" panose="02020603050405020304" pitchFamily="18" charset="0"/>
              </a:rPr>
              <a:t>ловообразовательная мотивация слов.</a:t>
            </a:r>
          </a:p>
          <a:p>
            <a:r>
              <a:rPr lang="ru-RU" sz="2800" dirty="0" smtClean="0">
                <a:latin typeface="Times New Roman" panose="02020603050405020304" pitchFamily="18" charset="0"/>
                <a:cs typeface="Times New Roman" panose="02020603050405020304" pitchFamily="18" charset="0"/>
              </a:rPr>
              <a:t>Классификация основ (непроизводные </a:t>
            </a:r>
            <a:r>
              <a:rPr lang="ru-RU" sz="2800" dirty="0">
                <a:latin typeface="Times New Roman" panose="02020603050405020304" pitchFamily="18" charset="0"/>
                <a:cs typeface="Times New Roman" panose="02020603050405020304" pitchFamily="18" charset="0"/>
              </a:rPr>
              <a:t>– производные, нечленимые – членимые, свободные – связанные (радиксоиды), непрерывные – </a:t>
            </a:r>
            <a:r>
              <a:rPr lang="ru-RU" sz="2800" dirty="0" smtClean="0">
                <a:latin typeface="Times New Roman" panose="02020603050405020304" pitchFamily="18" charset="0"/>
                <a:cs typeface="Times New Roman" panose="02020603050405020304" pitchFamily="18" charset="0"/>
              </a:rPr>
              <a:t>прерванные).</a:t>
            </a:r>
            <a:endParaRPr lang="ru-RU" sz="2800" dirty="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Понятие интерфикса и субморфа. </a:t>
            </a:r>
            <a:endParaRPr lang="ru-RU" sz="1600" dirty="0" smtClean="0">
              <a:latin typeface="Times New Roman" panose="02020603050405020304" pitchFamily="18" charset="0"/>
              <a:cs typeface="Times New Roman" panose="02020603050405020304" pitchFamily="18" charset="0"/>
            </a:endParaRPr>
          </a:p>
          <a:p>
            <a:endParaRPr lang="ru-RU" sz="1600" dirty="0" smtClean="0"/>
          </a:p>
          <a:p>
            <a:endParaRPr lang="ru-RU" sz="1600" dirty="0" smtClean="0"/>
          </a:p>
          <a:p>
            <a:endParaRPr lang="ru-RU" sz="1600" dirty="0"/>
          </a:p>
          <a:p>
            <a:endParaRPr lang="ru-RU" sz="1400" dirty="0"/>
          </a:p>
          <a:p>
            <a:endParaRPr lang="ru-RU" sz="1400" dirty="0"/>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27599045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995EFB56-47E4-4D9A-8D38-56A40929B42A}"/>
              </a:ext>
            </a:extLst>
          </p:cNvPr>
          <p:cNvSpPr/>
          <p:nvPr/>
        </p:nvSpPr>
        <p:spPr>
          <a:xfrm>
            <a:off x="0" y="0"/>
            <a:ext cx="12192000" cy="68580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a:extLst>
              <a:ext uri="{FF2B5EF4-FFF2-40B4-BE49-F238E27FC236}">
                <a16:creationId xmlns:a16="http://schemas.microsoft.com/office/drawing/2014/main" id="{EBA2DD4F-BF22-407D-BBD9-6D0007029EED}"/>
              </a:ext>
            </a:extLst>
          </p:cNvPr>
          <p:cNvSpPr txBox="1"/>
          <p:nvPr/>
        </p:nvSpPr>
        <p:spPr>
          <a:xfrm>
            <a:off x="1741795" y="3618409"/>
            <a:ext cx="8416859" cy="646331"/>
          </a:xfrm>
          <a:prstGeom prst="rect">
            <a:avLst/>
          </a:prstGeom>
          <a:noFill/>
        </p:spPr>
        <p:txBody>
          <a:bodyPr wrap="square" rtlCol="0">
            <a:spAutoFit/>
          </a:bodyPr>
          <a:lstStyle/>
          <a:p>
            <a:pPr algn="ctr"/>
            <a:r>
              <a:rPr lang="ru-RU" sz="3600" dirty="0">
                <a:solidFill>
                  <a:schemeClr val="bg1"/>
                </a:solidFill>
                <a:latin typeface="Times New Roman" panose="02020603050405020304" pitchFamily="18" charset="0"/>
                <a:cs typeface="Times New Roman" panose="02020603050405020304" pitchFamily="18" charset="0"/>
              </a:rPr>
              <a:t>Спасибо за внимание!</a:t>
            </a:r>
          </a:p>
        </p:txBody>
      </p:sp>
      <p:sp>
        <p:nvSpPr>
          <p:cNvPr id="4" name="TextBox 3">
            <a:extLst>
              <a:ext uri="{FF2B5EF4-FFF2-40B4-BE49-F238E27FC236}">
                <a16:creationId xmlns:a16="http://schemas.microsoft.com/office/drawing/2014/main" id="{BB588825-6151-42D9-98F0-7E0A3B67CC19}"/>
              </a:ext>
            </a:extLst>
          </p:cNvPr>
          <p:cNvSpPr txBox="1"/>
          <p:nvPr/>
        </p:nvSpPr>
        <p:spPr>
          <a:xfrm>
            <a:off x="2714007" y="4502986"/>
            <a:ext cx="6286904" cy="707886"/>
          </a:xfrm>
          <a:prstGeom prst="rect">
            <a:avLst/>
          </a:prstGeom>
          <a:noFill/>
        </p:spPr>
        <p:txBody>
          <a:bodyPr wrap="square" rtlCol="0">
            <a:spAutoFit/>
          </a:bodyPr>
          <a:lstStyle/>
          <a:p>
            <a:pPr algn="ctr"/>
            <a:r>
              <a:rPr lang="ru-RU" sz="2000" dirty="0" err="1" smtClean="0">
                <a:solidFill>
                  <a:schemeClr val="bg1"/>
                </a:solidFill>
                <a:latin typeface="Times New Roman" panose="02020603050405020304" pitchFamily="18" charset="0"/>
                <a:cs typeface="Times New Roman" panose="02020603050405020304" pitchFamily="18" charset="0"/>
              </a:rPr>
              <a:t>Губаева</a:t>
            </a:r>
            <a:r>
              <a:rPr lang="ru-RU" sz="2000" dirty="0" smtClean="0">
                <a:solidFill>
                  <a:schemeClr val="bg1"/>
                </a:solidFill>
                <a:latin typeface="Times New Roman" panose="02020603050405020304" pitchFamily="18" charset="0"/>
                <a:cs typeface="Times New Roman" panose="02020603050405020304" pitchFamily="18" charset="0"/>
              </a:rPr>
              <a:t> С.А.</a:t>
            </a:r>
          </a:p>
          <a:p>
            <a:pPr algn="ctr"/>
            <a:r>
              <a:rPr lang="en-US" sz="2000" smtClean="0">
                <a:solidFill>
                  <a:schemeClr val="bg1"/>
                </a:solidFill>
                <a:latin typeface="Times New Roman" panose="02020603050405020304" pitchFamily="18" charset="0"/>
                <a:cs typeface="Times New Roman" panose="02020603050405020304" pitchFamily="18" charset="0"/>
              </a:rPr>
              <a:t>lana.samarina97@mail.ru</a:t>
            </a:r>
            <a:r>
              <a:rPr lang="ru-RU" sz="2000" smtClean="0">
                <a:solidFill>
                  <a:schemeClr val="bg1"/>
                </a:solidFill>
                <a:latin typeface="Times New Roman" panose="02020603050405020304" pitchFamily="18" charset="0"/>
                <a:cs typeface="Times New Roman" panose="02020603050405020304" pitchFamily="18" charset="0"/>
              </a:rPr>
              <a:t> </a:t>
            </a:r>
            <a:endParaRPr lang="ru-RU" sz="2000" dirty="0" smtClean="0">
              <a:solidFill>
                <a:schemeClr val="bg1"/>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2052" y="961851"/>
            <a:ext cx="5927398" cy="2064369"/>
          </a:xfrm>
          <a:prstGeom prst="rect">
            <a:avLst/>
          </a:prstGeom>
        </p:spPr>
      </p:pic>
    </p:spTree>
    <p:extLst>
      <p:ext uri="{BB962C8B-B14F-4D97-AF65-F5344CB8AC3E}">
        <p14:creationId xmlns:p14="http://schemas.microsoft.com/office/powerpoint/2010/main" val="3725515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Конспект лекции</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4878259"/>
          </a:xfrm>
          <a:prstGeom prst="rect">
            <a:avLst/>
          </a:prstGeom>
          <a:noFill/>
        </p:spPr>
        <p:txBody>
          <a:bodyPr wrap="square" rtlCol="0">
            <a:spAutoFit/>
          </a:bodyPr>
          <a:lstStyle/>
          <a:p>
            <a:r>
              <a:rPr lang="ru-RU" sz="1600" b="1" dirty="0">
                <a:latin typeface="Times New Roman" panose="02020603050405020304" pitchFamily="18" charset="0"/>
                <a:cs typeface="Times New Roman" panose="02020603050405020304" pitchFamily="18" charset="0"/>
              </a:rPr>
              <a:t>1.</a:t>
            </a:r>
            <a:r>
              <a:rPr lang="ru-RU" sz="15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Основа слова трактуется в лингвистике по-разному. Чаще всего ее понимают как часть слова без окончания («Грамматика - 70» добавляет: и без постфиксального морфа -ТЕ). Школьные учебники связывают понятие основы с выражением лексического значения. Г. А. </a:t>
            </a:r>
            <a:r>
              <a:rPr lang="ru-RU" sz="1400" dirty="0" err="1">
                <a:latin typeface="Times New Roman" panose="02020603050405020304" pitchFamily="18" charset="0"/>
                <a:cs typeface="Times New Roman" panose="02020603050405020304" pitchFamily="18" charset="0"/>
              </a:rPr>
              <a:t>Пастушенков</a:t>
            </a:r>
            <a:r>
              <a:rPr lang="ru-RU" sz="1400" dirty="0">
                <a:latin typeface="Times New Roman" panose="02020603050405020304" pitchFamily="18" charset="0"/>
                <a:cs typeface="Times New Roman" panose="02020603050405020304" pitchFamily="18" charset="0"/>
              </a:rPr>
              <a:t> по этому поводу пишет: «Попытки опереться на лексическое значение слова при выделении его основы не могут принести желаемого результата. Основа слова - явление не семантическое, а чисто формальное, точнее - функциональное. Основа слова не является носителем лексического значения, а представляет собой часть слова, выступающую в качестве структурного ядра при образовании форм синтаксического функционирования». </a:t>
            </a:r>
          </a:p>
          <a:p>
            <a:r>
              <a:rPr lang="ru-RU" sz="1400" dirty="0">
                <a:latin typeface="Times New Roman" panose="02020603050405020304" pitchFamily="18" charset="0"/>
                <a:cs typeface="Times New Roman" panose="02020603050405020304" pitchFamily="18" charset="0"/>
              </a:rPr>
              <a:t>Такую основу В. В. Лопатин предложил назвать основой словоформы, противопоставляя ее основе слова. Автор рассматривает ее как одну из линейных единиц морфемного уровня языка (32, с. 107-108). Основа словоформы, или словоизменительная основа может претерпевать изменения в пределах одного слова. На это обстоятельство указывают в своих работах В. Н. Немченко, М. А. Михайлов. Вариативность основы задается парадигмой изменения слова. Так, например, внутри грамматической категории числа имен существительных можно обнаружить две основы - единственного и множественного числа (ср.: УХ- </a:t>
            </a:r>
            <a:r>
              <a:rPr lang="ru-RU" sz="1400" dirty="0" err="1">
                <a:latin typeface="Times New Roman" panose="02020603050405020304" pitchFamily="18" charset="0"/>
                <a:cs typeface="Times New Roman" panose="02020603050405020304" pitchFamily="18" charset="0"/>
              </a:rPr>
              <a:t>ед.ч</a:t>
            </a:r>
            <a:r>
              <a:rPr lang="ru-RU" sz="1400" dirty="0">
                <a:latin typeface="Times New Roman" panose="02020603050405020304" pitchFamily="18" charset="0"/>
                <a:cs typeface="Times New Roman" panose="02020603050405020304" pitchFamily="18" charset="0"/>
              </a:rPr>
              <a:t>., УШ- </a:t>
            </a:r>
            <a:r>
              <a:rPr lang="ru-RU" sz="1400" dirty="0" err="1">
                <a:latin typeface="Times New Roman" panose="02020603050405020304" pitchFamily="18" charset="0"/>
                <a:cs typeface="Times New Roman" panose="02020603050405020304" pitchFamily="18" charset="0"/>
              </a:rPr>
              <a:t>мн.ч</a:t>
            </a:r>
            <a:r>
              <a:rPr lang="ru-RU" sz="1400" dirty="0">
                <a:latin typeface="Times New Roman" panose="02020603050405020304" pitchFamily="18" charset="0"/>
                <a:cs typeface="Times New Roman" panose="02020603050405020304" pitchFamily="18" charset="0"/>
              </a:rPr>
              <a:t>., КРЕСТЬЯНИН -</a:t>
            </a:r>
            <a:r>
              <a:rPr lang="ru-RU" sz="1400" dirty="0" err="1">
                <a:latin typeface="Times New Roman" panose="02020603050405020304" pitchFamily="18" charset="0"/>
                <a:cs typeface="Times New Roman" panose="02020603050405020304" pitchFamily="18" charset="0"/>
              </a:rPr>
              <a:t>ед.ч</a:t>
            </a:r>
            <a:r>
              <a:rPr lang="ru-RU" sz="1400" dirty="0">
                <a:latin typeface="Times New Roman" panose="02020603050405020304" pitchFamily="18" charset="0"/>
                <a:cs typeface="Times New Roman" panose="02020603050405020304" pitchFamily="18" charset="0"/>
              </a:rPr>
              <a:t>., КРЕСТЬЯН - </a:t>
            </a:r>
            <a:r>
              <a:rPr lang="ru-RU" sz="1400" dirty="0" err="1">
                <a:latin typeface="Times New Roman" panose="02020603050405020304" pitchFamily="18" charset="0"/>
                <a:cs typeface="Times New Roman" panose="02020603050405020304" pitchFamily="18" charset="0"/>
              </a:rPr>
              <a:t>мн.ч</a:t>
            </a:r>
            <a:r>
              <a:rPr lang="ru-RU" sz="1400" dirty="0">
                <a:latin typeface="Times New Roman" panose="02020603050405020304" pitchFamily="18" charset="0"/>
                <a:cs typeface="Times New Roman" panose="02020603050405020304" pitchFamily="18" charset="0"/>
              </a:rPr>
              <a:t>.). Следует обратить внимание и на то, что  в словах  СВОЙ, но СВОИ нужно выделять два варианта основ. Особенно значимо для усвоения курса «морфология» умение видеть и, следовательно, выделять два варианта глагольной основы - инфинитива и настоящего времени (</a:t>
            </a:r>
            <a:r>
              <a:rPr lang="ru-RU" sz="1400" dirty="0" smtClean="0">
                <a:latin typeface="Times New Roman" panose="02020603050405020304" pitchFamily="18" charset="0"/>
                <a:cs typeface="Times New Roman" panose="02020603050405020304" pitchFamily="18" charset="0"/>
              </a:rPr>
              <a:t>ЧИТА, </a:t>
            </a:r>
            <a:r>
              <a:rPr lang="ru-RU" sz="1400" dirty="0">
                <a:latin typeface="Times New Roman" panose="02020603050405020304" pitchFamily="18" charset="0"/>
                <a:cs typeface="Times New Roman" panose="02020603050405020304" pitchFamily="18" charset="0"/>
              </a:rPr>
              <a:t>но ЧИТАЙ-). Крайним случаем нарушения основы слова М. А. Михайлов считает </a:t>
            </a:r>
            <a:r>
              <a:rPr lang="ru-RU" sz="1400" dirty="0" err="1">
                <a:latin typeface="Times New Roman" panose="02020603050405020304" pitchFamily="18" charset="0"/>
                <a:cs typeface="Times New Roman" panose="02020603050405020304" pitchFamily="18" charset="0"/>
              </a:rPr>
              <a:t>супплетивизм</a:t>
            </a:r>
            <a:r>
              <a:rPr lang="ru-RU" sz="1400" dirty="0">
                <a:latin typeface="Times New Roman" panose="02020603050405020304" pitchFamily="18" charset="0"/>
                <a:cs typeface="Times New Roman" panose="02020603050405020304" pitchFamily="18" charset="0"/>
              </a:rPr>
              <a:t> (ср.: Я - МЕНЯ, ЧЕЛОВЕК - ЛЮДИ</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Этот же автор отмечает активность некоторых основ словоформ в словообразовательном процессе. Так, например, слово ДЕТВОРА мотивируется формой множественного числа - ДЕТИ, ЛЮДИШКИ - формой множественного числа - </a:t>
            </a:r>
            <a:r>
              <a:rPr lang="ru-RU" sz="1400" dirty="0" smtClean="0">
                <a:latin typeface="Times New Roman" panose="02020603050405020304" pitchFamily="18" charset="0"/>
                <a:cs typeface="Times New Roman" panose="02020603050405020304" pitchFamily="18" charset="0"/>
              </a:rPr>
              <a:t>ЛЮДИ.</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Основе словоформы противопоставлена основа слова, которая, по определению В. В. Лопатина, представляет собой совокупность сходных по фонемному составу (при частичном различии фонемного состава) основ словоформ этого слова (32, с. 108). Основа слова, помимо флексии, исключает формообразующие суффиксы (А. Н. Гвоздев включает в состав формообразующих морфем и некоторые приставки, например, ПО- (ср.: ТОНЬШЕ-ПОТОНЬШЕ), НАИ- (ср. : ЛУЧШИЙ - НАИЛУЧШИЙ). Такая основа действительно, в отличие от основы словоформы, в большей степени аккумулирует лексическую семантику (нельзя сказать, что выражает ее полностью, поскольку иногда и флексия способна это делать - ср.: СУПРУГ - СУПРУГА). Таким образом, при морфемном анализе мы будем выделять две   основы, которые   в   ряде   случаев   будут   совпадать   (ср.; УМЕНИИ-Э - основа словоформы и слова, но ЧИТАВШ-ИЙ - основа словоформы на фоне ЧИТА- </a:t>
            </a:r>
            <a:r>
              <a:rPr lang="ru-RU" sz="1500" dirty="0">
                <a:latin typeface="Times New Roman" panose="02020603050405020304" pitchFamily="18" charset="0"/>
                <a:cs typeface="Times New Roman" panose="02020603050405020304" pitchFamily="18" charset="0"/>
              </a:rPr>
              <a:t>основы слова</a:t>
            </a:r>
            <a:r>
              <a:rPr lang="ru-RU" sz="1500" dirty="0" smtClean="0">
                <a:latin typeface="Times New Roman" panose="02020603050405020304" pitchFamily="18" charset="0"/>
                <a:cs typeface="Times New Roman" panose="02020603050405020304" pitchFamily="18" charset="0"/>
              </a:rPr>
              <a:t>).</a:t>
            </a:r>
            <a:endParaRPr lang="ru-RU" sz="1500"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4244518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Конспект лекции</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3416320"/>
          </a:xfrm>
          <a:prstGeom prst="rect">
            <a:avLst/>
          </a:prstGeom>
          <a:noFill/>
        </p:spPr>
        <p:txBody>
          <a:bodyPr wrap="square" rtlCol="0">
            <a:spAutoFit/>
          </a:bodyPr>
          <a:lstStyle/>
          <a:p>
            <a:r>
              <a:rPr lang="ru-RU" sz="1600" b="1" dirty="0">
                <a:latin typeface="Times New Roman" panose="02020603050405020304" pitchFamily="18" charset="0"/>
                <a:cs typeface="Times New Roman" panose="02020603050405020304" pitchFamily="18" charset="0"/>
              </a:rPr>
              <a:t>2</a:t>
            </a:r>
            <a:r>
              <a:rPr lang="ru-RU" sz="1600" b="1" dirty="0" smtClean="0">
                <a:latin typeface="Times New Roman" panose="02020603050405020304" pitchFamily="18" charset="0"/>
                <a:cs typeface="Times New Roman" panose="02020603050405020304" pitchFamily="18" charset="0"/>
              </a:rPr>
              <a:t>.</a:t>
            </a:r>
            <a:r>
              <a:rPr lang="ru-RU" sz="1500" b="1" dirty="0" smtClean="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Словообразовательно </a:t>
            </a:r>
            <a:r>
              <a:rPr lang="ru-RU" b="1" dirty="0">
                <a:latin typeface="Times New Roman" panose="02020603050405020304" pitchFamily="18" charset="0"/>
                <a:cs typeface="Times New Roman" panose="02020603050405020304" pitchFamily="18" charset="0"/>
              </a:rPr>
              <a:t>мотивированные</a:t>
            </a:r>
            <a:r>
              <a:rPr lang="ru-RU" dirty="0">
                <a:latin typeface="Times New Roman" panose="02020603050405020304" pitchFamily="18" charset="0"/>
                <a:cs typeface="Times New Roman" panose="02020603050405020304" pitchFamily="18" charset="0"/>
              </a:rPr>
              <a:t> - это такие слова, значение и звучание которых обусловлены в современном языке другими однокоренными словами (мотивирующими, или производящими). Мотивированные слова осознаются как образованные от мотивирующих слов: </a:t>
            </a:r>
            <a:r>
              <a:rPr lang="ru-RU" i="1" dirty="0">
                <a:latin typeface="Times New Roman" panose="02020603050405020304" pitchFamily="18" charset="0"/>
                <a:cs typeface="Times New Roman" panose="02020603050405020304" pitchFamily="18" charset="0"/>
              </a:rPr>
              <a:t>стол - столик</a:t>
            </a:r>
            <a:r>
              <a:rPr lang="ru-RU" dirty="0">
                <a:latin typeface="Times New Roman" panose="02020603050405020304" pitchFamily="18" charset="0"/>
                <a:cs typeface="Times New Roman" panose="02020603050405020304" pitchFamily="18" charset="0"/>
              </a:rPr>
              <a:t> ‘маленький стол’, </a:t>
            </a:r>
            <a:r>
              <a:rPr lang="ru-RU" i="1" dirty="0">
                <a:latin typeface="Times New Roman" panose="02020603050405020304" pitchFamily="18" charset="0"/>
                <a:cs typeface="Times New Roman" panose="02020603050405020304" pitchFamily="18" charset="0"/>
              </a:rPr>
              <a:t>белый - белеть</a:t>
            </a:r>
            <a:r>
              <a:rPr lang="ru-RU" dirty="0">
                <a:latin typeface="Times New Roman" panose="02020603050405020304" pitchFamily="18" charset="0"/>
                <a:cs typeface="Times New Roman" panose="02020603050405020304" pitchFamily="18" charset="0"/>
              </a:rPr>
              <a:t> ‘становиться белым, белее’. Значение и звучание словообразовательно немотивированных слов (</a:t>
            </a:r>
            <a:r>
              <a:rPr lang="ru-RU" i="1" dirty="0">
                <a:latin typeface="Times New Roman" panose="02020603050405020304" pitchFamily="18" charset="0"/>
                <a:cs typeface="Times New Roman" panose="02020603050405020304" pitchFamily="18" charset="0"/>
              </a:rPr>
              <a:t>стол, белый</a:t>
            </a:r>
            <a:r>
              <a:rPr lang="ru-RU" dirty="0">
                <a:latin typeface="Times New Roman" panose="02020603050405020304" pitchFamily="18" charset="0"/>
                <a:cs typeface="Times New Roman" panose="02020603050405020304" pitchFamily="18" charset="0"/>
              </a:rPr>
              <a:t>) не обусловлены в современном языке другими однокоренными словами; они не осознаются как образованные от других слов.</a:t>
            </a:r>
          </a:p>
          <a:p>
            <a:r>
              <a:rPr lang="ru-RU" dirty="0">
                <a:latin typeface="Times New Roman" panose="02020603050405020304" pitchFamily="18" charset="0"/>
                <a:cs typeface="Times New Roman" panose="02020603050405020304" pitchFamily="18" charset="0"/>
              </a:rPr>
              <a:t>Мотивированное слово связано с другим однокоренным словом или с несколькими однокоренными словами отношениями </a:t>
            </a:r>
            <a:r>
              <a:rPr lang="ru-RU" b="1" dirty="0">
                <a:latin typeface="Times New Roman" panose="02020603050405020304" pitchFamily="18" charset="0"/>
                <a:cs typeface="Times New Roman" panose="02020603050405020304" pitchFamily="18" charset="0"/>
              </a:rPr>
              <a:t>словообразовательной мотивации</a:t>
            </a:r>
            <a:r>
              <a:rPr lang="ru-RU" dirty="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Словообразовательная мотивация </a:t>
            </a:r>
            <a:r>
              <a:rPr lang="ru-RU" dirty="0">
                <a:latin typeface="Times New Roman" panose="02020603050405020304" pitchFamily="18" charset="0"/>
                <a:cs typeface="Times New Roman" panose="02020603050405020304" pitchFamily="18" charset="0"/>
              </a:rPr>
              <a:t>– это такое отношение между двумя однокоренными словами, при котором значение одного из них либо определяется через значение другого (</a:t>
            </a:r>
            <a:r>
              <a:rPr lang="ru-RU" i="1" dirty="0">
                <a:latin typeface="Times New Roman" panose="02020603050405020304" pitchFamily="18" charset="0"/>
                <a:cs typeface="Times New Roman" panose="02020603050405020304" pitchFamily="18" charset="0"/>
              </a:rPr>
              <a:t>дом - домик</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маленький дом</a:t>
            </a:r>
            <a:r>
              <a:rPr lang="en-US"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либо тождественно значению другого во всех своих компонентах, кроме грамматического значения части речи (</a:t>
            </a:r>
            <a:r>
              <a:rPr lang="ru-RU" i="1" dirty="0">
                <a:latin typeface="Times New Roman" panose="02020603050405020304" pitchFamily="18" charset="0"/>
                <a:cs typeface="Times New Roman" panose="02020603050405020304" pitchFamily="18" charset="0"/>
              </a:rPr>
              <a:t>ходить - ходьба</a:t>
            </a:r>
            <a:r>
              <a:rPr lang="ru-RU" dirty="0">
                <a:latin typeface="Times New Roman" panose="02020603050405020304" pitchFamily="18" charset="0"/>
                <a:cs typeface="Times New Roman" panose="02020603050405020304" pitchFamily="18" charset="0"/>
              </a:rPr>
              <a:t>), либо полностью тождественно значению другого при различии в стилистической окраске этих слов (</a:t>
            </a:r>
            <a:r>
              <a:rPr lang="ru-RU" i="1" dirty="0">
                <a:latin typeface="Times New Roman" panose="02020603050405020304" pitchFamily="18" charset="0"/>
                <a:cs typeface="Times New Roman" panose="02020603050405020304" pitchFamily="18" charset="0"/>
              </a:rPr>
              <a:t>колено</a:t>
            </a:r>
            <a:r>
              <a:rPr lang="ru-RU" dirty="0">
                <a:latin typeface="Times New Roman" panose="02020603050405020304" pitchFamily="18" charset="0"/>
                <a:cs typeface="Times New Roman" panose="02020603050405020304" pitchFamily="18" charset="0"/>
              </a:rPr>
              <a:t> - разг. </a:t>
            </a:r>
            <a:r>
              <a:rPr lang="ru-RU" i="1" dirty="0">
                <a:latin typeface="Times New Roman" panose="02020603050405020304" pitchFamily="18" charset="0"/>
                <a:cs typeface="Times New Roman" panose="02020603050405020304" pitchFamily="18" charset="0"/>
              </a:rPr>
              <a:t>коленка</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4199984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Конспект лекции</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5262979"/>
          </a:xfrm>
          <a:prstGeom prst="rect">
            <a:avLst/>
          </a:prstGeom>
          <a:noFill/>
        </p:spPr>
        <p:txBody>
          <a:bodyPr wrap="square" rtlCol="0">
            <a:spAutoFit/>
          </a:bodyPr>
          <a:lstStyle/>
          <a:p>
            <a:r>
              <a:rPr lang="ru-RU" b="1" dirty="0">
                <a:latin typeface="Times New Roman" panose="02020603050405020304" pitchFamily="18" charset="0"/>
                <a:cs typeface="Times New Roman" panose="02020603050405020304" pitchFamily="18" charset="0"/>
              </a:rPr>
              <a:t>3. </a:t>
            </a:r>
            <a:r>
              <a:rPr lang="ru-RU" sz="1500" dirty="0">
                <a:latin typeface="Times New Roman" panose="02020603050405020304" pitchFamily="18" charset="0"/>
                <a:cs typeface="Times New Roman" panose="02020603050405020304" pitchFamily="18" charset="0"/>
              </a:rPr>
              <a:t>Основа интересует нас с нескольких точек зрения - с позиции </a:t>
            </a:r>
            <a:r>
              <a:rPr lang="ru-RU" sz="1500" dirty="0" err="1">
                <a:latin typeface="Times New Roman" panose="02020603050405020304" pitchFamily="18" charset="0"/>
                <a:cs typeface="Times New Roman" panose="02020603050405020304" pitchFamily="18" charset="0"/>
              </a:rPr>
              <a:t>членимости</a:t>
            </a:r>
            <a:r>
              <a:rPr lang="ru-RU" sz="1500" dirty="0">
                <a:latin typeface="Times New Roman" panose="02020603050405020304" pitchFamily="18" charset="0"/>
                <a:cs typeface="Times New Roman" panose="02020603050405020304" pitchFamily="18" charset="0"/>
              </a:rPr>
              <a:t>  - </a:t>
            </a:r>
            <a:r>
              <a:rPr lang="ru-RU" sz="1500" dirty="0" err="1">
                <a:latin typeface="Times New Roman" panose="02020603050405020304" pitchFamily="18" charset="0"/>
                <a:cs typeface="Times New Roman" panose="02020603050405020304" pitchFamily="18" charset="0"/>
              </a:rPr>
              <a:t>нечленимости</a:t>
            </a:r>
            <a:r>
              <a:rPr lang="ru-RU" sz="1500" dirty="0">
                <a:latin typeface="Times New Roman" panose="02020603050405020304" pitchFamily="18" charset="0"/>
                <a:cs typeface="Times New Roman" panose="02020603050405020304" pitchFamily="18" charset="0"/>
              </a:rPr>
              <a:t>,   производности  -   </a:t>
            </a:r>
            <a:r>
              <a:rPr lang="ru-RU" sz="1500" dirty="0" err="1">
                <a:latin typeface="Times New Roman" panose="02020603050405020304" pitchFamily="18" charset="0"/>
                <a:cs typeface="Times New Roman" panose="02020603050405020304" pitchFamily="18" charset="0"/>
              </a:rPr>
              <a:t>непроизводности</a:t>
            </a:r>
            <a:r>
              <a:rPr lang="ru-RU" sz="1500" dirty="0">
                <a:latin typeface="Times New Roman" panose="02020603050405020304" pitchFamily="18" charset="0"/>
                <a:cs typeface="Times New Roman" panose="02020603050405020304" pitchFamily="18" charset="0"/>
              </a:rPr>
              <a:t>,  свободы или связанности употребления корня. Проблема </a:t>
            </a:r>
            <a:r>
              <a:rPr lang="ru-RU" sz="1500" dirty="0" err="1">
                <a:latin typeface="Times New Roman" panose="02020603050405020304" pitchFamily="18" charset="0"/>
                <a:cs typeface="Times New Roman" panose="02020603050405020304" pitchFamily="18" charset="0"/>
              </a:rPr>
              <a:t>членимости</a:t>
            </a:r>
            <a:r>
              <a:rPr lang="ru-RU" sz="1500" dirty="0">
                <a:latin typeface="Times New Roman" panose="02020603050405020304" pitchFamily="18" charset="0"/>
                <a:cs typeface="Times New Roman" panose="02020603050405020304" pitchFamily="18" charset="0"/>
              </a:rPr>
              <a:t> впервые была поставлена Г. 0. Винокуром и А. И. Смирницким. Г. О. Винокур ставил </a:t>
            </a:r>
            <a:r>
              <a:rPr lang="ru-RU" sz="1500" dirty="0" err="1">
                <a:latin typeface="Times New Roman" panose="02020603050405020304" pitchFamily="18" charset="0"/>
                <a:cs typeface="Times New Roman" panose="02020603050405020304" pitchFamily="18" charset="0"/>
              </a:rPr>
              <a:t>членимость</a:t>
            </a:r>
            <a:r>
              <a:rPr lang="ru-RU" sz="1500" dirty="0">
                <a:latin typeface="Times New Roman" panose="02020603050405020304" pitchFamily="18" charset="0"/>
                <a:cs typeface="Times New Roman" panose="02020603050405020304" pitchFamily="18" charset="0"/>
              </a:rPr>
              <a:t> слова в полную зависимость от его производности: для него членение слова невозможно, если нельзя указать отдельного слова, находящегося к нему в отношениях мотивации, например, существительное МАЛИНА для Г. О. Винокура </a:t>
            </a:r>
            <a:r>
              <a:rPr lang="ru-RU" sz="1500" dirty="0" err="1">
                <a:latin typeface="Times New Roman" panose="02020603050405020304" pitchFamily="18" charset="0"/>
                <a:cs typeface="Times New Roman" panose="02020603050405020304" pitchFamily="18" charset="0"/>
              </a:rPr>
              <a:t>нечленимо</a:t>
            </a:r>
            <a:r>
              <a:rPr lang="ru-RU" sz="1500" dirty="0">
                <a:latin typeface="Times New Roman" panose="02020603050405020304" pitchFamily="18" charset="0"/>
                <a:cs typeface="Times New Roman" panose="02020603050405020304" pitchFamily="18" charset="0"/>
              </a:rPr>
              <a:t>. Именно поэтому повторяемость корня ученый считал обязательным на фоне необязательности аффиксальных морфем. А. И. Смирницкий отмечал, что любые морфемы должны выделяться на основании одних и тех принципов - для этого «достаточно одного ряда соотношений чающего определенным требованиям</a:t>
            </a:r>
            <a:r>
              <a:rPr lang="ru-RU" sz="1500" dirty="0" smtClean="0">
                <a:latin typeface="Times New Roman" panose="02020603050405020304" pitchFamily="18" charset="0"/>
                <a:cs typeface="Times New Roman" panose="02020603050405020304" pitchFamily="18" charset="0"/>
              </a:rPr>
              <a:t>». </a:t>
            </a:r>
            <a:r>
              <a:rPr lang="ru-RU" sz="1500" dirty="0">
                <a:latin typeface="Times New Roman" panose="02020603050405020304" pitchFamily="18" charset="0"/>
                <a:cs typeface="Times New Roman" panose="02020603050405020304" pitchFamily="18" charset="0"/>
              </a:rPr>
              <a:t>Как отмечает Г. А. </a:t>
            </a:r>
            <a:r>
              <a:rPr lang="ru-RU" sz="1500" dirty="0" err="1">
                <a:latin typeface="Times New Roman" panose="02020603050405020304" pitchFamily="18" charset="0"/>
                <a:cs typeface="Times New Roman" panose="02020603050405020304" pitchFamily="18" charset="0"/>
              </a:rPr>
              <a:t>Пастушенков</a:t>
            </a:r>
            <a:r>
              <a:rPr lang="ru-RU" sz="1500" dirty="0">
                <a:latin typeface="Times New Roman" panose="02020603050405020304" pitchFamily="18" charset="0"/>
                <a:cs typeface="Times New Roman" panose="02020603050405020304" pitchFamily="18" charset="0"/>
              </a:rPr>
              <a:t>, «...в полемике с Г. О. Винокуром, сформировавшим принципы словообразовательной </a:t>
            </a:r>
            <a:r>
              <a:rPr lang="ru-RU" sz="1500" dirty="0" err="1">
                <a:latin typeface="Times New Roman" panose="02020603050405020304" pitchFamily="18" charset="0"/>
                <a:cs typeface="Times New Roman" panose="02020603050405020304" pitchFamily="18" charset="0"/>
              </a:rPr>
              <a:t>членимости</a:t>
            </a:r>
            <a:r>
              <a:rPr lang="ru-RU" sz="1500" dirty="0">
                <a:latin typeface="Times New Roman" panose="02020603050405020304" pitchFamily="18" charset="0"/>
                <a:cs typeface="Times New Roman" panose="02020603050405020304" pitchFamily="18" charset="0"/>
              </a:rPr>
              <a:t> слова, А. И. Смирницким было дано теоретическое обоснование морфемной </a:t>
            </a:r>
            <a:r>
              <a:rPr lang="ru-RU" sz="1500" dirty="0" err="1">
                <a:latin typeface="Times New Roman" panose="02020603050405020304" pitchFamily="18" charset="0"/>
                <a:cs typeface="Times New Roman" panose="02020603050405020304" pitchFamily="18" charset="0"/>
              </a:rPr>
              <a:t>членимости</a:t>
            </a:r>
            <a:r>
              <a:rPr lang="ru-RU" sz="1500" dirty="0">
                <a:latin typeface="Times New Roman" panose="02020603050405020304" pitchFamily="18" charset="0"/>
                <a:cs typeface="Times New Roman" panose="02020603050405020304" pitchFamily="18" charset="0"/>
              </a:rPr>
              <a:t> слова</a:t>
            </a:r>
            <a:r>
              <a:rPr lang="ru-RU" sz="1500" dirty="0" smtClean="0">
                <a:latin typeface="Times New Roman" panose="02020603050405020304" pitchFamily="18" charset="0"/>
                <a:cs typeface="Times New Roman" panose="02020603050405020304" pitchFamily="18" charset="0"/>
              </a:rPr>
              <a:t>». </a:t>
            </a:r>
            <a:r>
              <a:rPr lang="ru-RU" sz="1500" dirty="0">
                <a:latin typeface="Times New Roman" panose="02020603050405020304" pitchFamily="18" charset="0"/>
                <a:cs typeface="Times New Roman" panose="02020603050405020304" pitchFamily="18" charset="0"/>
              </a:rPr>
              <a:t>Одним из важнейших достижений современного учения о словообразовании является дифференциация </a:t>
            </a:r>
            <a:r>
              <a:rPr lang="ru-RU" sz="1500" dirty="0" err="1">
                <a:latin typeface="Times New Roman" panose="02020603050405020304" pitchFamily="18" charset="0"/>
                <a:cs typeface="Times New Roman" panose="02020603050405020304" pitchFamily="18" charset="0"/>
              </a:rPr>
              <a:t>членимости</a:t>
            </a:r>
            <a:r>
              <a:rPr lang="ru-RU" sz="1500" dirty="0">
                <a:latin typeface="Times New Roman" panose="02020603050405020304" pitchFamily="18" charset="0"/>
                <a:cs typeface="Times New Roman" panose="02020603050405020304" pitchFamily="18" charset="0"/>
              </a:rPr>
              <a:t> и производности. Принципы, заложенные Г. О. Винокуром и А. И. Смирницким, получили дальнейшее теоретическое обоснование в работах Н. А. Янко-</a:t>
            </a:r>
            <a:r>
              <a:rPr lang="ru-RU" sz="1500" dirty="0" err="1">
                <a:latin typeface="Times New Roman" panose="02020603050405020304" pitchFamily="18" charset="0"/>
                <a:cs typeface="Times New Roman" panose="02020603050405020304" pitchFamily="18" charset="0"/>
              </a:rPr>
              <a:t>Триницкой</a:t>
            </a:r>
            <a:r>
              <a:rPr lang="ru-RU" sz="1500" dirty="0">
                <a:latin typeface="Times New Roman" panose="02020603050405020304" pitchFamily="18" charset="0"/>
                <a:cs typeface="Times New Roman" panose="02020603050405020304" pitchFamily="18" charset="0"/>
              </a:rPr>
              <a:t>, Е. А. Земской. Во-первых, были разведены термины ЧЛЕНИМАЯ - НЕЧЛЕНИМАЯ основа, ПРОИЗВОДНАЯ - НЕПРОИЗВОДНАЯ основа. Ввиду отсутствия первой пары терминов в течение длительного периода понятия производной и непроизводной основы были размыты, совмещая в себе признаки </a:t>
            </a:r>
            <a:r>
              <a:rPr lang="ru-RU" sz="1500" dirty="0" err="1">
                <a:latin typeface="Times New Roman" panose="02020603050405020304" pitchFamily="18" charset="0"/>
                <a:cs typeface="Times New Roman" panose="02020603050405020304" pitchFamily="18" charset="0"/>
              </a:rPr>
              <a:t>членимости-нечленимости</a:t>
            </a:r>
            <a:r>
              <a:rPr lang="ru-RU" sz="1500" dirty="0">
                <a:latin typeface="Times New Roman" panose="02020603050405020304" pitchFamily="18" charset="0"/>
                <a:cs typeface="Times New Roman" panose="02020603050405020304" pitchFamily="18" charset="0"/>
              </a:rPr>
              <a:t> и отнесенности к процессу словопроизводства. Так, например, производной называлась такая основа, которая членилась на производящую основу (или слово) и формант. При этом подразумевалась, в первую очередь, </a:t>
            </a:r>
            <a:r>
              <a:rPr lang="ru-RU" sz="1500" dirty="0" err="1">
                <a:latin typeface="Times New Roman" panose="02020603050405020304" pitchFamily="18" charset="0"/>
                <a:cs typeface="Times New Roman" panose="02020603050405020304" pitchFamily="18" charset="0"/>
              </a:rPr>
              <a:t>членимость</a:t>
            </a:r>
            <a:r>
              <a:rPr lang="ru-RU" sz="1500" dirty="0">
                <a:latin typeface="Times New Roman" panose="02020603050405020304" pitchFamily="18" charset="0"/>
                <a:cs typeface="Times New Roman" panose="02020603050405020304" pitchFamily="18" charset="0"/>
              </a:rPr>
              <a:t> основы. </a:t>
            </a:r>
            <a:r>
              <a:rPr lang="ru-RU" sz="1500" dirty="0" err="1">
                <a:latin typeface="Times New Roman" panose="02020603050405020304" pitchFamily="18" charset="0"/>
                <a:cs typeface="Times New Roman" panose="02020603050405020304" pitchFamily="18" charset="0"/>
              </a:rPr>
              <a:t>Нa</a:t>
            </a:r>
            <a:r>
              <a:rPr lang="ru-RU" sz="1500" dirty="0">
                <a:latin typeface="Times New Roman" panose="02020603050405020304" pitchFamily="18" charset="0"/>
                <a:cs typeface="Times New Roman" panose="02020603050405020304" pitchFamily="18" charset="0"/>
              </a:rPr>
              <a:t> фоне такого понимания </a:t>
            </a:r>
            <a:r>
              <a:rPr lang="ru-RU" sz="1500" dirty="0" err="1">
                <a:latin typeface="Times New Roman" panose="02020603050405020304" pitchFamily="18" charset="0"/>
                <a:cs typeface="Times New Roman" panose="02020603050405020304" pitchFamily="18" charset="0"/>
              </a:rPr>
              <a:t>членимости</a:t>
            </a:r>
            <a:r>
              <a:rPr lang="ru-RU" sz="1500" dirty="0">
                <a:latin typeface="Times New Roman" panose="02020603050405020304" pitchFamily="18" charset="0"/>
                <a:cs typeface="Times New Roman" panose="02020603050405020304" pitchFamily="18" charset="0"/>
              </a:rPr>
              <a:t> связанные основы уже не могли рассматриваться как производные. Вторая пара терминов, хотя и используется сейчас активно в </a:t>
            </a:r>
            <a:r>
              <a:rPr lang="ru-RU" sz="1500" dirty="0" err="1">
                <a:latin typeface="Times New Roman" panose="02020603050405020304" pitchFamily="18" charset="0"/>
                <a:cs typeface="Times New Roman" panose="02020603050405020304" pitchFamily="18" charset="0"/>
              </a:rPr>
              <a:t>дериватологии</a:t>
            </a:r>
            <a:r>
              <a:rPr lang="ru-RU" sz="1500" dirty="0">
                <a:latin typeface="Times New Roman" panose="02020603050405020304" pitchFamily="18" charset="0"/>
                <a:cs typeface="Times New Roman" panose="02020603050405020304" pitchFamily="18" charset="0"/>
              </a:rPr>
              <a:t>, имеет традиционную соотнесенность с диахронией. По мнению В. В. Лопатина и  </a:t>
            </a:r>
            <a:r>
              <a:rPr lang="ru-RU" sz="1500" dirty="0" err="1">
                <a:latin typeface="Times New Roman" panose="02020603050405020304" pitchFamily="18" charset="0"/>
                <a:cs typeface="Times New Roman" panose="02020603050405020304" pitchFamily="18" charset="0"/>
              </a:rPr>
              <a:t>И</a:t>
            </a:r>
            <a:r>
              <a:rPr lang="ru-RU" sz="1500" dirty="0">
                <a:latin typeface="Times New Roman" panose="02020603050405020304" pitchFamily="18" charset="0"/>
                <a:cs typeface="Times New Roman" panose="02020603050405020304" pitchFamily="18" charset="0"/>
              </a:rPr>
              <a:t>. С. </a:t>
            </a:r>
            <a:r>
              <a:rPr lang="ru-RU" sz="1500" dirty="0" err="1">
                <a:latin typeface="Times New Roman" panose="02020603050405020304" pitchFamily="18" charset="0"/>
                <a:cs typeface="Times New Roman" panose="02020603050405020304" pitchFamily="18" charset="0"/>
              </a:rPr>
              <a:t>Улуханова</a:t>
            </a:r>
            <a:r>
              <a:rPr lang="ru-RU" sz="1500" dirty="0">
                <a:latin typeface="Times New Roman" panose="02020603050405020304" pitchFamily="18" charset="0"/>
                <a:cs typeface="Times New Roman" panose="02020603050405020304" pitchFamily="18" charset="0"/>
              </a:rPr>
              <a:t>, более приемлемы в синхронии термины МОТИВИРУЮЩАЯ и МОТИВИРОВАННАЯ основы. При этом следует заметить, что Н. А. Янко-</a:t>
            </a:r>
            <a:r>
              <a:rPr lang="ru-RU" sz="1500" dirty="0" err="1">
                <a:latin typeface="Times New Roman" panose="02020603050405020304" pitchFamily="18" charset="0"/>
                <a:cs typeface="Times New Roman" panose="02020603050405020304" pitchFamily="18" charset="0"/>
              </a:rPr>
              <a:t>Триницкая</a:t>
            </a:r>
            <a:r>
              <a:rPr lang="ru-RU" sz="1500" dirty="0">
                <a:latin typeface="Times New Roman" panose="02020603050405020304" pitchFamily="18" charset="0"/>
                <a:cs typeface="Times New Roman" panose="02020603050405020304" pitchFamily="18" charset="0"/>
              </a:rPr>
              <a:t> и эти наименования считает неудачными, так как они соотнесены с разными временными пластами - один термин выражен причастием настоящего, а другой - прошедшего времени. Вместе с тем, как бы ни оценивались термины, имеющие прямое отношение к процессу словопроизводства, главное, что они обособились от понятия </a:t>
            </a:r>
            <a:r>
              <a:rPr lang="ru-RU" sz="1500" dirty="0" err="1">
                <a:latin typeface="Times New Roman" panose="02020603050405020304" pitchFamily="18" charset="0"/>
                <a:cs typeface="Times New Roman" panose="02020603050405020304" pitchFamily="18" charset="0"/>
              </a:rPr>
              <a:t>членимости</a:t>
            </a:r>
            <a:r>
              <a:rPr lang="ru-RU" sz="1500" dirty="0">
                <a:latin typeface="Times New Roman" panose="02020603050405020304" pitchFamily="18" charset="0"/>
                <a:cs typeface="Times New Roman" panose="02020603050405020304" pitchFamily="18" charset="0"/>
              </a:rPr>
              <a:t> основы. Далее мы будем использовать их как синонимы в функции взаимозаменяемости.</a:t>
            </a:r>
          </a:p>
          <a:p>
            <a:endParaRPr lang="ru-RU" sz="1600" dirty="0"/>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2725719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Конспект лекции</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5386090"/>
          </a:xfrm>
          <a:prstGeom prst="rect">
            <a:avLst/>
          </a:prstGeom>
          <a:noFill/>
        </p:spPr>
        <p:txBody>
          <a:bodyPr wrap="square" rtlCol="0">
            <a:spAutoFit/>
          </a:bodyPr>
          <a:lstStyle/>
          <a:p>
            <a:r>
              <a:rPr lang="ru-RU" sz="1600" b="1" dirty="0">
                <a:latin typeface="Times New Roman" panose="02020603050405020304" pitchFamily="18" charset="0"/>
                <a:cs typeface="Times New Roman" panose="02020603050405020304" pitchFamily="18" charset="0"/>
              </a:rPr>
              <a:t>3. </a:t>
            </a:r>
            <a:r>
              <a:rPr lang="ru-RU" sz="1400" dirty="0">
                <a:latin typeface="Times New Roman" panose="02020603050405020304" pitchFamily="18" charset="0"/>
                <a:cs typeface="Times New Roman" panose="02020603050405020304" pitchFamily="18" charset="0"/>
              </a:rPr>
              <a:t>Сопоставляя понятия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и производности, Е. А, Земская отмечает, что «</a:t>
            </a:r>
            <a:r>
              <a:rPr lang="ru-RU" sz="1400" dirty="0" err="1">
                <a:latin typeface="Times New Roman" panose="02020603050405020304" pitchFamily="18" charset="0"/>
                <a:cs typeface="Times New Roman" panose="02020603050405020304" pitchFamily="18" charset="0"/>
              </a:rPr>
              <a:t>членимость</a:t>
            </a:r>
            <a:r>
              <a:rPr lang="ru-RU" sz="1400" dirty="0">
                <a:latin typeface="Times New Roman" panose="02020603050405020304" pitchFamily="18" charset="0"/>
                <a:cs typeface="Times New Roman" panose="02020603050405020304" pitchFamily="18" charset="0"/>
              </a:rPr>
              <a:t> применима ко всем словам, хотя бы одна часть которых повторялась бы с тем же значением в других словах» (21, с.116).  Производность захватывает более узкий круг слов: к числу производных относятся лишь такие слова, которые "входят в двойной ряд соотношений - слов с той же основой и слов с тем же аффиксом» (там же). Понятие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по мнению Е. А. Земской и Н. А. Янко-</a:t>
            </a:r>
            <a:r>
              <a:rPr lang="ru-RU" sz="1400" dirty="0" err="1">
                <a:latin typeface="Times New Roman" panose="02020603050405020304" pitchFamily="18" charset="0"/>
                <a:cs typeface="Times New Roman" panose="02020603050405020304" pitchFamily="18" charset="0"/>
              </a:rPr>
              <a:t>Триницкой</a:t>
            </a:r>
            <a:r>
              <a:rPr lang="ru-RU" sz="1400" dirty="0">
                <a:latin typeface="Times New Roman" panose="02020603050405020304" pitchFamily="18" charset="0"/>
                <a:cs typeface="Times New Roman" panose="02020603050405020304" pitchFamily="18" charset="0"/>
              </a:rPr>
              <a:t>, ступенчато, слова могут иметь разные степени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члениться лучше или хуже, тогда как понятие производности ступенчатостью не обладает. Рассматривая </a:t>
            </a:r>
            <a:r>
              <a:rPr lang="ru-RU" sz="1400" dirty="0" err="1">
                <a:latin typeface="Times New Roman" panose="02020603050405020304" pitchFamily="18" charset="0"/>
                <a:cs typeface="Times New Roman" panose="02020603050405020304" pitchFamily="18" charset="0"/>
              </a:rPr>
              <a:t>членимость</a:t>
            </a:r>
            <a:r>
              <a:rPr lang="ru-RU" sz="1400" dirty="0">
                <a:latin typeface="Times New Roman" panose="02020603050405020304" pitchFamily="18" charset="0"/>
                <a:cs typeface="Times New Roman" panose="02020603050405020304" pitchFamily="18" charset="0"/>
              </a:rPr>
              <a:t> основы при односторонней сопоставимости, Н. А. Янко-</a:t>
            </a:r>
            <a:r>
              <a:rPr lang="ru-RU" sz="1400" dirty="0" err="1">
                <a:latin typeface="Times New Roman" panose="02020603050405020304" pitchFamily="18" charset="0"/>
                <a:cs typeface="Times New Roman" panose="02020603050405020304" pitchFamily="18" charset="0"/>
              </a:rPr>
              <a:t>Триницкая</a:t>
            </a:r>
            <a:r>
              <a:rPr lang="ru-RU" sz="1400" dirty="0">
                <a:latin typeface="Times New Roman" panose="02020603050405020304" pitchFamily="18" charset="0"/>
                <a:cs typeface="Times New Roman" panose="02020603050405020304" pitchFamily="18" charset="0"/>
              </a:rPr>
              <a:t> выделяет также две степени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К так называемой ДОСТАТОЧНОЙ ЧЛЕНИМОСТИ она относит слова, к которым можно подобрать ряд родственных слов на фоне уникального </a:t>
            </a:r>
            <a:r>
              <a:rPr lang="ru-RU" sz="1400" dirty="0" err="1">
                <a:latin typeface="Times New Roman" panose="02020603050405020304" pitchFamily="18" charset="0"/>
                <a:cs typeface="Times New Roman" panose="02020603050405020304" pitchFamily="18" charset="0"/>
              </a:rPr>
              <a:t>дериванта</a:t>
            </a:r>
            <a:r>
              <a:rPr lang="ru-RU" sz="1400" dirty="0">
                <a:latin typeface="Times New Roman" panose="02020603050405020304" pitchFamily="18" charset="0"/>
                <a:cs typeface="Times New Roman" panose="02020603050405020304" pitchFamily="18" charset="0"/>
              </a:rPr>
              <a:t>: ДЕТВОРА, КОЗЕЛ, ВАЗОН, ЧЕТВЕРГ. В этом случае корень свободен, тогда как при ДОСТАТОЧНОЙ СВЯЗАННОЙ ЧЛЕНИМОСТИ корневая морфема вычленяется на фоне однокоренного слова, но с другим суффиксом (ср.: ЯЧМЕНЬ; но ЯЧНЕВЫЙ). К НЕДОСТАТОЧНОЙ ЧЛЕНИМОСТИ автор относит слова, к которым можно подобрать только </a:t>
            </a:r>
            <a:r>
              <a:rPr lang="ru-RU" sz="1400" dirty="0" err="1">
                <a:latin typeface="Times New Roman" panose="02020603050405020304" pitchFamily="18" charset="0"/>
                <a:cs typeface="Times New Roman" panose="02020603050405020304" pitchFamily="18" charset="0"/>
              </a:rPr>
              <a:t>одноструктурное</a:t>
            </a:r>
            <a:r>
              <a:rPr lang="ru-RU" sz="1400" dirty="0">
                <a:latin typeface="Times New Roman" panose="02020603050405020304" pitchFamily="18" charset="0"/>
                <a:cs typeface="Times New Roman" panose="02020603050405020304" pitchFamily="18" charset="0"/>
              </a:rPr>
              <a:t> слово. При этом в некоторых случаях такая </a:t>
            </a:r>
            <a:r>
              <a:rPr lang="ru-RU" sz="1400" dirty="0" err="1">
                <a:latin typeface="Times New Roman" panose="02020603050405020304" pitchFamily="18" charset="0"/>
                <a:cs typeface="Times New Roman" panose="02020603050405020304" pitchFamily="18" charset="0"/>
              </a:rPr>
              <a:t>членимость</a:t>
            </a:r>
            <a:r>
              <a:rPr lang="ru-RU" sz="1400" dirty="0">
                <a:latin typeface="Times New Roman" panose="02020603050405020304" pitchFamily="18" charset="0"/>
                <a:cs typeface="Times New Roman" panose="02020603050405020304" pitchFamily="18" charset="0"/>
              </a:rPr>
              <a:t> поддерживается полной членимостью других слов (ср.: ПАЛАЧ, ВРАЧ, БАСМАЧ на фоне слов ТРУБАЧ, ЦИРКАЧ, СИЛАЧ). В других случаях НЕДОСТАТОЧНАЯ ЧЛЕНИМОСТЬ не подкрепляется членимостью других слов, например, СЕНТЯБРЬ, ДЕКАБРЬ, НОЯБРЬ содержат компонент - ЯБРЬ, которому можно приписать значение «наименование месяца», хотя это не распространяется на всю группу слов (69). Е. А. Земская, в отличие от Н. А. Янко-</a:t>
            </a:r>
            <a:r>
              <a:rPr lang="ru-RU" sz="1400" dirty="0" err="1">
                <a:latin typeface="Times New Roman" panose="02020603050405020304" pitchFamily="18" charset="0"/>
                <a:cs typeface="Times New Roman" panose="02020603050405020304" pitchFamily="18" charset="0"/>
              </a:rPr>
              <a:t>Трияицкой</a:t>
            </a:r>
            <a:r>
              <a:rPr lang="ru-RU" sz="1400" dirty="0">
                <a:latin typeface="Times New Roman" panose="02020603050405020304" pitchFamily="18" charset="0"/>
                <a:cs typeface="Times New Roman" panose="02020603050405020304" pitchFamily="18" charset="0"/>
              </a:rPr>
              <a:t>, выделяет пять степеней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ориентируясь, помимо главного критерия – повторяемости, - на системные отношения морфем. Во взглядах на первую степень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авторы совпадают - здесь необходим двойной ряд сопоставлений. Ко второй же степени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Е. А. Земская относит те слова, уникальный суффикс которых  имеет  синоним  в  системе  языка  (ср.:   ПОПАДЬЯ,   но ГЕНЕРАЛЬША). Поэтому у Е. А. Земской слова ПОПАДЬЯ и СТЕКЛЯРУС попадают в разные группы слов, так как семантика компонента -ЯРУС не находит формального выражения в языке (это уже третья степень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Неповторяемость</a:t>
            </a:r>
            <a:r>
              <a:rPr lang="ru-RU" sz="1400" dirty="0">
                <a:latin typeface="Times New Roman" panose="02020603050405020304" pitchFamily="18" charset="0"/>
                <a:cs typeface="Times New Roman" panose="02020603050405020304" pitchFamily="18" charset="0"/>
              </a:rPr>
              <a:t> корня дает четвертую степень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(ср.: БУЖЕНИНА). Плохо членятся слова, отражающие пятую степень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в которых и корень уникален, и аффикс не встречается в хорошо членимых словах (например, СМОРОДИНА). Таким образом, понятие производности и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совпадает только тогда, когда основы входят в двойной ряд соотношений с другими словами. Отдельно следует рассматривать </a:t>
            </a:r>
            <a:r>
              <a:rPr lang="ru-RU" sz="1400" dirty="0" err="1">
                <a:latin typeface="Times New Roman" panose="02020603050405020304" pitchFamily="18" charset="0"/>
                <a:cs typeface="Times New Roman" panose="02020603050405020304" pitchFamily="18" charset="0"/>
              </a:rPr>
              <a:t>членимость</a:t>
            </a:r>
            <a:r>
              <a:rPr lang="ru-RU" sz="1400" dirty="0">
                <a:latin typeface="Times New Roman" panose="02020603050405020304" pitchFamily="18" charset="0"/>
                <a:cs typeface="Times New Roman" panose="02020603050405020304" pitchFamily="18" charset="0"/>
              </a:rPr>
              <a:t> связанных основ. Так, Е. А. Земская выводит следующую закономерность: чем яснее значение аффиксов, тем отчетливее </a:t>
            </a:r>
            <a:r>
              <a:rPr lang="ru-RU" sz="1400" dirty="0" err="1">
                <a:latin typeface="Times New Roman" panose="02020603050405020304" pitchFamily="18" charset="0"/>
                <a:cs typeface="Times New Roman" panose="02020603050405020304" pitchFamily="18" charset="0"/>
              </a:rPr>
              <a:t>членимость</a:t>
            </a:r>
            <a:r>
              <a:rPr lang="ru-RU" sz="1400" dirty="0">
                <a:latin typeface="Times New Roman" panose="02020603050405020304" pitchFamily="18" charset="0"/>
                <a:cs typeface="Times New Roman" panose="02020603050405020304" pitchFamily="18" charset="0"/>
              </a:rPr>
              <a:t> слова. Так, предлагается членить слова ОБУТЬ-РАЗУТЬ из-за четкой семантики антонимичных суффиксов, тогда как у слова ОБУВЬ </a:t>
            </a:r>
            <a:r>
              <a:rPr lang="ru-RU" sz="1400" dirty="0" err="1">
                <a:latin typeface="Times New Roman" panose="02020603050405020304" pitchFamily="18" charset="0"/>
                <a:cs typeface="Times New Roman" panose="02020603050405020304" pitchFamily="18" charset="0"/>
              </a:rPr>
              <a:t>членимости</a:t>
            </a:r>
            <a:r>
              <a:rPr lang="ru-RU" sz="1400" dirty="0">
                <a:latin typeface="Times New Roman" panose="02020603050405020304" pitchFamily="18" charset="0"/>
                <a:cs typeface="Times New Roman" panose="02020603050405020304" pitchFamily="18" charset="0"/>
              </a:rPr>
              <a:t> нет. Слова со связанными корнями также способны входить в  двойной рад  сопоставлений  (ср.:   ИЗОЛЯЦИЯ    -   ИЗОЛИРОВАТЬ, АРГУМЕНТАЦИЯ). В таких случаях их </a:t>
            </a:r>
            <a:r>
              <a:rPr lang="ru-RU" sz="1400" dirty="0" err="1">
                <a:latin typeface="Times New Roman" panose="02020603050405020304" pitchFamily="18" charset="0"/>
                <a:cs typeface="Times New Roman" panose="02020603050405020304" pitchFamily="18" charset="0"/>
              </a:rPr>
              <a:t>членимость</a:t>
            </a:r>
            <a:r>
              <a:rPr lang="ru-RU" sz="1400" dirty="0">
                <a:latin typeface="Times New Roman" panose="02020603050405020304" pitchFamily="18" charset="0"/>
                <a:cs typeface="Times New Roman" panose="02020603050405020304" pitchFamily="18" charset="0"/>
              </a:rPr>
              <a:t> несомненна. </a:t>
            </a:r>
          </a:p>
          <a:p>
            <a:endParaRPr lang="ru-RU" sz="1600" dirty="0"/>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3217079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Вопросы для самоподготовки</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67019" y="1912141"/>
            <a:ext cx="11741427" cy="3293209"/>
          </a:xfrm>
          <a:prstGeom prst="rect">
            <a:avLst/>
          </a:prstGeom>
          <a:noFill/>
        </p:spPr>
        <p:txBody>
          <a:bodyPr wrap="square" rtlCol="0">
            <a:spAutoFit/>
          </a:bodyPr>
          <a:lstStyle/>
          <a:p>
            <a:r>
              <a:rPr lang="ru-RU" sz="3200" dirty="0">
                <a:latin typeface="Times New Roman" panose="02020603050405020304" pitchFamily="18" charset="0"/>
                <a:cs typeface="Times New Roman" panose="02020603050405020304" pitchFamily="18" charset="0"/>
              </a:rPr>
              <a:t>Сформулируйте Ваше отношение к суффиксу -ТЬ/ТИ инфинитива. Можно ли, на Ваш взгляд, квалифицировать его как флексию?</a:t>
            </a:r>
          </a:p>
          <a:p>
            <a:r>
              <a:rPr lang="ru-RU" sz="3200" dirty="0" smtClean="0">
                <a:latin typeface="Times New Roman" panose="02020603050405020304" pitchFamily="18" charset="0"/>
                <a:cs typeface="Times New Roman" panose="02020603050405020304" pitchFamily="18" charset="0"/>
              </a:rPr>
              <a:t>Как </a:t>
            </a:r>
            <a:r>
              <a:rPr lang="ru-RU" sz="3200" dirty="0">
                <a:latin typeface="Times New Roman" panose="02020603050405020304" pitchFamily="18" charset="0"/>
                <a:cs typeface="Times New Roman" panose="02020603050405020304" pitchFamily="18" charset="0"/>
              </a:rPr>
              <a:t>соотносятся между собой основа словоизменения и основа формообразования</a:t>
            </a:r>
            <a:r>
              <a:rPr lang="ru-RU" sz="3200" dirty="0" smtClean="0">
                <a:latin typeface="Times New Roman" panose="02020603050405020304" pitchFamily="18" charset="0"/>
                <a:cs typeface="Times New Roman" panose="02020603050405020304" pitchFamily="18" charset="0"/>
              </a:rPr>
              <a:t>?</a:t>
            </a:r>
          </a:p>
          <a:p>
            <a:r>
              <a:rPr lang="ru-RU" sz="3200" dirty="0" smtClean="0">
                <a:latin typeface="Times New Roman" panose="02020603050405020304" pitchFamily="18" charset="0"/>
                <a:cs typeface="Times New Roman" panose="02020603050405020304" pitchFamily="18" charset="0"/>
              </a:rPr>
              <a:t>Расскажите о классификации основ в современном русском языке.</a:t>
            </a:r>
            <a:endParaRPr lang="ru-RU" sz="3200" dirty="0">
              <a:latin typeface="Times New Roman" panose="02020603050405020304" pitchFamily="18" charset="0"/>
              <a:cs typeface="Times New Roman" panose="02020603050405020304" pitchFamily="18" charset="0"/>
            </a:endParaRPr>
          </a:p>
          <a:p>
            <a:endParaRPr lang="ru-RU" sz="1600" dirty="0"/>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4189450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Литература</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19270" y="1633466"/>
            <a:ext cx="11741427" cy="4955203"/>
          </a:xfrm>
          <a:prstGeom prst="rect">
            <a:avLst/>
          </a:prstGeom>
          <a:noFill/>
        </p:spPr>
        <p:txBody>
          <a:bodyPr wrap="square" rtlCol="0">
            <a:spAutoFit/>
          </a:bodyPr>
          <a:lstStyle/>
          <a:p>
            <a:r>
              <a:rPr lang="ru-RU" sz="2000" dirty="0" smtClean="0">
                <a:latin typeface="Times New Roman" panose="02020603050405020304" pitchFamily="18" charset="0"/>
                <a:cs typeface="Times New Roman" panose="02020603050405020304" pitchFamily="18" charset="0"/>
              </a:rPr>
              <a:t>1. Современный </a:t>
            </a:r>
            <a:r>
              <a:rPr lang="ru-RU" sz="2000" dirty="0">
                <a:latin typeface="Times New Roman" panose="02020603050405020304" pitchFamily="18" charset="0"/>
                <a:cs typeface="Times New Roman" panose="02020603050405020304" pitchFamily="18" charset="0"/>
              </a:rPr>
              <a:t>русский язык : учебник и практикум для академического </a:t>
            </a:r>
            <a:r>
              <a:rPr lang="ru-RU" sz="2000" dirty="0" err="1">
                <a:latin typeface="Times New Roman" panose="02020603050405020304" pitchFamily="18" charset="0"/>
                <a:cs typeface="Times New Roman" panose="02020603050405020304" pitchFamily="18" charset="0"/>
              </a:rPr>
              <a:t>бакалавриата</a:t>
            </a:r>
            <a:r>
              <a:rPr lang="ru-RU" sz="2000" dirty="0">
                <a:latin typeface="Times New Roman" panose="02020603050405020304" pitchFamily="18" charset="0"/>
                <a:cs typeface="Times New Roman" panose="02020603050405020304" pitchFamily="18" charset="0"/>
              </a:rPr>
              <a:t> : в 3 т. Том 1: Фонетика. Фонология; Орфоэпия; Графика. Орфография; Лексикология; Фразеология; </a:t>
            </a:r>
            <a:r>
              <a:rPr lang="ru-RU" sz="2000" dirty="0" err="1">
                <a:latin typeface="Times New Roman" panose="02020603050405020304" pitchFamily="18" charset="0"/>
                <a:cs typeface="Times New Roman" panose="02020603050405020304" pitchFamily="18" charset="0"/>
              </a:rPr>
              <a:t>Морфемика</a:t>
            </a:r>
            <a:r>
              <a:rPr lang="ru-RU" sz="2000" dirty="0">
                <a:latin typeface="Times New Roman" panose="02020603050405020304" pitchFamily="18" charset="0"/>
                <a:cs typeface="Times New Roman" panose="02020603050405020304" pitchFamily="18" charset="0"/>
              </a:rPr>
              <a:t>. Словообразование / С. М. Колесникова, Н. А. Николина, В. А. Лаврентьев [и др.] ; под ред. С. М. Колесниковой. — М. : Издательство </a:t>
            </a:r>
            <a:r>
              <a:rPr lang="ru-RU" sz="2000" dirty="0" err="1">
                <a:latin typeface="Times New Roman" panose="02020603050405020304" pitchFamily="18" charset="0"/>
                <a:cs typeface="Times New Roman" panose="02020603050405020304" pitchFamily="18" charset="0"/>
              </a:rPr>
              <a:t>Юрайт</a:t>
            </a:r>
            <a:r>
              <a:rPr lang="ru-RU" sz="2000" dirty="0">
                <a:latin typeface="Times New Roman" panose="02020603050405020304" pitchFamily="18" charset="0"/>
                <a:cs typeface="Times New Roman" panose="02020603050405020304" pitchFamily="18" charset="0"/>
              </a:rPr>
              <a:t>, 2015. 306 с.</a:t>
            </a:r>
          </a:p>
          <a:p>
            <a:r>
              <a:rPr lang="ru-RU" sz="2000" dirty="0" smtClean="0">
                <a:latin typeface="Times New Roman" panose="02020603050405020304" pitchFamily="18" charset="0"/>
                <a:cs typeface="Times New Roman" panose="02020603050405020304" pitchFamily="18" charset="0"/>
              </a:rPr>
              <a:t>2. Современный </a:t>
            </a:r>
            <a:r>
              <a:rPr lang="ru-RU" sz="2000" dirty="0">
                <a:latin typeface="Times New Roman" panose="02020603050405020304" pitchFamily="18" charset="0"/>
                <a:cs typeface="Times New Roman" panose="02020603050405020304" pitchFamily="18" charset="0"/>
              </a:rPr>
              <a:t>русский язык, </a:t>
            </a:r>
            <a:r>
              <a:rPr lang="ru-RU" sz="2000" dirty="0" err="1">
                <a:latin typeface="Times New Roman" panose="02020603050405020304" pitchFamily="18" charset="0"/>
                <a:cs typeface="Times New Roman" panose="02020603050405020304" pitchFamily="18" charset="0"/>
              </a:rPr>
              <a:t>Белошапкова</a:t>
            </a:r>
            <a:r>
              <a:rPr lang="ru-RU" sz="2000" dirty="0">
                <a:latin typeface="Times New Roman" panose="02020603050405020304" pitchFamily="18" charset="0"/>
                <a:cs typeface="Times New Roman" panose="02020603050405020304" pitchFamily="18" charset="0"/>
              </a:rPr>
              <a:t> В.А., </a:t>
            </a:r>
            <a:r>
              <a:rPr lang="ru-RU" sz="2000" dirty="0" err="1">
                <a:latin typeface="Times New Roman" panose="02020603050405020304" pitchFamily="18" charset="0"/>
                <a:cs typeface="Times New Roman" panose="02020603050405020304" pitchFamily="18" charset="0"/>
              </a:rPr>
              <a:t>Брызгунова</a:t>
            </a:r>
            <a:r>
              <a:rPr lang="ru-RU" sz="2000" dirty="0">
                <a:latin typeface="Times New Roman" panose="02020603050405020304" pitchFamily="18" charset="0"/>
                <a:cs typeface="Times New Roman" panose="02020603050405020304" pitchFamily="18" charset="0"/>
              </a:rPr>
              <a:t> Е.А., Земская Е.А., 1989.</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Филиппова </a:t>
            </a:r>
            <a:r>
              <a:rPr lang="ru-RU" sz="2000" dirty="0" smtClean="0">
                <a:latin typeface="Times New Roman" panose="02020603050405020304" pitchFamily="18" charset="0"/>
                <a:cs typeface="Times New Roman" panose="02020603050405020304" pitchFamily="18" charset="0"/>
              </a:rPr>
              <a:t>Л.С. Современный </a:t>
            </a:r>
            <a:r>
              <a:rPr lang="ru-RU" sz="2000" dirty="0">
                <a:latin typeface="Times New Roman" panose="02020603050405020304" pitchFamily="18" charset="0"/>
                <a:cs typeface="Times New Roman" panose="02020603050405020304" pitchFamily="18" charset="0"/>
              </a:rPr>
              <a:t>русский язык. </a:t>
            </a:r>
            <a:r>
              <a:rPr lang="ru-RU" sz="2000" dirty="0" err="1">
                <a:latin typeface="Times New Roman" panose="02020603050405020304" pitchFamily="18" charset="0"/>
                <a:cs typeface="Times New Roman" panose="02020603050405020304" pitchFamily="18" charset="0"/>
              </a:rPr>
              <a:t>Морфемика</a:t>
            </a:r>
            <a:r>
              <a:rPr lang="ru-RU" sz="2000" dirty="0">
                <a:latin typeface="Times New Roman" panose="02020603050405020304" pitchFamily="18" charset="0"/>
                <a:cs typeface="Times New Roman" panose="02020603050405020304" pitchFamily="18" charset="0"/>
              </a:rPr>
              <a:t>. Словообразование: </a:t>
            </a:r>
            <a:r>
              <a:rPr lang="ru-RU" sz="2000" dirty="0" err="1">
                <a:latin typeface="Times New Roman" panose="02020603050405020304" pitchFamily="18" charset="0"/>
                <a:cs typeface="Times New Roman" panose="02020603050405020304" pitchFamily="18" charset="0"/>
              </a:rPr>
              <a:t>учeб</a:t>
            </a:r>
            <a:r>
              <a:rPr lang="ru-RU" sz="2000" dirty="0">
                <a:latin typeface="Times New Roman" panose="02020603050405020304" pitchFamily="18" charset="0"/>
                <a:cs typeface="Times New Roman" panose="02020603050405020304" pitchFamily="18" charset="0"/>
              </a:rPr>
              <a:t>. пособие. / Л.С. Филиппова. — М.: Флинта: Наука, 2009. — 248 с.</a:t>
            </a:r>
          </a:p>
          <a:p>
            <a:r>
              <a:rPr lang="ru-RU" sz="2000" dirty="0" smtClean="0">
                <a:latin typeface="Times New Roman" panose="02020603050405020304" pitchFamily="18" charset="0"/>
                <a:cs typeface="Times New Roman" panose="02020603050405020304" pitchFamily="18" charset="0"/>
              </a:rPr>
              <a:t>3. Современный </a:t>
            </a:r>
            <a:r>
              <a:rPr lang="ru-RU" sz="2000" dirty="0">
                <a:latin typeface="Times New Roman" panose="02020603050405020304" pitchFamily="18" charset="0"/>
                <a:cs typeface="Times New Roman" panose="02020603050405020304" pitchFamily="18" charset="0"/>
              </a:rPr>
              <a:t>русский язык. Словообразование: учеб. пособие / Е.А. Земская. - 3-е изд. , </a:t>
            </a:r>
            <a:r>
              <a:rPr lang="ru-RU" sz="2000" dirty="0" err="1">
                <a:latin typeface="Times New Roman" panose="02020603050405020304" pitchFamily="18" charset="0"/>
                <a:cs typeface="Times New Roman" panose="02020603050405020304" pitchFamily="18" charset="0"/>
              </a:rPr>
              <a:t>испр</a:t>
            </a:r>
            <a:r>
              <a:rPr lang="ru-RU" sz="2000" dirty="0">
                <a:latin typeface="Times New Roman" panose="02020603050405020304" pitchFamily="18" charset="0"/>
                <a:cs typeface="Times New Roman" panose="02020603050405020304" pitchFamily="18" charset="0"/>
              </a:rPr>
              <a:t>. и доп. - М. : Флинта : Наука, 2011. - 328 с. </a:t>
            </a:r>
          </a:p>
          <a:p>
            <a:r>
              <a:rPr lang="ru-RU" sz="2000" dirty="0" smtClean="0">
                <a:latin typeface="Times New Roman" panose="02020603050405020304" pitchFamily="18" charset="0"/>
                <a:cs typeface="Times New Roman" panose="02020603050405020304" pitchFamily="18" charset="0"/>
              </a:rPr>
              <a:t>4. </a:t>
            </a:r>
            <a:r>
              <a:rPr lang="en-US" sz="2000" dirty="0" smtClean="0">
                <a:latin typeface="Times New Roman" panose="02020603050405020304" pitchFamily="18" charset="0"/>
                <a:cs typeface="Times New Roman" panose="02020603050405020304" pitchFamily="18" charset="0"/>
              </a:rPr>
              <a:t>https</a:t>
            </a:r>
            <a:r>
              <a:rPr lang="en-US" sz="2000" dirty="0">
                <a:latin typeface="Times New Roman" panose="02020603050405020304" pitchFamily="18" charset="0"/>
                <a:cs typeface="Times New Roman" panose="02020603050405020304" pitchFamily="18" charset="0"/>
              </a:rPr>
              <a:t>://www.langust.ru/rus_gram/rus_gr06.shtml</a:t>
            </a:r>
          </a:p>
          <a:p>
            <a:r>
              <a:rPr lang="ru-RU" sz="2000" dirty="0" smtClean="0">
                <a:latin typeface="Times New Roman" panose="02020603050405020304" pitchFamily="18" charset="0"/>
                <a:cs typeface="Times New Roman" panose="02020603050405020304" pitchFamily="18" charset="0"/>
              </a:rPr>
              <a:t>5. Современный </a:t>
            </a:r>
            <a:r>
              <a:rPr lang="ru-RU" sz="2000" dirty="0">
                <a:latin typeface="Times New Roman" panose="02020603050405020304" pitchFamily="18" charset="0"/>
                <a:cs typeface="Times New Roman" panose="02020603050405020304" pitchFamily="18" charset="0"/>
              </a:rPr>
              <a:t>русский язык. </a:t>
            </a:r>
            <a:r>
              <a:rPr lang="ru-RU" sz="2000" dirty="0" err="1">
                <a:latin typeface="Times New Roman" panose="02020603050405020304" pitchFamily="18" charset="0"/>
                <a:cs typeface="Times New Roman" panose="02020603050405020304" pitchFamily="18" charset="0"/>
              </a:rPr>
              <a:t>Морфемика</a:t>
            </a:r>
            <a:r>
              <a:rPr lang="ru-RU" sz="2000" dirty="0">
                <a:latin typeface="Times New Roman" panose="02020603050405020304" pitchFamily="18" charset="0"/>
                <a:cs typeface="Times New Roman" panose="02020603050405020304" pitchFamily="18" charset="0"/>
              </a:rPr>
              <a:t>. Словообразование [Текст] : курс лекций : для студентов высших учебных заведений, обучающихся по направлению подготовки 035000 "Издательское дело" / Е. Н. Тихонова ; М-во образования и науки Российской Федерации, Федеральное гос. бюджетное образовательное учреждение </a:t>
            </a:r>
            <a:r>
              <a:rPr lang="ru-RU" sz="2000" dirty="0" err="1">
                <a:latin typeface="Times New Roman" panose="02020603050405020304" pitchFamily="18" charset="0"/>
                <a:cs typeface="Times New Roman" panose="02020603050405020304" pitchFamily="18" charset="0"/>
              </a:rPr>
              <a:t>высш</a:t>
            </a:r>
            <a:r>
              <a:rPr lang="ru-RU" sz="2000" dirty="0">
                <a:latin typeface="Times New Roman" panose="02020603050405020304" pitchFamily="18" charset="0"/>
                <a:cs typeface="Times New Roman" panose="02020603050405020304" pitchFamily="18" charset="0"/>
              </a:rPr>
              <a:t>. проф. образования Московский гос. ун-т печати им. И. Федорова (МГУП), Ин-т изд. дела и журналистики. - Москва : МГУП им. И. Федорова, 2014. - 91, [1] с.; 21 см.</a:t>
            </a:r>
          </a:p>
          <a:p>
            <a:endParaRPr lang="ru-RU" sz="1600" dirty="0"/>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spTree>
    <p:extLst>
      <p:ext uri="{BB962C8B-B14F-4D97-AF65-F5344CB8AC3E}">
        <p14:creationId xmlns:p14="http://schemas.microsoft.com/office/powerpoint/2010/main" val="4238836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CDF682-6D3C-4880-8190-8B723271339A}"/>
              </a:ext>
            </a:extLst>
          </p:cNvPr>
          <p:cNvSpPr/>
          <p:nvPr/>
        </p:nvSpPr>
        <p:spPr>
          <a:xfrm>
            <a:off x="0" y="0"/>
            <a:ext cx="12192000" cy="914400"/>
          </a:xfrm>
          <a:prstGeom prst="rect">
            <a:avLst/>
          </a:prstGeom>
          <a:solidFill>
            <a:srgbClr val="009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3BA9BAE5-8739-4B77-9BAC-F0C5C65CDC94}"/>
              </a:ext>
            </a:extLst>
          </p:cNvPr>
          <p:cNvSpPr txBox="1"/>
          <p:nvPr/>
        </p:nvSpPr>
        <p:spPr>
          <a:xfrm>
            <a:off x="725855" y="864024"/>
            <a:ext cx="11134842" cy="769441"/>
          </a:xfrm>
          <a:prstGeom prst="rect">
            <a:avLst/>
          </a:prstGeom>
          <a:noFill/>
        </p:spPr>
        <p:txBody>
          <a:bodyPr wrap="square" rtlCol="0">
            <a:spAutoFit/>
          </a:bodyPr>
          <a:lstStyle/>
          <a:p>
            <a:r>
              <a:rPr lang="ru-RU" sz="4400" dirty="0" smtClean="0"/>
              <a:t>Понятие основы слова</a:t>
            </a:r>
            <a:endParaRPr lang="ru-RU" sz="4400" dirty="0">
              <a:solidFill>
                <a:srgbClr val="008755"/>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4C7609F-1783-4FC3-9F1C-FE358EE0BD8B}"/>
              </a:ext>
            </a:extLst>
          </p:cNvPr>
          <p:cNvSpPr txBox="1"/>
          <p:nvPr/>
        </p:nvSpPr>
        <p:spPr>
          <a:xfrm>
            <a:off x="120781" y="5264432"/>
            <a:ext cx="11741427" cy="1477328"/>
          </a:xfrm>
          <a:prstGeom prst="rect">
            <a:avLst/>
          </a:prstGeom>
          <a:noFill/>
        </p:spPr>
        <p:txBody>
          <a:bodyPr wrap="square" rtlCol="0">
            <a:spAutoFit/>
          </a:bodyPr>
          <a:lstStyle/>
          <a:p>
            <a:r>
              <a:rPr lang="ru-RU" b="1" dirty="0">
                <a:latin typeface="Times New Roman" panose="02020603050405020304" pitchFamily="18" charset="0"/>
                <a:cs typeface="Times New Roman" panose="02020603050405020304" pitchFamily="18" charset="0"/>
              </a:rPr>
              <a:t>Основа слова в </a:t>
            </a:r>
            <a:r>
              <a:rPr lang="ru-RU" b="1" dirty="0" smtClean="0">
                <a:latin typeface="Times New Roman" panose="02020603050405020304" pitchFamily="18" charset="0"/>
                <a:cs typeface="Times New Roman" panose="02020603050405020304" pitchFamily="18" charset="0"/>
              </a:rPr>
              <a:t>школе (словоизменительная) </a:t>
            </a:r>
            <a:r>
              <a:rPr lang="ru-RU" dirty="0">
                <a:latin typeface="Times New Roman" panose="02020603050405020304" pitchFamily="18" charset="0"/>
                <a:cs typeface="Times New Roman" panose="02020603050405020304" pitchFamily="18" charset="0"/>
              </a:rPr>
              <a:t>– часть слова без окончания.</a:t>
            </a:r>
          </a:p>
          <a:p>
            <a:r>
              <a:rPr lang="ru-RU" dirty="0">
                <a:latin typeface="Times New Roman" panose="02020603050405020304" pitchFamily="18" charset="0"/>
                <a:cs typeface="Times New Roman" panose="02020603050405020304" pitchFamily="18" charset="0"/>
              </a:rPr>
              <a:t>Например: татарин-0</a:t>
            </a:r>
          </a:p>
          <a:p>
            <a:r>
              <a:rPr lang="ru-RU" b="1" dirty="0">
                <a:latin typeface="Times New Roman" panose="02020603050405020304" pitchFamily="18" charset="0"/>
                <a:cs typeface="Times New Roman" panose="02020603050405020304" pitchFamily="18" charset="0"/>
              </a:rPr>
              <a:t>Основа слова в </a:t>
            </a:r>
            <a:r>
              <a:rPr lang="ru-RU" b="1" dirty="0" smtClean="0">
                <a:latin typeface="Times New Roman" panose="02020603050405020304" pitchFamily="18" charset="0"/>
                <a:cs typeface="Times New Roman" panose="02020603050405020304" pitchFamily="18" charset="0"/>
              </a:rPr>
              <a:t>вузе (формообразовательная)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часть слова без окончания и формообразующих аффиксов, которая заключает в себе лексическое значение.</a:t>
            </a:r>
          </a:p>
          <a:p>
            <a:r>
              <a:rPr lang="ru-RU" dirty="0">
                <a:latin typeface="Times New Roman" panose="02020603050405020304" pitchFamily="18" charset="0"/>
                <a:cs typeface="Times New Roman" panose="02020603050405020304" pitchFamily="18" charset="0"/>
              </a:rPr>
              <a:t>Например: учительниц-а, </a:t>
            </a:r>
            <a:r>
              <a:rPr lang="ru-RU" dirty="0" err="1">
                <a:latin typeface="Times New Roman" panose="02020603050405020304" pitchFamily="18" charset="0"/>
                <a:cs typeface="Times New Roman" panose="02020603050405020304" pitchFamily="18" charset="0"/>
              </a:rPr>
              <a:t>семьй</a:t>
            </a:r>
            <a:r>
              <a:rPr lang="ru-RU" dirty="0">
                <a:latin typeface="Times New Roman" panose="02020603050405020304" pitchFamily="18" charset="0"/>
                <a:cs typeface="Times New Roman" panose="02020603050405020304" pitchFamily="18" charset="0"/>
              </a:rPr>
              <a:t>-а</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7FE00B-2025-446E-824D-586215464C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37" y="115599"/>
            <a:ext cx="1929823" cy="683202"/>
          </a:xfrm>
          <a:prstGeom prst="rect">
            <a:avLst/>
          </a:prstGeom>
        </p:spPr>
      </p:pic>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381" y="1902874"/>
            <a:ext cx="10182225" cy="2876550"/>
          </a:xfrm>
          <a:prstGeom prst="rect">
            <a:avLst/>
          </a:prstGeom>
        </p:spPr>
      </p:pic>
    </p:spTree>
    <p:extLst>
      <p:ext uri="{BB962C8B-B14F-4D97-AF65-F5344CB8AC3E}">
        <p14:creationId xmlns:p14="http://schemas.microsoft.com/office/powerpoint/2010/main" val="367780908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1332</TotalTime>
  <Words>3991</Words>
  <Application>Microsoft Office PowerPoint</Application>
  <PresentationFormat>Широкоэкранный</PresentationFormat>
  <Paragraphs>242</Paragraphs>
  <Slides>29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29</vt:i4>
      </vt:variant>
    </vt:vector>
  </HeadingPairs>
  <TitlesOfParts>
    <vt:vector size="34" baseType="lpstr">
      <vt:lpstr>Arial</vt:lpstr>
      <vt:lpstr>Calibri</vt:lpstr>
      <vt:lpstr>Calibri Light</vt:lpstr>
      <vt:lpstr>Times New Roman</vt:lpstr>
      <vt:lpstr>Тема Office</vt:lpstr>
      <vt:lpstr>Учебно-методический комплекс по теме «Основа слова»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Аделина Йовик</dc:creator>
  <cp:lastModifiedBy>Эрик Губаев</cp:lastModifiedBy>
  <cp:revision>103</cp:revision>
  <dcterms:created xsi:type="dcterms:W3CDTF">2021-11-29T13:06:40Z</dcterms:created>
  <dcterms:modified xsi:type="dcterms:W3CDTF">2024-11-03T09:04:57Z</dcterms:modified>
</cp:coreProperties>
</file>