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66" r:id="rId2"/>
    <p:sldMasterId id="2147483675" r:id="rId3"/>
    <p:sldMasterId id="2147483684" r:id="rId4"/>
  </p:sldMasterIdLst>
  <p:notesMasterIdLst>
    <p:notesMasterId r:id="rId38"/>
  </p:notesMasterIdLst>
  <p:sldIdLst>
    <p:sldId id="257" r:id="rId5"/>
    <p:sldId id="291" r:id="rId6"/>
    <p:sldId id="292" r:id="rId7"/>
    <p:sldId id="259" r:id="rId8"/>
    <p:sldId id="317" r:id="rId9"/>
    <p:sldId id="318" r:id="rId10"/>
    <p:sldId id="319" r:id="rId11"/>
    <p:sldId id="288" r:id="rId12"/>
    <p:sldId id="289" r:id="rId13"/>
    <p:sldId id="294" r:id="rId14"/>
    <p:sldId id="290" r:id="rId15"/>
    <p:sldId id="296" r:id="rId16"/>
    <p:sldId id="300" r:id="rId17"/>
    <p:sldId id="284" r:id="rId18"/>
    <p:sldId id="285" r:id="rId19"/>
    <p:sldId id="320" r:id="rId20"/>
    <p:sldId id="297" r:id="rId21"/>
    <p:sldId id="301" r:id="rId22"/>
    <p:sldId id="314" r:id="rId23"/>
    <p:sldId id="315" r:id="rId24"/>
    <p:sldId id="316" r:id="rId25"/>
    <p:sldId id="302" r:id="rId26"/>
    <p:sldId id="321" r:id="rId27"/>
    <p:sldId id="304" r:id="rId28"/>
    <p:sldId id="305" r:id="rId29"/>
    <p:sldId id="306" r:id="rId30"/>
    <p:sldId id="307" r:id="rId31"/>
    <p:sldId id="308" r:id="rId32"/>
    <p:sldId id="310" r:id="rId33"/>
    <p:sldId id="309" r:id="rId34"/>
    <p:sldId id="311" r:id="rId35"/>
    <p:sldId id="312" r:id="rId36"/>
    <p:sldId id="283"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2" autoAdjust="0"/>
  </p:normalViewPr>
  <p:slideViewPr>
    <p:cSldViewPr snapToGrid="0">
      <p:cViewPr varScale="1">
        <p:scale>
          <a:sx n="80" d="100"/>
          <a:sy n="80" d="100"/>
        </p:scale>
        <p:origin x="132" y="17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E023C-EF39-482A-9F9B-695908117264}" type="datetimeFigureOut">
              <a:rPr lang="ru-RU" smtClean="0"/>
              <a:t>03.11.2024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D680B-3463-4CCE-A0D3-F1B73E49FFB6}" type="slidenum">
              <a:rPr lang="ru-RU" smtClean="0"/>
              <a:t>‹#›</a:t>
            </a:fld>
            <a:endParaRPr lang="ru-RU"/>
          </a:p>
        </p:txBody>
      </p:sp>
    </p:spTree>
    <p:extLst>
      <p:ext uri="{BB962C8B-B14F-4D97-AF65-F5344CB8AC3E}">
        <p14:creationId xmlns:p14="http://schemas.microsoft.com/office/powerpoint/2010/main" val="13011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D5B26-ECD9-4A3B-B986-7255F79EE5C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30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pic>
        <p:nvPicPr>
          <p:cNvPr id="13" name="Рисунок 12">
            <a:extLst>
              <a:ext uri="{FF2B5EF4-FFF2-40B4-BE49-F238E27FC236}">
                <a16:creationId xmlns:a16="http://schemas.microsoft.com/office/drawing/2014/main" id="{85E9FA6B-73BE-49D4-AFA8-D0AF0C859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147" y="1629000"/>
            <a:ext cx="7099706" cy="3600000"/>
          </a:xfrm>
          <a:prstGeom prst="rect">
            <a:avLst/>
          </a:prstGeom>
        </p:spPr>
      </p:pic>
    </p:spTree>
    <p:extLst>
      <p:ext uri="{BB962C8B-B14F-4D97-AF65-F5344CB8AC3E}">
        <p14:creationId xmlns:p14="http://schemas.microsoft.com/office/powerpoint/2010/main" val="103059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6"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0" name="Picture Placeholder 10"/>
          <p:cNvSpPr>
            <a:spLocks noGrp="1"/>
          </p:cNvSpPr>
          <p:nvPr>
            <p:ph type="pic" sz="quarter" idx="17"/>
          </p:nvPr>
        </p:nvSpPr>
        <p:spPr>
          <a:xfrm>
            <a:off x="609601"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1" name="Picture Placeholder 10"/>
          <p:cNvSpPr>
            <a:spLocks noGrp="1"/>
          </p:cNvSpPr>
          <p:nvPr>
            <p:ph type="pic" sz="quarter" idx="18"/>
          </p:nvPr>
        </p:nvSpPr>
        <p:spPr>
          <a:xfrm>
            <a:off x="4368198"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2" name="Picture Placeholder 10"/>
          <p:cNvSpPr>
            <a:spLocks noGrp="1"/>
          </p:cNvSpPr>
          <p:nvPr>
            <p:ph type="pic" sz="quarter" idx="19"/>
          </p:nvPr>
        </p:nvSpPr>
        <p:spPr>
          <a:xfrm>
            <a:off x="8130557"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5"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6"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7"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8" name="Text Placeholder 24"/>
          <p:cNvSpPr>
            <a:spLocks noGrp="1"/>
          </p:cNvSpPr>
          <p:nvPr>
            <p:ph type="body" sz="quarter" idx="23" hasCustomPrompt="1"/>
          </p:nvPr>
        </p:nvSpPr>
        <p:spPr>
          <a:xfrm>
            <a:off x="609601"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9" name="Text Placeholder 24"/>
          <p:cNvSpPr>
            <a:spLocks noGrp="1"/>
          </p:cNvSpPr>
          <p:nvPr>
            <p:ph type="body" sz="quarter" idx="24" hasCustomPrompt="1"/>
          </p:nvPr>
        </p:nvSpPr>
        <p:spPr>
          <a:xfrm>
            <a:off x="4367758"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30" name="Text Placeholder 24"/>
          <p:cNvSpPr>
            <a:spLocks noGrp="1"/>
          </p:cNvSpPr>
          <p:nvPr>
            <p:ph type="body" sz="quarter" idx="25" hasCustomPrompt="1"/>
          </p:nvPr>
        </p:nvSpPr>
        <p:spPr>
          <a:xfrm>
            <a:off x="8114274"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a16="http://schemas.microsoft.com/office/drawing/2014/main" id="{B2748EE8-DF71-465A-8F06-9B05A0B7A891}"/>
              </a:ext>
            </a:extLst>
          </p:cNvPr>
          <p:cNvSpPr>
            <a:spLocks noGrp="1"/>
          </p:cNvSpPr>
          <p:nvPr>
            <p:ph type="ftr" sz="quarter" idx="26"/>
          </p:nvPr>
        </p:nvSpPr>
        <p:spPr/>
        <p:txBody>
          <a:bodyPr/>
          <a:lstStyle/>
          <a:p>
            <a:r>
              <a:rPr lang="ru-RU"/>
              <a:t>Название раздела</a:t>
            </a:r>
            <a:endParaRPr lang="ru-RU" dirty="0"/>
          </a:p>
        </p:txBody>
      </p:sp>
    </p:spTree>
    <p:extLst>
      <p:ext uri="{BB962C8B-B14F-4D97-AF65-F5344CB8AC3E}">
        <p14:creationId xmlns:p14="http://schemas.microsoft.com/office/powerpoint/2010/main" val="57391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Рисунок с подписью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7"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3"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4"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5"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a16="http://schemas.microsoft.com/office/drawing/2014/main" id="{C360FB18-3D53-4F80-8F0E-D7BB0AB67B17}"/>
              </a:ext>
            </a:extLst>
          </p:cNvPr>
          <p:cNvSpPr>
            <a:spLocks noGrp="1"/>
          </p:cNvSpPr>
          <p:nvPr>
            <p:ph type="ftr" sz="quarter" idx="23"/>
          </p:nvPr>
        </p:nvSpPr>
        <p:spPr/>
        <p:txBody>
          <a:bodyPr/>
          <a:lstStyle/>
          <a:p>
            <a:r>
              <a:rPr lang="ru-RU"/>
              <a:t>Название раздела</a:t>
            </a:r>
            <a:endParaRPr lang="ru-RU" dirty="0"/>
          </a:p>
        </p:txBody>
      </p:sp>
      <p:sp>
        <p:nvSpPr>
          <p:cNvPr id="17" name="Объект 6">
            <a:extLst>
              <a:ext uri="{FF2B5EF4-FFF2-40B4-BE49-F238E27FC236}">
                <a16:creationId xmlns:a16="http://schemas.microsoft.com/office/drawing/2014/main" id="{122D94C1-29FE-4630-90C2-5AB106F48269}"/>
              </a:ext>
            </a:extLst>
          </p:cNvPr>
          <p:cNvSpPr>
            <a:spLocks noGrp="1"/>
          </p:cNvSpPr>
          <p:nvPr>
            <p:ph sz="quarter" idx="11"/>
          </p:nvPr>
        </p:nvSpPr>
        <p:spPr>
          <a:xfrm>
            <a:off x="609599"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8" name="Объект 6">
            <a:extLst>
              <a:ext uri="{FF2B5EF4-FFF2-40B4-BE49-F238E27FC236}">
                <a16:creationId xmlns:a16="http://schemas.microsoft.com/office/drawing/2014/main" id="{0E03509B-601B-49BB-A89B-234233565451}"/>
              </a:ext>
            </a:extLst>
          </p:cNvPr>
          <p:cNvSpPr>
            <a:spLocks noGrp="1"/>
          </p:cNvSpPr>
          <p:nvPr>
            <p:ph sz="quarter" idx="12"/>
          </p:nvPr>
        </p:nvSpPr>
        <p:spPr>
          <a:xfrm>
            <a:off x="6208046"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0626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8" name="Picture Placeholder 10"/>
          <p:cNvSpPr>
            <a:spLocks noGrp="1"/>
          </p:cNvSpPr>
          <p:nvPr>
            <p:ph type="pic" sz="quarter" idx="11"/>
          </p:nvPr>
        </p:nvSpPr>
        <p:spPr>
          <a:xfrm>
            <a:off x="7545918" y="2360173"/>
            <a:ext cx="4048753" cy="3892048"/>
          </a:xfrm>
          <a:custGeom>
            <a:avLst/>
            <a:gdLst>
              <a:gd name="connsiteX0" fmla="*/ 0 w 3027362"/>
              <a:gd name="connsiteY0" fmla="*/ 0 h 1885950"/>
              <a:gd name="connsiteX1" fmla="*/ 2528981 w 3027362"/>
              <a:gd name="connsiteY1" fmla="*/ 0 h 1885950"/>
              <a:gd name="connsiteX2" fmla="*/ 3027362 w 3027362"/>
              <a:gd name="connsiteY2" fmla="*/ 498381 h 1885950"/>
              <a:gd name="connsiteX3" fmla="*/ 3027362 w 3027362"/>
              <a:gd name="connsiteY3" fmla="*/ 1885950 h 1885950"/>
              <a:gd name="connsiteX4" fmla="*/ 0 w 3027362"/>
              <a:gd name="connsiteY4" fmla="*/ 1885950 h 1885950"/>
              <a:gd name="connsiteX5" fmla="*/ 0 w 3027362"/>
              <a:gd name="connsiteY5" fmla="*/ 0 h 1885950"/>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0 w 3036565"/>
              <a:gd name="connsiteY4" fmla="*/ 1885950 h 3892048"/>
              <a:gd name="connsiteX5" fmla="*/ 0 w 3036565"/>
              <a:gd name="connsiteY5" fmla="*/ 0 h 3892048"/>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9203 w 3036565"/>
              <a:gd name="connsiteY4" fmla="*/ 3892047 h 3892048"/>
              <a:gd name="connsiteX5" fmla="*/ 0 w 3036565"/>
              <a:gd name="connsiteY5" fmla="*/ 0 h 38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6565" h="3892048">
                <a:moveTo>
                  <a:pt x="0" y="0"/>
                </a:moveTo>
                <a:lnTo>
                  <a:pt x="2528981" y="0"/>
                </a:lnTo>
                <a:cubicBezTo>
                  <a:pt x="2804229" y="0"/>
                  <a:pt x="3027362" y="223133"/>
                  <a:pt x="3027362" y="498381"/>
                </a:cubicBezTo>
                <a:cubicBezTo>
                  <a:pt x="3030430" y="1629603"/>
                  <a:pt x="3033497" y="2760826"/>
                  <a:pt x="3036565" y="3892048"/>
                </a:cubicBezTo>
                <a:lnTo>
                  <a:pt x="9203" y="3892047"/>
                </a:lnTo>
                <a:cubicBezTo>
                  <a:pt x="6135" y="2594698"/>
                  <a:pt x="3068" y="1297349"/>
                  <a:pt x="0" y="0"/>
                </a:cubicBezTo>
                <a:close/>
              </a:path>
            </a:pathLst>
          </a:custGeom>
          <a:ln>
            <a:noFill/>
          </a:ln>
        </p:spPr>
        <p:txBody>
          <a:bodyPr/>
          <a:lstStyle>
            <a:lvl1pPr>
              <a:defRPr lang="en-US"/>
            </a:lvl1pPr>
          </a:lstStyle>
          <a:p>
            <a:r>
              <a:rPr lang="ru-RU"/>
              <a:t>Вставка рисунка</a:t>
            </a:r>
            <a:endParaRPr lang="en-US"/>
          </a:p>
        </p:txBody>
      </p:sp>
      <p:sp>
        <p:nvSpPr>
          <p:cNvPr id="3" name="Объект 2">
            <a:extLst>
              <a:ext uri="{FF2B5EF4-FFF2-40B4-BE49-F238E27FC236}">
                <a16:creationId xmlns:a16="http://schemas.microsoft.com/office/drawing/2014/main" id="{D3EF96E6-8A7C-4C39-B7DA-6C320FCA51AF}"/>
              </a:ext>
            </a:extLst>
          </p:cNvPr>
          <p:cNvSpPr>
            <a:spLocks noGrp="1"/>
          </p:cNvSpPr>
          <p:nvPr>
            <p:ph sz="quarter" idx="12"/>
          </p:nvPr>
        </p:nvSpPr>
        <p:spPr>
          <a:xfrm>
            <a:off x="609600" y="2325688"/>
            <a:ext cx="6705600" cy="39258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9B422534-EE83-44A0-B23D-637EBC4355CE}"/>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01059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53DFB209-2F6E-43A7-9BE1-C549DB29D8FE}"/>
              </a:ext>
            </a:extLst>
          </p:cNvPr>
          <p:cNvSpPr>
            <a:spLocks noGrp="1"/>
          </p:cNvSpPr>
          <p:nvPr>
            <p:ph type="ftr" sz="quarter" idx="10"/>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17179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609600" y="2328177"/>
            <a:ext cx="8365245" cy="3797986"/>
          </a:xfrm>
        </p:spPr>
        <p:txBody>
          <a:bodyPr vert="horz" lIns="91440" tIns="45720" rIns="91440" bIns="45720" rtlCol="0">
            <a:normAutofit/>
          </a:bodyPr>
          <a:lstStyle>
            <a:lvl1pPr>
              <a:defRPr lang="ru-RU" dirty="0">
                <a:solidFill>
                  <a:schemeClr val="tx1"/>
                </a:solidFill>
              </a:defRPr>
            </a:lvl1pPr>
            <a:lvl3pPr>
              <a:defRPr lang="ru-RU" sz="2000" dirty="0">
                <a:solidFill>
                  <a:schemeClr val="tx1"/>
                </a:solidFill>
              </a:defRPr>
            </a:lvl3pPr>
            <a:lvl4pPr>
              <a:defRPr lang="ru-RU" sz="1800" dirty="0">
                <a:solidFill>
                  <a:schemeClr val="tx1"/>
                </a:solidFill>
              </a:defRPr>
            </a:lvl4pPr>
            <a:lvl5pPr>
              <a:defRPr lang="ru-RU" sz="1600" dirty="0">
                <a:solidFill>
                  <a:schemeClr val="tx1"/>
                </a:solidFill>
              </a:defRPr>
            </a:lvl5pPr>
            <a:lvl6pPr>
              <a:defRPr lang="en-US" sz="1400" dirty="0">
                <a:solidFill>
                  <a:schemeClr val="tx1"/>
                </a:solidFill>
              </a:defRPr>
            </a:lvl6pPr>
          </a:lstStyle>
          <a:p>
            <a:pPr lvl="0"/>
            <a:r>
              <a:rPr lang="ru-RU" dirty="0"/>
              <a:t>Изложите здесь основные тезисы раздела</a:t>
            </a:r>
          </a:p>
          <a:p>
            <a:pPr lvl="2"/>
            <a:r>
              <a:rPr lang="ru-RU" dirty="0"/>
              <a:t>Второй уровень</a:t>
            </a:r>
          </a:p>
          <a:p>
            <a:pPr lvl="3"/>
            <a:r>
              <a:rPr lang="ru-RU" dirty="0"/>
              <a:t>Третий уровень</a:t>
            </a:r>
          </a:p>
          <a:p>
            <a:pPr lvl="4"/>
            <a:r>
              <a:rPr lang="ru-RU" dirty="0"/>
              <a:t>Четвертый уровень</a:t>
            </a:r>
          </a:p>
          <a:p>
            <a:pPr lvl="5"/>
            <a:r>
              <a:rPr lang="ru-RU" dirty="0"/>
              <a:t>Пятый уровень</a:t>
            </a:r>
          </a:p>
        </p:txBody>
      </p:sp>
      <p:sp>
        <p:nvSpPr>
          <p:cNvPr id="6" name="Title Placeholder 1"/>
          <p:cNvSpPr>
            <a:spLocks noGrp="1"/>
          </p:cNvSpPr>
          <p:nvPr>
            <p:ph type="title" hasCustomPrompt="1"/>
          </p:nvPr>
        </p:nvSpPr>
        <p:spPr>
          <a:xfrm>
            <a:off x="609600" y="1236510"/>
            <a:ext cx="10972800" cy="827311"/>
          </a:xfrm>
          <a:prstGeom prst="rect">
            <a:avLst/>
          </a:prstGeom>
        </p:spPr>
        <p:txBody>
          <a:bodyPr vert="horz" lIns="91440" tIns="45720" rIns="91440" bIns="45720" rtlCol="0" anchor="ctr">
            <a:normAutofit/>
          </a:bodyPr>
          <a:lstStyle>
            <a:lvl1pPr>
              <a:defRPr/>
            </a:lvl1pPr>
          </a:lstStyle>
          <a:p>
            <a:r>
              <a:rPr lang="ru-RU" dirty="0"/>
              <a:t>Название раздела</a:t>
            </a:r>
            <a:endParaRPr lang="en-US" dirty="0"/>
          </a:p>
        </p:txBody>
      </p:sp>
      <p:pic>
        <p:nvPicPr>
          <p:cNvPr id="8" name="Рисунок 7">
            <a:extLst>
              <a:ext uri="{FF2B5EF4-FFF2-40B4-BE49-F238E27FC236}">
                <a16:creationId xmlns:a16="http://schemas.microsoft.com/office/drawing/2014/main" id="{BC200185-F38A-4129-A0B9-00F7318796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16" t="21630" r="73503" b="27206"/>
          <a:stretch/>
        </p:blipFill>
        <p:spPr>
          <a:xfrm>
            <a:off x="11133796" y="2583543"/>
            <a:ext cx="1058204" cy="3528106"/>
          </a:xfrm>
          <a:prstGeom prst="rect">
            <a:avLst/>
          </a:prstGeom>
        </p:spPr>
      </p:pic>
    </p:spTree>
    <p:extLst>
      <p:ext uri="{BB962C8B-B14F-4D97-AF65-F5344CB8AC3E}">
        <p14:creationId xmlns:p14="http://schemas.microsoft.com/office/powerpoint/2010/main" val="329297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Объект 3">
            <a:extLst>
              <a:ext uri="{FF2B5EF4-FFF2-40B4-BE49-F238E27FC236}">
                <a16:creationId xmlns:a16="http://schemas.microsoft.com/office/drawing/2014/main" id="{4D5ECA55-9769-4968-A783-C9E70872DAEB}"/>
              </a:ext>
            </a:extLst>
          </p:cNvPr>
          <p:cNvSpPr>
            <a:spLocks noGrp="1"/>
          </p:cNvSpPr>
          <p:nvPr>
            <p:ph sz="quarter" idx="10"/>
          </p:nvPr>
        </p:nvSpPr>
        <p:spPr>
          <a:xfrm>
            <a:off x="609599" y="2346583"/>
            <a:ext cx="10972800" cy="3897137"/>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 name="Нижний колонтитул 1">
            <a:extLst>
              <a:ext uri="{FF2B5EF4-FFF2-40B4-BE49-F238E27FC236}">
                <a16:creationId xmlns:a16="http://schemas.microsoft.com/office/drawing/2014/main" id="{261B5029-6DCA-46C8-85EA-2A387651C4C7}"/>
              </a:ext>
            </a:extLst>
          </p:cNvPr>
          <p:cNvSpPr>
            <a:spLocks noGrp="1"/>
          </p:cNvSpPr>
          <p:nvPr>
            <p:ph type="ftr" sz="quarter" idx="11"/>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538553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7" name="Объект 6">
            <a:extLst>
              <a:ext uri="{FF2B5EF4-FFF2-40B4-BE49-F238E27FC236}">
                <a16:creationId xmlns:a16="http://schemas.microsoft.com/office/drawing/2014/main" id="{BDA6476B-5762-49D8-AB5F-107D3C25E7A6}"/>
              </a:ext>
            </a:extLst>
          </p:cNvPr>
          <p:cNvSpPr>
            <a:spLocks noGrp="1"/>
          </p:cNvSpPr>
          <p:nvPr>
            <p:ph sz="quarter" idx="11"/>
          </p:nvPr>
        </p:nvSpPr>
        <p:spPr>
          <a:xfrm>
            <a:off x="609599"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Объект 6">
            <a:extLst>
              <a:ext uri="{FF2B5EF4-FFF2-40B4-BE49-F238E27FC236}">
                <a16:creationId xmlns:a16="http://schemas.microsoft.com/office/drawing/2014/main" id="{B693B51F-5ADA-47B3-92A7-688B695B071D}"/>
              </a:ext>
            </a:extLst>
          </p:cNvPr>
          <p:cNvSpPr>
            <a:spLocks noGrp="1"/>
          </p:cNvSpPr>
          <p:nvPr>
            <p:ph sz="quarter" idx="12"/>
          </p:nvPr>
        </p:nvSpPr>
        <p:spPr>
          <a:xfrm>
            <a:off x="6208046"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Нижний колонтитул 2">
            <a:extLst>
              <a:ext uri="{FF2B5EF4-FFF2-40B4-BE49-F238E27FC236}">
                <a16:creationId xmlns:a16="http://schemas.microsoft.com/office/drawing/2014/main" id="{0F975E9B-033B-4283-9AA8-CE90532FBE7A}"/>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389954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ри объекта">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545917" y="234632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dirty="0"/>
          </a:p>
        </p:txBody>
      </p:sp>
      <p:sp>
        <p:nvSpPr>
          <p:cNvPr id="20" name="Picture Placeholder 10"/>
          <p:cNvSpPr>
            <a:spLocks noGrp="1"/>
          </p:cNvSpPr>
          <p:nvPr>
            <p:ph type="pic" sz="quarter" idx="11"/>
          </p:nvPr>
        </p:nvSpPr>
        <p:spPr>
          <a:xfrm>
            <a:off x="7545917" y="438467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a:p>
        </p:txBody>
      </p:sp>
      <p:sp>
        <p:nvSpPr>
          <p:cNvPr id="2" name="Title 1"/>
          <p:cNvSpPr>
            <a:spLocks noGrp="1"/>
          </p:cNvSpPr>
          <p:nvPr>
            <p:ph type="title" hasCustomPrompt="1"/>
          </p:nvPr>
        </p:nvSpPr>
        <p:spPr>
          <a:xfrm>
            <a:off x="609600" y="1236664"/>
            <a:ext cx="10972800" cy="827087"/>
          </a:xfrm>
        </p:spPr>
        <p:txBody>
          <a:bodyPr/>
          <a:lstStyle/>
          <a:p>
            <a:r>
              <a:rPr lang="ru-RU" dirty="0"/>
              <a:t>Заголовок</a:t>
            </a:r>
            <a:endParaRPr lang="en-US" dirty="0"/>
          </a:p>
        </p:txBody>
      </p:sp>
      <p:sp>
        <p:nvSpPr>
          <p:cNvPr id="3" name="Нижний колонтитул 2">
            <a:extLst>
              <a:ext uri="{FF2B5EF4-FFF2-40B4-BE49-F238E27FC236}">
                <a16:creationId xmlns:a16="http://schemas.microsoft.com/office/drawing/2014/main" id="{05BA8D95-7735-46FC-9C16-677F9F41E39D}"/>
              </a:ext>
            </a:extLst>
          </p:cNvPr>
          <p:cNvSpPr>
            <a:spLocks noGrp="1"/>
          </p:cNvSpPr>
          <p:nvPr>
            <p:ph type="ftr" sz="quarter" idx="12"/>
          </p:nvPr>
        </p:nvSpPr>
        <p:spPr/>
        <p:txBody>
          <a:bodyPr/>
          <a:lstStyle/>
          <a:p>
            <a:r>
              <a:rPr lang="ru-RU"/>
              <a:t>Название раздела</a:t>
            </a:r>
            <a:endParaRPr lang="ru-RU" dirty="0"/>
          </a:p>
        </p:txBody>
      </p:sp>
      <p:sp>
        <p:nvSpPr>
          <p:cNvPr id="6" name="Объект 5">
            <a:extLst>
              <a:ext uri="{FF2B5EF4-FFF2-40B4-BE49-F238E27FC236}">
                <a16:creationId xmlns:a16="http://schemas.microsoft.com/office/drawing/2014/main" id="{A776F01B-CEB5-4099-86FB-0DB6522A8EBC}"/>
              </a:ext>
            </a:extLst>
          </p:cNvPr>
          <p:cNvSpPr>
            <a:spLocks noGrp="1"/>
          </p:cNvSpPr>
          <p:nvPr>
            <p:ph sz="quarter" idx="13"/>
          </p:nvPr>
        </p:nvSpPr>
        <p:spPr>
          <a:xfrm>
            <a:off x="609600" y="2346325"/>
            <a:ext cx="6691313" cy="3924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50296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6"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0" name="Picture Placeholder 10"/>
          <p:cNvSpPr>
            <a:spLocks noGrp="1"/>
          </p:cNvSpPr>
          <p:nvPr>
            <p:ph type="pic" sz="quarter" idx="17"/>
          </p:nvPr>
        </p:nvSpPr>
        <p:spPr>
          <a:xfrm>
            <a:off x="609601"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1" name="Picture Placeholder 10"/>
          <p:cNvSpPr>
            <a:spLocks noGrp="1"/>
          </p:cNvSpPr>
          <p:nvPr>
            <p:ph type="pic" sz="quarter" idx="18"/>
          </p:nvPr>
        </p:nvSpPr>
        <p:spPr>
          <a:xfrm>
            <a:off x="4368198"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2" name="Picture Placeholder 10"/>
          <p:cNvSpPr>
            <a:spLocks noGrp="1"/>
          </p:cNvSpPr>
          <p:nvPr>
            <p:ph type="pic" sz="quarter" idx="19"/>
          </p:nvPr>
        </p:nvSpPr>
        <p:spPr>
          <a:xfrm>
            <a:off x="8130557"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5"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6"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7"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8" name="Text Placeholder 24"/>
          <p:cNvSpPr>
            <a:spLocks noGrp="1"/>
          </p:cNvSpPr>
          <p:nvPr>
            <p:ph type="body" sz="quarter" idx="23" hasCustomPrompt="1"/>
          </p:nvPr>
        </p:nvSpPr>
        <p:spPr>
          <a:xfrm>
            <a:off x="609601"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9" name="Text Placeholder 24"/>
          <p:cNvSpPr>
            <a:spLocks noGrp="1"/>
          </p:cNvSpPr>
          <p:nvPr>
            <p:ph type="body" sz="quarter" idx="24" hasCustomPrompt="1"/>
          </p:nvPr>
        </p:nvSpPr>
        <p:spPr>
          <a:xfrm>
            <a:off x="4367758"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30" name="Text Placeholder 24"/>
          <p:cNvSpPr>
            <a:spLocks noGrp="1"/>
          </p:cNvSpPr>
          <p:nvPr>
            <p:ph type="body" sz="quarter" idx="25" hasCustomPrompt="1"/>
          </p:nvPr>
        </p:nvSpPr>
        <p:spPr>
          <a:xfrm>
            <a:off x="8114274"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a16="http://schemas.microsoft.com/office/drawing/2014/main" id="{B2748EE8-DF71-465A-8F06-9B05A0B7A891}"/>
              </a:ext>
            </a:extLst>
          </p:cNvPr>
          <p:cNvSpPr>
            <a:spLocks noGrp="1"/>
          </p:cNvSpPr>
          <p:nvPr>
            <p:ph type="ftr" sz="quarter" idx="26"/>
          </p:nvPr>
        </p:nvSpPr>
        <p:spPr/>
        <p:txBody>
          <a:bodyPr/>
          <a:lstStyle/>
          <a:p>
            <a:r>
              <a:rPr lang="ru-RU"/>
              <a:t>Название раздела</a:t>
            </a:r>
            <a:endParaRPr lang="ru-RU" dirty="0"/>
          </a:p>
        </p:txBody>
      </p:sp>
    </p:spTree>
    <p:extLst>
      <p:ext uri="{BB962C8B-B14F-4D97-AF65-F5344CB8AC3E}">
        <p14:creationId xmlns:p14="http://schemas.microsoft.com/office/powerpoint/2010/main" val="1615217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Рисунок с подписью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7"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3"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4"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5"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a16="http://schemas.microsoft.com/office/drawing/2014/main" id="{C360FB18-3D53-4F80-8F0E-D7BB0AB67B17}"/>
              </a:ext>
            </a:extLst>
          </p:cNvPr>
          <p:cNvSpPr>
            <a:spLocks noGrp="1"/>
          </p:cNvSpPr>
          <p:nvPr>
            <p:ph type="ftr" sz="quarter" idx="23"/>
          </p:nvPr>
        </p:nvSpPr>
        <p:spPr/>
        <p:txBody>
          <a:bodyPr/>
          <a:lstStyle/>
          <a:p>
            <a:r>
              <a:rPr lang="ru-RU"/>
              <a:t>Название раздела</a:t>
            </a:r>
            <a:endParaRPr lang="ru-RU" dirty="0"/>
          </a:p>
        </p:txBody>
      </p:sp>
      <p:sp>
        <p:nvSpPr>
          <p:cNvPr id="17" name="Объект 6">
            <a:extLst>
              <a:ext uri="{FF2B5EF4-FFF2-40B4-BE49-F238E27FC236}">
                <a16:creationId xmlns:a16="http://schemas.microsoft.com/office/drawing/2014/main" id="{122D94C1-29FE-4630-90C2-5AB106F48269}"/>
              </a:ext>
            </a:extLst>
          </p:cNvPr>
          <p:cNvSpPr>
            <a:spLocks noGrp="1"/>
          </p:cNvSpPr>
          <p:nvPr>
            <p:ph sz="quarter" idx="11"/>
          </p:nvPr>
        </p:nvSpPr>
        <p:spPr>
          <a:xfrm>
            <a:off x="609599"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8" name="Объект 6">
            <a:extLst>
              <a:ext uri="{FF2B5EF4-FFF2-40B4-BE49-F238E27FC236}">
                <a16:creationId xmlns:a16="http://schemas.microsoft.com/office/drawing/2014/main" id="{0E03509B-601B-49BB-A89B-234233565451}"/>
              </a:ext>
            </a:extLst>
          </p:cNvPr>
          <p:cNvSpPr>
            <a:spLocks noGrp="1"/>
          </p:cNvSpPr>
          <p:nvPr>
            <p:ph sz="quarter" idx="12"/>
          </p:nvPr>
        </p:nvSpPr>
        <p:spPr>
          <a:xfrm>
            <a:off x="6208046"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8761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Титульный слайд 2">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sp>
        <p:nvSpPr>
          <p:cNvPr id="6" name="Title 1"/>
          <p:cNvSpPr>
            <a:spLocks noGrp="1"/>
          </p:cNvSpPr>
          <p:nvPr>
            <p:ph type="title" hasCustomPrompt="1"/>
          </p:nvPr>
        </p:nvSpPr>
        <p:spPr>
          <a:xfrm>
            <a:off x="1828800" y="3428463"/>
            <a:ext cx="8534400" cy="1104339"/>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b">
            <a:noAutofit/>
          </a:bodyPr>
          <a:lstStyle>
            <a:lvl1pPr algn="ctr">
              <a:defRPr lang="en-US" dirty="0"/>
            </a:lvl1pPr>
          </a:lstStyle>
          <a:p>
            <a:r>
              <a:rPr lang="ru-RU" dirty="0"/>
              <a:t>Основной вариант титульного слайда</a:t>
            </a:r>
            <a:endParaRPr lang="en-US" dirty="0"/>
          </a:p>
        </p:txBody>
      </p:sp>
      <p:sp>
        <p:nvSpPr>
          <p:cNvPr id="10" name="Text Placeholder 5"/>
          <p:cNvSpPr>
            <a:spLocks noGrp="1"/>
          </p:cNvSpPr>
          <p:nvPr>
            <p:ph type="body" sz="quarter" idx="10" hasCustomPrompt="1"/>
          </p:nvPr>
        </p:nvSpPr>
        <p:spPr>
          <a:xfrm>
            <a:off x="1828800" y="4849607"/>
            <a:ext cx="8534400" cy="769441"/>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marL="0" indent="0" algn="ctr">
              <a:buFontTx/>
              <a:buNone/>
              <a:defRPr lang="en-US" sz="1800" dirty="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11" name="Рисунок 10">
            <a:extLst>
              <a:ext uri="{FF2B5EF4-FFF2-40B4-BE49-F238E27FC236}">
                <a16:creationId xmlns:a16="http://schemas.microsoft.com/office/drawing/2014/main" id="{6154438E-BF6A-4B33-B345-32B2271A5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147" y="0"/>
            <a:ext cx="7099706" cy="3600000"/>
          </a:xfrm>
          <a:prstGeom prst="rect">
            <a:avLst/>
          </a:prstGeom>
        </p:spPr>
      </p:pic>
    </p:spTree>
    <p:extLst>
      <p:ext uri="{BB962C8B-B14F-4D97-AF65-F5344CB8AC3E}">
        <p14:creationId xmlns:p14="http://schemas.microsoft.com/office/powerpoint/2010/main" val="4202780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8" name="Picture Placeholder 10"/>
          <p:cNvSpPr>
            <a:spLocks noGrp="1"/>
          </p:cNvSpPr>
          <p:nvPr>
            <p:ph type="pic" sz="quarter" idx="11"/>
          </p:nvPr>
        </p:nvSpPr>
        <p:spPr>
          <a:xfrm>
            <a:off x="7545918" y="2360173"/>
            <a:ext cx="4048753" cy="3892048"/>
          </a:xfrm>
          <a:custGeom>
            <a:avLst/>
            <a:gdLst>
              <a:gd name="connsiteX0" fmla="*/ 0 w 3027362"/>
              <a:gd name="connsiteY0" fmla="*/ 0 h 1885950"/>
              <a:gd name="connsiteX1" fmla="*/ 2528981 w 3027362"/>
              <a:gd name="connsiteY1" fmla="*/ 0 h 1885950"/>
              <a:gd name="connsiteX2" fmla="*/ 3027362 w 3027362"/>
              <a:gd name="connsiteY2" fmla="*/ 498381 h 1885950"/>
              <a:gd name="connsiteX3" fmla="*/ 3027362 w 3027362"/>
              <a:gd name="connsiteY3" fmla="*/ 1885950 h 1885950"/>
              <a:gd name="connsiteX4" fmla="*/ 0 w 3027362"/>
              <a:gd name="connsiteY4" fmla="*/ 1885950 h 1885950"/>
              <a:gd name="connsiteX5" fmla="*/ 0 w 3027362"/>
              <a:gd name="connsiteY5" fmla="*/ 0 h 1885950"/>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0 w 3036565"/>
              <a:gd name="connsiteY4" fmla="*/ 1885950 h 3892048"/>
              <a:gd name="connsiteX5" fmla="*/ 0 w 3036565"/>
              <a:gd name="connsiteY5" fmla="*/ 0 h 3892048"/>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9203 w 3036565"/>
              <a:gd name="connsiteY4" fmla="*/ 3892047 h 3892048"/>
              <a:gd name="connsiteX5" fmla="*/ 0 w 3036565"/>
              <a:gd name="connsiteY5" fmla="*/ 0 h 38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6565" h="3892048">
                <a:moveTo>
                  <a:pt x="0" y="0"/>
                </a:moveTo>
                <a:lnTo>
                  <a:pt x="2528981" y="0"/>
                </a:lnTo>
                <a:cubicBezTo>
                  <a:pt x="2804229" y="0"/>
                  <a:pt x="3027362" y="223133"/>
                  <a:pt x="3027362" y="498381"/>
                </a:cubicBezTo>
                <a:cubicBezTo>
                  <a:pt x="3030430" y="1629603"/>
                  <a:pt x="3033497" y="2760826"/>
                  <a:pt x="3036565" y="3892048"/>
                </a:cubicBezTo>
                <a:lnTo>
                  <a:pt x="9203" y="3892047"/>
                </a:lnTo>
                <a:cubicBezTo>
                  <a:pt x="6135" y="2594698"/>
                  <a:pt x="3068" y="1297349"/>
                  <a:pt x="0" y="0"/>
                </a:cubicBezTo>
                <a:close/>
              </a:path>
            </a:pathLst>
          </a:custGeom>
          <a:ln>
            <a:noFill/>
          </a:ln>
        </p:spPr>
        <p:txBody>
          <a:bodyPr/>
          <a:lstStyle>
            <a:lvl1pPr>
              <a:defRPr lang="en-US"/>
            </a:lvl1pPr>
          </a:lstStyle>
          <a:p>
            <a:r>
              <a:rPr lang="ru-RU"/>
              <a:t>Вставка рисунка</a:t>
            </a:r>
            <a:endParaRPr lang="en-US"/>
          </a:p>
        </p:txBody>
      </p:sp>
      <p:sp>
        <p:nvSpPr>
          <p:cNvPr id="3" name="Объект 2">
            <a:extLst>
              <a:ext uri="{FF2B5EF4-FFF2-40B4-BE49-F238E27FC236}">
                <a16:creationId xmlns:a16="http://schemas.microsoft.com/office/drawing/2014/main" id="{D3EF96E6-8A7C-4C39-B7DA-6C320FCA51AF}"/>
              </a:ext>
            </a:extLst>
          </p:cNvPr>
          <p:cNvSpPr>
            <a:spLocks noGrp="1"/>
          </p:cNvSpPr>
          <p:nvPr>
            <p:ph sz="quarter" idx="12"/>
          </p:nvPr>
        </p:nvSpPr>
        <p:spPr>
          <a:xfrm>
            <a:off x="609600" y="2325688"/>
            <a:ext cx="6705600" cy="39258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9B422534-EE83-44A0-B23D-637EBC4355CE}"/>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379610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53DFB209-2F6E-43A7-9BE1-C549DB29D8FE}"/>
              </a:ext>
            </a:extLst>
          </p:cNvPr>
          <p:cNvSpPr>
            <a:spLocks noGrp="1"/>
          </p:cNvSpPr>
          <p:nvPr>
            <p:ph type="ftr" sz="quarter" idx="10"/>
          </p:nvPr>
        </p:nvSpPr>
        <p:spPr/>
        <p:txBody>
          <a:bodyPr/>
          <a:lstStyle/>
          <a:p>
            <a:r>
              <a:rPr lang="ru-RU"/>
              <a:t>Название раздела</a:t>
            </a:r>
            <a:endParaRPr lang="ru-RU" dirty="0"/>
          </a:p>
        </p:txBody>
      </p:sp>
    </p:spTree>
    <p:extLst>
      <p:ext uri="{BB962C8B-B14F-4D97-AF65-F5344CB8AC3E}">
        <p14:creationId xmlns:p14="http://schemas.microsoft.com/office/powerpoint/2010/main" val="46687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Титульный слайд">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pic>
        <p:nvPicPr>
          <p:cNvPr id="13" name="Рисунок 12">
            <a:extLst>
              <a:ext uri="{FF2B5EF4-FFF2-40B4-BE49-F238E27FC236}">
                <a16:creationId xmlns:a16="http://schemas.microsoft.com/office/drawing/2014/main" id="{85E9FA6B-73BE-49D4-AFA8-D0AF0C8591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6147" y="1629000"/>
            <a:ext cx="7099706" cy="3600000"/>
          </a:xfrm>
          <a:prstGeom prst="rect">
            <a:avLst/>
          </a:prstGeom>
        </p:spPr>
      </p:pic>
    </p:spTree>
    <p:extLst>
      <p:ext uri="{BB962C8B-B14F-4D97-AF65-F5344CB8AC3E}">
        <p14:creationId xmlns:p14="http://schemas.microsoft.com/office/powerpoint/2010/main" val="371345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Титульный слайд 2">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sp>
        <p:nvSpPr>
          <p:cNvPr id="6" name="Title 1"/>
          <p:cNvSpPr>
            <a:spLocks noGrp="1"/>
          </p:cNvSpPr>
          <p:nvPr>
            <p:ph type="title" hasCustomPrompt="1"/>
          </p:nvPr>
        </p:nvSpPr>
        <p:spPr>
          <a:xfrm>
            <a:off x="1828800" y="3428463"/>
            <a:ext cx="8534400" cy="1104339"/>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b">
            <a:noAutofit/>
          </a:bodyPr>
          <a:lstStyle>
            <a:lvl1pPr algn="ctr">
              <a:defRPr lang="en-US" dirty="0"/>
            </a:lvl1pPr>
          </a:lstStyle>
          <a:p>
            <a:r>
              <a:rPr lang="ru-RU" dirty="0"/>
              <a:t>Основной вариант титульного слайда</a:t>
            </a:r>
            <a:endParaRPr lang="en-US" dirty="0"/>
          </a:p>
        </p:txBody>
      </p:sp>
      <p:sp>
        <p:nvSpPr>
          <p:cNvPr id="10" name="Text Placeholder 5"/>
          <p:cNvSpPr>
            <a:spLocks noGrp="1"/>
          </p:cNvSpPr>
          <p:nvPr>
            <p:ph type="body" sz="quarter" idx="10" hasCustomPrompt="1"/>
          </p:nvPr>
        </p:nvSpPr>
        <p:spPr>
          <a:xfrm>
            <a:off x="1828800" y="4849607"/>
            <a:ext cx="8534400" cy="769441"/>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marL="0" indent="0" algn="ctr">
              <a:buFontTx/>
              <a:buNone/>
              <a:defRPr lang="en-US" sz="1800" dirty="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11" name="Рисунок 10">
            <a:extLst>
              <a:ext uri="{FF2B5EF4-FFF2-40B4-BE49-F238E27FC236}">
                <a16:creationId xmlns:a16="http://schemas.microsoft.com/office/drawing/2014/main" id="{6154438E-BF6A-4B33-B345-32B2271A5F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6147" y="0"/>
            <a:ext cx="7099706" cy="3600000"/>
          </a:xfrm>
          <a:prstGeom prst="rect">
            <a:avLst/>
          </a:prstGeom>
        </p:spPr>
      </p:pic>
    </p:spTree>
    <p:extLst>
      <p:ext uri="{BB962C8B-B14F-4D97-AF65-F5344CB8AC3E}">
        <p14:creationId xmlns:p14="http://schemas.microsoft.com/office/powerpoint/2010/main" val="787942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Титульный слайд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9591" y="1329895"/>
            <a:ext cx="7953917" cy="1985292"/>
          </a:xfrm>
        </p:spPr>
        <p:txBody>
          <a:bodyPr anchor="b">
            <a:normAutofit/>
          </a:bodyPr>
          <a:lstStyle>
            <a:lvl1pPr>
              <a:defRPr lang="en-US" dirty="0"/>
            </a:lvl1pPr>
          </a:lstStyle>
          <a:p>
            <a:r>
              <a:rPr lang="ru-RU" dirty="0"/>
              <a:t>Второй вариант титульного слайда </a:t>
            </a:r>
            <a:endParaRPr lang="en-US" dirty="0"/>
          </a:p>
        </p:txBody>
      </p:sp>
      <p:sp>
        <p:nvSpPr>
          <p:cNvPr id="6" name="Text Placeholder 5"/>
          <p:cNvSpPr>
            <a:spLocks noGrp="1"/>
          </p:cNvSpPr>
          <p:nvPr>
            <p:ph type="body" sz="quarter" idx="10" hasCustomPrompt="1"/>
          </p:nvPr>
        </p:nvSpPr>
        <p:spPr>
          <a:xfrm>
            <a:off x="1020929" y="3429000"/>
            <a:ext cx="7954433" cy="2203450"/>
          </a:xfrm>
        </p:spPr>
        <p:txBody>
          <a:bodyPr>
            <a:normAutofit/>
          </a:bodyPr>
          <a:lstStyle>
            <a:lvl1pPr marL="0" indent="0" algn="l">
              <a:buFontTx/>
              <a:buNone/>
              <a:defRPr lang="en-US" dirty="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5" name="Рисунок 4">
            <a:extLst>
              <a:ext uri="{FF2B5EF4-FFF2-40B4-BE49-F238E27FC236}">
                <a16:creationId xmlns:a16="http://schemas.microsoft.com/office/drawing/2014/main" id="{EE3A9EDA-9A7F-4B84-AC2A-94D13760426E}"/>
              </a:ext>
            </a:extLst>
          </p:cNvPr>
          <p:cNvPicPr>
            <a:picLocks noChangeAspect="1"/>
          </p:cNvPicPr>
          <p:nvPr/>
        </p:nvPicPr>
        <p:blipFill>
          <a:blip r:embed="rId2"/>
          <a:stretch>
            <a:fillRect/>
          </a:stretch>
        </p:blipFill>
        <p:spPr>
          <a:xfrm>
            <a:off x="9186921" y="1621969"/>
            <a:ext cx="3005079" cy="5236031"/>
          </a:xfrm>
          <a:prstGeom prst="rect">
            <a:avLst/>
          </a:prstGeom>
        </p:spPr>
      </p:pic>
      <p:pic>
        <p:nvPicPr>
          <p:cNvPr id="13" name="Рисунок 12">
            <a:extLst>
              <a:ext uri="{FF2B5EF4-FFF2-40B4-BE49-F238E27FC236}">
                <a16:creationId xmlns:a16="http://schemas.microsoft.com/office/drawing/2014/main" id="{46862BA5-0080-4D31-B646-B2A85E5945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2622740" cy="1329895"/>
          </a:xfrm>
          <a:prstGeom prst="rect">
            <a:avLst/>
          </a:prstGeom>
        </p:spPr>
      </p:pic>
    </p:spTree>
    <p:extLst>
      <p:ext uri="{BB962C8B-B14F-4D97-AF65-F5344CB8AC3E}">
        <p14:creationId xmlns:p14="http://schemas.microsoft.com/office/powerpoint/2010/main" val="83201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итульный слайд 4">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791396"/>
            <a:ext cx="12192000" cy="6066604"/>
          </a:xfrm>
        </p:spPr>
        <p:txBody>
          <a:bodyPr anchor="ctr"/>
          <a:lstStyle>
            <a:lvl1pPr algn="ctr">
              <a:defRPr lang="en-US" dirty="0"/>
            </a:lvl1pPr>
          </a:lstStyle>
          <a:p>
            <a:r>
              <a:rPr lang="ru-RU" dirty="0"/>
              <a:t>Добавьте свой готовый фон</a:t>
            </a:r>
            <a:endParaRPr lang="en-US" dirty="0"/>
          </a:p>
        </p:txBody>
      </p:sp>
      <p:sp>
        <p:nvSpPr>
          <p:cNvPr id="2" name="Title 1"/>
          <p:cNvSpPr>
            <a:spLocks noGrp="1"/>
          </p:cNvSpPr>
          <p:nvPr>
            <p:ph type="title" hasCustomPrompt="1"/>
          </p:nvPr>
        </p:nvSpPr>
        <p:spPr>
          <a:xfrm>
            <a:off x="990853" y="1236510"/>
            <a:ext cx="3617659" cy="2192491"/>
          </a:xfrm>
        </p:spPr>
        <p:txBody>
          <a:bodyPr anchor="t" anchorCtr="0">
            <a:normAutofit/>
          </a:bodyPr>
          <a:lstStyle>
            <a:lvl1pPr>
              <a:defRPr lang="en-US" dirty="0"/>
            </a:lvl1pPr>
          </a:lstStyle>
          <a:p>
            <a:r>
              <a:rPr lang="ru-RU" dirty="0"/>
              <a:t>Третий вариант титульного слайда</a:t>
            </a:r>
            <a:endParaRPr lang="en-US" dirty="0"/>
          </a:p>
        </p:txBody>
      </p:sp>
      <p:sp>
        <p:nvSpPr>
          <p:cNvPr id="6" name="Rectangle 4">
            <a:extLst>
              <a:ext uri="{FF2B5EF4-FFF2-40B4-BE49-F238E27FC236}">
                <a16:creationId xmlns:a16="http://schemas.microsoft.com/office/drawing/2014/main" id="{EBEC25B7-C3B9-437E-A4F9-DF0A8A8B6DB9}"/>
              </a:ext>
            </a:extLst>
          </p:cNvPr>
          <p:cNvSpPr/>
          <p:nvPr/>
        </p:nvSpPr>
        <p:spPr bwMode="auto">
          <a:xfrm>
            <a:off x="0" y="0"/>
            <a:ext cx="12192000" cy="791396"/>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10" name="Текст 9">
            <a:extLst>
              <a:ext uri="{FF2B5EF4-FFF2-40B4-BE49-F238E27FC236}">
                <a16:creationId xmlns:a16="http://schemas.microsoft.com/office/drawing/2014/main" id="{183B911A-2292-447A-BAB1-5860E09C0124}"/>
              </a:ext>
            </a:extLst>
          </p:cNvPr>
          <p:cNvSpPr>
            <a:spLocks noGrp="1"/>
          </p:cNvSpPr>
          <p:nvPr>
            <p:ph type="body" sz="quarter" idx="11" hasCustomPrompt="1"/>
          </p:nvPr>
        </p:nvSpPr>
        <p:spPr>
          <a:xfrm>
            <a:off x="5983288" y="614363"/>
            <a:ext cx="6208712" cy="360362"/>
          </a:xfr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marL="0" indent="0" algn="r">
              <a:buNone/>
              <a:defRPr sz="1600"/>
            </a:lvl1pPr>
            <a:lvl5pPr marL="1828800" indent="0">
              <a:buNone/>
              <a:defRPr/>
            </a:lvl5pPr>
          </a:lstStyle>
          <a:p>
            <a:r>
              <a:rPr lang="ru-RU" dirty="0"/>
              <a:t>Имя и контактные данные автора</a:t>
            </a:r>
          </a:p>
        </p:txBody>
      </p:sp>
      <p:pic>
        <p:nvPicPr>
          <p:cNvPr id="13" name="Рисунок 12">
            <a:extLst>
              <a:ext uri="{FF2B5EF4-FFF2-40B4-BE49-F238E27FC236}">
                <a16:creationId xmlns:a16="http://schemas.microsoft.com/office/drawing/2014/main" id="{EFCB8DE0-37F1-4C91-B9FC-2D49FF647A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570"/>
            <a:ext cx="1845924" cy="936000"/>
          </a:xfrm>
          <a:prstGeom prst="rect">
            <a:avLst/>
          </a:prstGeom>
        </p:spPr>
      </p:pic>
    </p:spTree>
    <p:extLst>
      <p:ext uri="{BB962C8B-B14F-4D97-AF65-F5344CB8AC3E}">
        <p14:creationId xmlns:p14="http://schemas.microsoft.com/office/powerpoint/2010/main" val="2773236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Финал">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09600" y="2680372"/>
            <a:ext cx="10972800" cy="827311"/>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algn="ctr">
              <a:defRPr lang="en-US" dirty="0"/>
            </a:lvl1pPr>
          </a:lstStyle>
          <a:p>
            <a:r>
              <a:rPr lang="ru-RU" dirty="0"/>
              <a:t>Спасибо за внимание!</a:t>
            </a:r>
            <a:endParaRPr lang="en-US" dirty="0"/>
          </a:p>
        </p:txBody>
      </p:sp>
      <p:sp>
        <p:nvSpPr>
          <p:cNvPr id="8" name="Text Placeholder 7"/>
          <p:cNvSpPr>
            <a:spLocks noGrp="1"/>
          </p:cNvSpPr>
          <p:nvPr>
            <p:ph type="body" sz="quarter" idx="10" hasCustomPrompt="1"/>
          </p:nvPr>
        </p:nvSpPr>
        <p:spPr>
          <a:xfrm>
            <a:off x="609600" y="3716939"/>
            <a:ext cx="10972800" cy="792162"/>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lgn="ctr">
              <a:buFontTx/>
              <a:buNone/>
              <a:defRPr lang="en-US" dirty="0"/>
            </a:lvl1pPr>
            <a:lvl2pPr marL="457200" indent="0" algn="ctr">
              <a:buFontTx/>
              <a:buNone/>
              <a:defRPr>
                <a:solidFill>
                  <a:srgbClr val="FFFFFF"/>
                </a:solidFill>
              </a:defRPr>
            </a:lvl2pPr>
            <a:lvl3pPr marL="914400" indent="0" algn="ctr">
              <a:buFontTx/>
              <a:buNone/>
              <a:defRPr>
                <a:solidFill>
                  <a:srgbClr val="FFFFFF"/>
                </a:solidFill>
              </a:defRPr>
            </a:lvl3pPr>
            <a:lvl4pPr marL="1371600" indent="0" algn="ctr">
              <a:buFontTx/>
              <a:buNone/>
              <a:defRPr>
                <a:solidFill>
                  <a:srgbClr val="FFFFFF"/>
                </a:solidFill>
              </a:defRPr>
            </a:lvl4pPr>
            <a:lvl5pPr marL="1828800" indent="0" algn="ctr">
              <a:buFontTx/>
              <a:buNone/>
              <a:defRPr>
                <a:solidFill>
                  <a:srgbClr val="FFFFFF"/>
                </a:solidFill>
              </a:defRPr>
            </a:lvl5pPr>
          </a:lstStyle>
          <a:p>
            <a:pPr lvl="0"/>
            <a:r>
              <a:rPr lang="ru-RU" dirty="0"/>
              <a:t>Имя и контактные данные автора</a:t>
            </a:r>
            <a:endParaRPr lang="en-US" dirty="0"/>
          </a:p>
        </p:txBody>
      </p:sp>
      <p:pic>
        <p:nvPicPr>
          <p:cNvPr id="11" name="Рисунок 10">
            <a:extLst>
              <a:ext uri="{FF2B5EF4-FFF2-40B4-BE49-F238E27FC236}">
                <a16:creationId xmlns:a16="http://schemas.microsoft.com/office/drawing/2014/main" id="{6199DC81-E16D-4205-B54F-2508AE5B4B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2965" y="0"/>
            <a:ext cx="5286070" cy="2680372"/>
          </a:xfrm>
          <a:prstGeom prst="rect">
            <a:avLst/>
          </a:prstGeom>
        </p:spPr>
      </p:pic>
    </p:spTree>
    <p:extLst>
      <p:ext uri="{BB962C8B-B14F-4D97-AF65-F5344CB8AC3E}">
        <p14:creationId xmlns:p14="http://schemas.microsoft.com/office/powerpoint/2010/main" val="32686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9591" y="1329895"/>
            <a:ext cx="7953917" cy="1985292"/>
          </a:xfrm>
        </p:spPr>
        <p:txBody>
          <a:bodyPr anchor="b">
            <a:normAutofit/>
          </a:bodyPr>
          <a:lstStyle>
            <a:lvl1pPr>
              <a:defRPr lang="en-US" dirty="0"/>
            </a:lvl1pPr>
          </a:lstStyle>
          <a:p>
            <a:r>
              <a:rPr lang="ru-RU" dirty="0"/>
              <a:t>Второй вариант титульного слайда </a:t>
            </a:r>
            <a:endParaRPr lang="en-US" dirty="0"/>
          </a:p>
        </p:txBody>
      </p:sp>
      <p:sp>
        <p:nvSpPr>
          <p:cNvPr id="6" name="Text Placeholder 5"/>
          <p:cNvSpPr>
            <a:spLocks noGrp="1"/>
          </p:cNvSpPr>
          <p:nvPr>
            <p:ph type="body" sz="quarter" idx="10" hasCustomPrompt="1"/>
          </p:nvPr>
        </p:nvSpPr>
        <p:spPr>
          <a:xfrm>
            <a:off x="1020929" y="3429000"/>
            <a:ext cx="7954433" cy="2203450"/>
          </a:xfrm>
        </p:spPr>
        <p:txBody>
          <a:bodyPr>
            <a:normAutofit/>
          </a:bodyPr>
          <a:lstStyle>
            <a:lvl1pPr marL="0" indent="0" algn="l">
              <a:buFontTx/>
              <a:buNone/>
              <a:defRPr lang="en-US" dirty="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5" name="Рисунок 4">
            <a:extLst>
              <a:ext uri="{FF2B5EF4-FFF2-40B4-BE49-F238E27FC236}">
                <a16:creationId xmlns:a16="http://schemas.microsoft.com/office/drawing/2014/main" id="{EE3A9EDA-9A7F-4B84-AC2A-94D13760426E}"/>
              </a:ext>
            </a:extLst>
          </p:cNvPr>
          <p:cNvPicPr>
            <a:picLocks noChangeAspect="1"/>
          </p:cNvPicPr>
          <p:nvPr/>
        </p:nvPicPr>
        <p:blipFill>
          <a:blip r:embed="rId2"/>
          <a:stretch>
            <a:fillRect/>
          </a:stretch>
        </p:blipFill>
        <p:spPr>
          <a:xfrm>
            <a:off x="9186921" y="1621969"/>
            <a:ext cx="3005079" cy="5236031"/>
          </a:xfrm>
          <a:prstGeom prst="rect">
            <a:avLst/>
          </a:prstGeom>
        </p:spPr>
      </p:pic>
      <p:pic>
        <p:nvPicPr>
          <p:cNvPr id="13" name="Рисунок 12">
            <a:extLst>
              <a:ext uri="{FF2B5EF4-FFF2-40B4-BE49-F238E27FC236}">
                <a16:creationId xmlns:a16="http://schemas.microsoft.com/office/drawing/2014/main" id="{46862BA5-0080-4D31-B646-B2A85E594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622740" cy="1329895"/>
          </a:xfrm>
          <a:prstGeom prst="rect">
            <a:avLst/>
          </a:prstGeom>
        </p:spPr>
      </p:pic>
    </p:spTree>
    <p:extLst>
      <p:ext uri="{BB962C8B-B14F-4D97-AF65-F5344CB8AC3E}">
        <p14:creationId xmlns:p14="http://schemas.microsoft.com/office/powerpoint/2010/main" val="138663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Титульный слайд 4">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791396"/>
            <a:ext cx="12192000" cy="6066604"/>
          </a:xfrm>
        </p:spPr>
        <p:txBody>
          <a:bodyPr anchor="ctr"/>
          <a:lstStyle>
            <a:lvl1pPr algn="ctr">
              <a:defRPr lang="en-US" dirty="0"/>
            </a:lvl1pPr>
          </a:lstStyle>
          <a:p>
            <a:r>
              <a:rPr lang="ru-RU" dirty="0"/>
              <a:t>Добавьте свой готовый фон</a:t>
            </a:r>
            <a:endParaRPr lang="en-US" dirty="0"/>
          </a:p>
        </p:txBody>
      </p:sp>
      <p:sp>
        <p:nvSpPr>
          <p:cNvPr id="2" name="Title 1"/>
          <p:cNvSpPr>
            <a:spLocks noGrp="1"/>
          </p:cNvSpPr>
          <p:nvPr>
            <p:ph type="title" hasCustomPrompt="1"/>
          </p:nvPr>
        </p:nvSpPr>
        <p:spPr>
          <a:xfrm>
            <a:off x="990853" y="1236510"/>
            <a:ext cx="3617659" cy="2192491"/>
          </a:xfrm>
        </p:spPr>
        <p:txBody>
          <a:bodyPr anchor="t" anchorCtr="0">
            <a:normAutofit/>
          </a:bodyPr>
          <a:lstStyle>
            <a:lvl1pPr>
              <a:defRPr lang="en-US" dirty="0"/>
            </a:lvl1pPr>
          </a:lstStyle>
          <a:p>
            <a:r>
              <a:rPr lang="ru-RU" dirty="0"/>
              <a:t>Третий вариант титульного слайда</a:t>
            </a:r>
            <a:endParaRPr lang="en-US" dirty="0"/>
          </a:p>
        </p:txBody>
      </p:sp>
      <p:sp>
        <p:nvSpPr>
          <p:cNvPr id="6" name="Rectangle 4">
            <a:extLst>
              <a:ext uri="{FF2B5EF4-FFF2-40B4-BE49-F238E27FC236}">
                <a16:creationId xmlns:a16="http://schemas.microsoft.com/office/drawing/2014/main" id="{EBEC25B7-C3B9-437E-A4F9-DF0A8A8B6DB9}"/>
              </a:ext>
            </a:extLst>
          </p:cNvPr>
          <p:cNvSpPr/>
          <p:nvPr/>
        </p:nvSpPr>
        <p:spPr bwMode="auto">
          <a:xfrm>
            <a:off x="0" y="0"/>
            <a:ext cx="12192000" cy="791396"/>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10" name="Текст 9">
            <a:extLst>
              <a:ext uri="{FF2B5EF4-FFF2-40B4-BE49-F238E27FC236}">
                <a16:creationId xmlns:a16="http://schemas.microsoft.com/office/drawing/2014/main" id="{183B911A-2292-447A-BAB1-5860E09C0124}"/>
              </a:ext>
            </a:extLst>
          </p:cNvPr>
          <p:cNvSpPr>
            <a:spLocks noGrp="1"/>
          </p:cNvSpPr>
          <p:nvPr>
            <p:ph type="body" sz="quarter" idx="11" hasCustomPrompt="1"/>
          </p:nvPr>
        </p:nvSpPr>
        <p:spPr>
          <a:xfrm>
            <a:off x="5983288" y="614363"/>
            <a:ext cx="6208712" cy="360362"/>
          </a:xfr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marL="0" indent="0" algn="r">
              <a:buNone/>
              <a:defRPr sz="1600"/>
            </a:lvl1pPr>
            <a:lvl5pPr marL="1828800" indent="0">
              <a:buNone/>
              <a:defRPr/>
            </a:lvl5pPr>
          </a:lstStyle>
          <a:p>
            <a:r>
              <a:rPr lang="ru-RU" dirty="0"/>
              <a:t>Имя и контактные данные автора</a:t>
            </a:r>
          </a:p>
        </p:txBody>
      </p:sp>
      <p:pic>
        <p:nvPicPr>
          <p:cNvPr id="13" name="Рисунок 12">
            <a:extLst>
              <a:ext uri="{FF2B5EF4-FFF2-40B4-BE49-F238E27FC236}">
                <a16:creationId xmlns:a16="http://schemas.microsoft.com/office/drawing/2014/main" id="{EFCB8DE0-37F1-4C91-B9FC-2D49FF647A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70"/>
            <a:ext cx="1845924" cy="936000"/>
          </a:xfrm>
          <a:prstGeom prst="rect">
            <a:avLst/>
          </a:prstGeom>
        </p:spPr>
      </p:pic>
    </p:spTree>
    <p:extLst>
      <p:ext uri="{BB962C8B-B14F-4D97-AF65-F5344CB8AC3E}">
        <p14:creationId xmlns:p14="http://schemas.microsoft.com/office/powerpoint/2010/main" val="231710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Финал">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09600" y="2680372"/>
            <a:ext cx="10972800" cy="827311"/>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algn="ctr">
              <a:defRPr lang="en-US" dirty="0"/>
            </a:lvl1pPr>
          </a:lstStyle>
          <a:p>
            <a:r>
              <a:rPr lang="ru-RU" dirty="0"/>
              <a:t>Спасибо за внимание!</a:t>
            </a:r>
            <a:endParaRPr lang="en-US" dirty="0"/>
          </a:p>
        </p:txBody>
      </p:sp>
      <p:sp>
        <p:nvSpPr>
          <p:cNvPr id="8" name="Text Placeholder 7"/>
          <p:cNvSpPr>
            <a:spLocks noGrp="1"/>
          </p:cNvSpPr>
          <p:nvPr>
            <p:ph type="body" sz="quarter" idx="10" hasCustomPrompt="1"/>
          </p:nvPr>
        </p:nvSpPr>
        <p:spPr>
          <a:xfrm>
            <a:off x="609600" y="3716939"/>
            <a:ext cx="10972800" cy="792162"/>
          </a:xfr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lgn="ctr">
              <a:buFontTx/>
              <a:buNone/>
              <a:defRPr lang="en-US" dirty="0"/>
            </a:lvl1pPr>
            <a:lvl2pPr marL="457200" indent="0" algn="ctr">
              <a:buFontTx/>
              <a:buNone/>
              <a:defRPr>
                <a:solidFill>
                  <a:srgbClr val="FFFFFF"/>
                </a:solidFill>
              </a:defRPr>
            </a:lvl2pPr>
            <a:lvl3pPr marL="914400" indent="0" algn="ctr">
              <a:buFontTx/>
              <a:buNone/>
              <a:defRPr>
                <a:solidFill>
                  <a:srgbClr val="FFFFFF"/>
                </a:solidFill>
              </a:defRPr>
            </a:lvl3pPr>
            <a:lvl4pPr marL="1371600" indent="0" algn="ctr">
              <a:buFontTx/>
              <a:buNone/>
              <a:defRPr>
                <a:solidFill>
                  <a:srgbClr val="FFFFFF"/>
                </a:solidFill>
              </a:defRPr>
            </a:lvl4pPr>
            <a:lvl5pPr marL="1828800" indent="0" algn="ctr">
              <a:buFontTx/>
              <a:buNone/>
              <a:defRPr>
                <a:solidFill>
                  <a:srgbClr val="FFFFFF"/>
                </a:solidFill>
              </a:defRPr>
            </a:lvl5pPr>
          </a:lstStyle>
          <a:p>
            <a:pPr lvl="0"/>
            <a:r>
              <a:rPr lang="ru-RU" dirty="0"/>
              <a:t>Имя и контактные данные автора</a:t>
            </a:r>
            <a:endParaRPr lang="en-US" dirty="0"/>
          </a:p>
        </p:txBody>
      </p:sp>
      <p:pic>
        <p:nvPicPr>
          <p:cNvPr id="11" name="Рисунок 10">
            <a:extLst>
              <a:ext uri="{FF2B5EF4-FFF2-40B4-BE49-F238E27FC236}">
                <a16:creationId xmlns:a16="http://schemas.microsoft.com/office/drawing/2014/main" id="{6199DC81-E16D-4205-B54F-2508AE5B4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965" y="0"/>
            <a:ext cx="5286070" cy="2680372"/>
          </a:xfrm>
          <a:prstGeom prst="rect">
            <a:avLst/>
          </a:prstGeom>
        </p:spPr>
      </p:pic>
    </p:spTree>
    <p:extLst>
      <p:ext uri="{BB962C8B-B14F-4D97-AF65-F5344CB8AC3E}">
        <p14:creationId xmlns:p14="http://schemas.microsoft.com/office/powerpoint/2010/main" val="260449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609600" y="2328177"/>
            <a:ext cx="8365245" cy="3797986"/>
          </a:xfrm>
        </p:spPr>
        <p:txBody>
          <a:bodyPr vert="horz" lIns="91440" tIns="45720" rIns="91440" bIns="45720" rtlCol="0">
            <a:normAutofit/>
          </a:bodyPr>
          <a:lstStyle>
            <a:lvl1pPr>
              <a:defRPr lang="ru-RU" dirty="0">
                <a:solidFill>
                  <a:schemeClr val="tx1"/>
                </a:solidFill>
              </a:defRPr>
            </a:lvl1pPr>
            <a:lvl3pPr>
              <a:defRPr lang="ru-RU" sz="2000" dirty="0">
                <a:solidFill>
                  <a:schemeClr val="tx1"/>
                </a:solidFill>
              </a:defRPr>
            </a:lvl3pPr>
            <a:lvl4pPr>
              <a:defRPr lang="ru-RU" sz="1800" dirty="0">
                <a:solidFill>
                  <a:schemeClr val="tx1"/>
                </a:solidFill>
              </a:defRPr>
            </a:lvl4pPr>
            <a:lvl5pPr>
              <a:defRPr lang="ru-RU" sz="1600" dirty="0">
                <a:solidFill>
                  <a:schemeClr val="tx1"/>
                </a:solidFill>
              </a:defRPr>
            </a:lvl5pPr>
            <a:lvl6pPr>
              <a:defRPr lang="en-US" sz="1400" dirty="0">
                <a:solidFill>
                  <a:schemeClr val="tx1"/>
                </a:solidFill>
              </a:defRPr>
            </a:lvl6pPr>
          </a:lstStyle>
          <a:p>
            <a:pPr lvl="0"/>
            <a:r>
              <a:rPr lang="ru-RU" dirty="0"/>
              <a:t>Изложите здесь основные тезисы раздела</a:t>
            </a:r>
          </a:p>
          <a:p>
            <a:pPr lvl="2"/>
            <a:r>
              <a:rPr lang="ru-RU" dirty="0"/>
              <a:t>Второй уровень</a:t>
            </a:r>
          </a:p>
          <a:p>
            <a:pPr lvl="3"/>
            <a:r>
              <a:rPr lang="ru-RU" dirty="0"/>
              <a:t>Третий уровень</a:t>
            </a:r>
          </a:p>
          <a:p>
            <a:pPr lvl="4"/>
            <a:r>
              <a:rPr lang="ru-RU" dirty="0"/>
              <a:t>Четвертый уровень</a:t>
            </a:r>
          </a:p>
          <a:p>
            <a:pPr lvl="5"/>
            <a:r>
              <a:rPr lang="ru-RU" dirty="0"/>
              <a:t>Пятый уровень</a:t>
            </a:r>
          </a:p>
        </p:txBody>
      </p:sp>
      <p:sp>
        <p:nvSpPr>
          <p:cNvPr id="6" name="Title Placeholder 1"/>
          <p:cNvSpPr>
            <a:spLocks noGrp="1"/>
          </p:cNvSpPr>
          <p:nvPr>
            <p:ph type="title" hasCustomPrompt="1"/>
          </p:nvPr>
        </p:nvSpPr>
        <p:spPr>
          <a:xfrm>
            <a:off x="609600" y="1236510"/>
            <a:ext cx="10972800" cy="827311"/>
          </a:xfrm>
          <a:prstGeom prst="rect">
            <a:avLst/>
          </a:prstGeom>
        </p:spPr>
        <p:txBody>
          <a:bodyPr vert="horz" lIns="91440" tIns="45720" rIns="91440" bIns="45720" rtlCol="0" anchor="ctr">
            <a:normAutofit/>
          </a:bodyPr>
          <a:lstStyle>
            <a:lvl1pPr>
              <a:defRPr/>
            </a:lvl1pPr>
          </a:lstStyle>
          <a:p>
            <a:r>
              <a:rPr lang="ru-RU" dirty="0"/>
              <a:t>Название раздела</a:t>
            </a:r>
            <a:endParaRPr lang="en-US" dirty="0"/>
          </a:p>
        </p:txBody>
      </p:sp>
      <p:pic>
        <p:nvPicPr>
          <p:cNvPr id="8" name="Рисунок 7">
            <a:extLst>
              <a:ext uri="{FF2B5EF4-FFF2-40B4-BE49-F238E27FC236}">
                <a16:creationId xmlns:a16="http://schemas.microsoft.com/office/drawing/2014/main" id="{BC200185-F38A-4129-A0B9-00F73187960C}"/>
              </a:ext>
            </a:extLst>
          </p:cNvPr>
          <p:cNvPicPr>
            <a:picLocks noChangeAspect="1"/>
          </p:cNvPicPr>
          <p:nvPr/>
        </p:nvPicPr>
        <p:blipFill rotWithShape="1">
          <a:blip r:embed="rId2">
            <a:extLst>
              <a:ext uri="{28A0092B-C50C-407E-A947-70E740481C1C}">
                <a14:useLocalDpi xmlns:a14="http://schemas.microsoft.com/office/drawing/2010/main" val="0"/>
              </a:ext>
            </a:extLst>
          </a:blip>
          <a:srcRect l="18716" t="21630" r="73503" b="27206"/>
          <a:stretch/>
        </p:blipFill>
        <p:spPr>
          <a:xfrm>
            <a:off x="11133796" y="2583543"/>
            <a:ext cx="1058204" cy="3528106"/>
          </a:xfrm>
          <a:prstGeom prst="rect">
            <a:avLst/>
          </a:prstGeom>
        </p:spPr>
      </p:pic>
    </p:spTree>
    <p:extLst>
      <p:ext uri="{BB962C8B-B14F-4D97-AF65-F5344CB8AC3E}">
        <p14:creationId xmlns:p14="http://schemas.microsoft.com/office/powerpoint/2010/main" val="39853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Объект 3">
            <a:extLst>
              <a:ext uri="{FF2B5EF4-FFF2-40B4-BE49-F238E27FC236}">
                <a16:creationId xmlns:a16="http://schemas.microsoft.com/office/drawing/2014/main" id="{4D5ECA55-9769-4968-A783-C9E70872DAEB}"/>
              </a:ext>
            </a:extLst>
          </p:cNvPr>
          <p:cNvSpPr>
            <a:spLocks noGrp="1"/>
          </p:cNvSpPr>
          <p:nvPr>
            <p:ph sz="quarter" idx="10"/>
          </p:nvPr>
        </p:nvSpPr>
        <p:spPr>
          <a:xfrm>
            <a:off x="609599" y="2346583"/>
            <a:ext cx="10972800" cy="3897137"/>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 name="Нижний колонтитул 1">
            <a:extLst>
              <a:ext uri="{FF2B5EF4-FFF2-40B4-BE49-F238E27FC236}">
                <a16:creationId xmlns:a16="http://schemas.microsoft.com/office/drawing/2014/main" id="{261B5029-6DCA-46C8-85EA-2A387651C4C7}"/>
              </a:ext>
            </a:extLst>
          </p:cNvPr>
          <p:cNvSpPr>
            <a:spLocks noGrp="1"/>
          </p:cNvSpPr>
          <p:nvPr>
            <p:ph type="ftr" sz="quarter" idx="11"/>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56810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7" name="Объект 6">
            <a:extLst>
              <a:ext uri="{FF2B5EF4-FFF2-40B4-BE49-F238E27FC236}">
                <a16:creationId xmlns:a16="http://schemas.microsoft.com/office/drawing/2014/main" id="{BDA6476B-5762-49D8-AB5F-107D3C25E7A6}"/>
              </a:ext>
            </a:extLst>
          </p:cNvPr>
          <p:cNvSpPr>
            <a:spLocks noGrp="1"/>
          </p:cNvSpPr>
          <p:nvPr>
            <p:ph sz="quarter" idx="11"/>
          </p:nvPr>
        </p:nvSpPr>
        <p:spPr>
          <a:xfrm>
            <a:off x="609599"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Объект 6">
            <a:extLst>
              <a:ext uri="{FF2B5EF4-FFF2-40B4-BE49-F238E27FC236}">
                <a16:creationId xmlns:a16="http://schemas.microsoft.com/office/drawing/2014/main" id="{B693B51F-5ADA-47B3-92A7-688B695B071D}"/>
              </a:ext>
            </a:extLst>
          </p:cNvPr>
          <p:cNvSpPr>
            <a:spLocks noGrp="1"/>
          </p:cNvSpPr>
          <p:nvPr>
            <p:ph sz="quarter" idx="12"/>
          </p:nvPr>
        </p:nvSpPr>
        <p:spPr>
          <a:xfrm>
            <a:off x="6208046"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Нижний колонтитул 2">
            <a:extLst>
              <a:ext uri="{FF2B5EF4-FFF2-40B4-BE49-F238E27FC236}">
                <a16:creationId xmlns:a16="http://schemas.microsoft.com/office/drawing/2014/main" id="{0F975E9B-033B-4283-9AA8-CE90532FBE7A}"/>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357654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объекта">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545917" y="234632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dirty="0"/>
          </a:p>
        </p:txBody>
      </p:sp>
      <p:sp>
        <p:nvSpPr>
          <p:cNvPr id="20" name="Picture Placeholder 10"/>
          <p:cNvSpPr>
            <a:spLocks noGrp="1"/>
          </p:cNvSpPr>
          <p:nvPr>
            <p:ph type="pic" sz="quarter" idx="11"/>
          </p:nvPr>
        </p:nvSpPr>
        <p:spPr>
          <a:xfrm>
            <a:off x="7545917" y="438467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a:p>
        </p:txBody>
      </p:sp>
      <p:sp>
        <p:nvSpPr>
          <p:cNvPr id="2" name="Title 1"/>
          <p:cNvSpPr>
            <a:spLocks noGrp="1"/>
          </p:cNvSpPr>
          <p:nvPr>
            <p:ph type="title" hasCustomPrompt="1"/>
          </p:nvPr>
        </p:nvSpPr>
        <p:spPr>
          <a:xfrm>
            <a:off x="609600" y="1236664"/>
            <a:ext cx="10972800" cy="827087"/>
          </a:xfrm>
        </p:spPr>
        <p:txBody>
          <a:bodyPr/>
          <a:lstStyle/>
          <a:p>
            <a:r>
              <a:rPr lang="ru-RU" dirty="0"/>
              <a:t>Заголовок</a:t>
            </a:r>
            <a:endParaRPr lang="en-US" dirty="0"/>
          </a:p>
        </p:txBody>
      </p:sp>
      <p:sp>
        <p:nvSpPr>
          <p:cNvPr id="3" name="Нижний колонтитул 2">
            <a:extLst>
              <a:ext uri="{FF2B5EF4-FFF2-40B4-BE49-F238E27FC236}">
                <a16:creationId xmlns:a16="http://schemas.microsoft.com/office/drawing/2014/main" id="{05BA8D95-7735-46FC-9C16-677F9F41E39D}"/>
              </a:ext>
            </a:extLst>
          </p:cNvPr>
          <p:cNvSpPr>
            <a:spLocks noGrp="1"/>
          </p:cNvSpPr>
          <p:nvPr>
            <p:ph type="ftr" sz="quarter" idx="12"/>
          </p:nvPr>
        </p:nvSpPr>
        <p:spPr/>
        <p:txBody>
          <a:bodyPr/>
          <a:lstStyle/>
          <a:p>
            <a:r>
              <a:rPr lang="ru-RU"/>
              <a:t>Название раздела</a:t>
            </a:r>
            <a:endParaRPr lang="ru-RU" dirty="0"/>
          </a:p>
        </p:txBody>
      </p:sp>
      <p:sp>
        <p:nvSpPr>
          <p:cNvPr id="6" name="Объект 5">
            <a:extLst>
              <a:ext uri="{FF2B5EF4-FFF2-40B4-BE49-F238E27FC236}">
                <a16:creationId xmlns:a16="http://schemas.microsoft.com/office/drawing/2014/main" id="{A776F01B-CEB5-4099-86FB-0DB6522A8EBC}"/>
              </a:ext>
            </a:extLst>
          </p:cNvPr>
          <p:cNvSpPr>
            <a:spLocks noGrp="1"/>
          </p:cNvSpPr>
          <p:nvPr>
            <p:ph sz="quarter" idx="13"/>
          </p:nvPr>
        </p:nvSpPr>
        <p:spPr>
          <a:xfrm>
            <a:off x="609600" y="2346325"/>
            <a:ext cx="6691313" cy="3924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977372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a:noFill/>
          <a:ln>
            <a:noFill/>
          </a:ln>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Footer Placeholder 3"/>
          <p:cNvSpPr>
            <a:spLocks noGrp="1"/>
          </p:cNvSpPr>
          <p:nvPr>
            <p:ph type="ftr" sz="quarter" idx="3"/>
          </p:nvPr>
        </p:nvSpPr>
        <p:spPr>
          <a:xfrm>
            <a:off x="5374357" y="439284"/>
            <a:ext cx="6208043" cy="365125"/>
          </a:xfrm>
          <a:prstGeom prst="rect">
            <a:avLst/>
          </a:prstGeom>
          <a:noFill/>
        </p:spPr>
        <p:txBody>
          <a:bodyPr vert="horz" lIns="91440" tIns="45720" rIns="91440" bIns="45720" rtlCol="0" anchor="ctr"/>
          <a:lstStyle>
            <a:lvl1pPr algn="r">
              <a:defRPr lang="ru-RU" smtClean="0">
                <a:solidFill>
                  <a:schemeClr val="tx1"/>
                </a:solidFill>
              </a:defRPr>
            </a:lvl1pPr>
          </a:lstStyle>
          <a:p>
            <a:endParaRPr lang="ru-RU"/>
          </a:p>
        </p:txBody>
      </p:sp>
    </p:spTree>
    <p:extLst>
      <p:ext uri="{BB962C8B-B14F-4D97-AF65-F5344CB8AC3E}">
        <p14:creationId xmlns:p14="http://schemas.microsoft.com/office/powerpoint/2010/main" val="21398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spcBef>
          <a:spcPct val="0"/>
        </a:spcBef>
        <a:buNone/>
        <a:defRPr lang="en-US" sz="3600" b="1" i="0" kern="1200" baseline="0" dirty="0">
          <a:solidFill>
            <a:schemeClr val="accent4"/>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0" y="0"/>
            <a:ext cx="12192000" cy="791396"/>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10" name="Footer Placeholder 3">
            <a:extLst>
              <a:ext uri="{FF2B5EF4-FFF2-40B4-BE49-F238E27FC236}">
                <a16:creationId xmlns:a16="http://schemas.microsoft.com/office/drawing/2014/main" id="{C66355F7-4A85-495B-983E-B57FC436A0B2}"/>
              </a:ext>
            </a:extLst>
          </p:cNvPr>
          <p:cNvSpPr>
            <a:spLocks noGrp="1"/>
          </p:cNvSpPr>
          <p:nvPr>
            <p:ph type="ftr" sz="quarter" idx="3"/>
          </p:nvPr>
        </p:nvSpPr>
        <p:spPr>
          <a:xfrm>
            <a:off x="5983957" y="614279"/>
            <a:ext cx="6208043" cy="360000"/>
          </a:xfrm>
          <a:prstGeom prst="rect">
            <a:avLst/>
          </a:prstGeom>
          <a:solidFill>
            <a:schemeClr val="tx1"/>
          </a:solidFill>
        </p:spPr>
        <p:txBody>
          <a:bodyPr vert="horz" lIns="91440" tIns="45720" rIns="91440" bIns="45720" rtlCol="0" anchor="ctr"/>
          <a:lstStyle>
            <a:lvl1pPr algn="r">
              <a:defRPr lang="ru-RU" dirty="0" smtClean="0">
                <a:solidFill>
                  <a:schemeClr val="bg1"/>
                </a:solidFill>
              </a:defRPr>
            </a:lvl1pPr>
          </a:lstStyle>
          <a:p>
            <a:r>
              <a:rPr lang="ru-RU" dirty="0"/>
              <a:t>Название раздела</a:t>
            </a:r>
          </a:p>
        </p:txBody>
      </p:sp>
      <p:pic>
        <p:nvPicPr>
          <p:cNvPr id="12" name="Рисунок 11">
            <a:extLst>
              <a:ext uri="{FF2B5EF4-FFF2-40B4-BE49-F238E27FC236}">
                <a16:creationId xmlns:a16="http://schemas.microsoft.com/office/drawing/2014/main" id="{2093C3B8-058B-487A-9D89-BD65020C57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72570"/>
            <a:ext cx="1845924" cy="936000"/>
          </a:xfrm>
          <a:prstGeom prst="rect">
            <a:avLst/>
          </a:prstGeom>
        </p:spPr>
      </p:pic>
    </p:spTree>
    <p:extLst>
      <p:ext uri="{BB962C8B-B14F-4D97-AF65-F5344CB8AC3E}">
        <p14:creationId xmlns:p14="http://schemas.microsoft.com/office/powerpoint/2010/main" val="40457389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dt="0"/>
  <p:txStyles>
    <p:titleStyle>
      <a:lvl1pPr algn="l" defTabSz="457200" rtl="0" eaLnBrk="1" latinLnBrk="0" hangingPunct="1">
        <a:spcBef>
          <a:spcPct val="0"/>
        </a:spcBef>
        <a:buNone/>
        <a:defRPr lang="en-US" sz="3200" b="1" i="0" kern="1200" baseline="0" dirty="0">
          <a:solidFill>
            <a:schemeClr val="accent4"/>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0" y="0"/>
            <a:ext cx="12192000" cy="791396"/>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10" name="Footer Placeholder 3">
            <a:extLst>
              <a:ext uri="{FF2B5EF4-FFF2-40B4-BE49-F238E27FC236}">
                <a16:creationId xmlns:a16="http://schemas.microsoft.com/office/drawing/2014/main" id="{C66355F7-4A85-495B-983E-B57FC436A0B2}"/>
              </a:ext>
            </a:extLst>
          </p:cNvPr>
          <p:cNvSpPr>
            <a:spLocks noGrp="1"/>
          </p:cNvSpPr>
          <p:nvPr>
            <p:ph type="ftr" sz="quarter" idx="3"/>
          </p:nvPr>
        </p:nvSpPr>
        <p:spPr>
          <a:xfrm>
            <a:off x="5983957" y="614279"/>
            <a:ext cx="6208043" cy="360000"/>
          </a:xfrm>
          <a:prstGeom prst="rect">
            <a:avLst/>
          </a:prstGeom>
          <a:solidFill>
            <a:schemeClr val="tx1"/>
          </a:solidFill>
        </p:spPr>
        <p:txBody>
          <a:bodyPr vert="horz" lIns="91440" tIns="45720" rIns="91440" bIns="45720" rtlCol="0" anchor="ctr"/>
          <a:lstStyle>
            <a:lvl1pPr algn="r">
              <a:defRPr lang="ru-RU" dirty="0" smtClean="0">
                <a:solidFill>
                  <a:schemeClr val="bg1"/>
                </a:solidFill>
              </a:defRPr>
            </a:lvl1pPr>
          </a:lstStyle>
          <a:p>
            <a:r>
              <a:rPr lang="ru-RU" dirty="0"/>
              <a:t>Название раздела</a:t>
            </a:r>
          </a:p>
        </p:txBody>
      </p:sp>
      <p:pic>
        <p:nvPicPr>
          <p:cNvPr id="12" name="Рисунок 11">
            <a:extLst>
              <a:ext uri="{FF2B5EF4-FFF2-40B4-BE49-F238E27FC236}">
                <a16:creationId xmlns:a16="http://schemas.microsoft.com/office/drawing/2014/main" id="{2093C3B8-058B-487A-9D89-BD65020C578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72570"/>
            <a:ext cx="1845924" cy="936000"/>
          </a:xfrm>
          <a:prstGeom prst="rect">
            <a:avLst/>
          </a:prstGeom>
        </p:spPr>
      </p:pic>
    </p:spTree>
    <p:extLst>
      <p:ext uri="{BB962C8B-B14F-4D97-AF65-F5344CB8AC3E}">
        <p14:creationId xmlns:p14="http://schemas.microsoft.com/office/powerpoint/2010/main" val="25265702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sldNum="0" hdr="0" dt="0"/>
  <p:txStyles>
    <p:titleStyle>
      <a:lvl1pPr algn="l" defTabSz="457200" rtl="0" eaLnBrk="1" latinLnBrk="0" hangingPunct="1">
        <a:spcBef>
          <a:spcPct val="0"/>
        </a:spcBef>
        <a:buNone/>
        <a:defRPr lang="en-US" sz="3200" b="1" i="0" kern="1200" baseline="0" dirty="0">
          <a:solidFill>
            <a:schemeClr val="accent4"/>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a:noFill/>
          <a:ln>
            <a:noFill/>
          </a:ln>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Footer Placeholder 3"/>
          <p:cNvSpPr>
            <a:spLocks noGrp="1"/>
          </p:cNvSpPr>
          <p:nvPr>
            <p:ph type="ftr" sz="quarter" idx="3"/>
          </p:nvPr>
        </p:nvSpPr>
        <p:spPr>
          <a:xfrm>
            <a:off x="5374357" y="439284"/>
            <a:ext cx="6208043" cy="365125"/>
          </a:xfrm>
          <a:prstGeom prst="rect">
            <a:avLst/>
          </a:prstGeom>
          <a:noFill/>
        </p:spPr>
        <p:txBody>
          <a:bodyPr vert="horz" lIns="91440" tIns="45720" rIns="91440" bIns="45720" rtlCol="0" anchor="ctr"/>
          <a:lstStyle>
            <a:lvl1pPr algn="r">
              <a:defRPr lang="ru-RU" smtClean="0">
                <a:solidFill>
                  <a:schemeClr val="tx1"/>
                </a:solidFill>
              </a:defRPr>
            </a:lvl1pPr>
          </a:lstStyle>
          <a:p>
            <a:endParaRPr lang="ru-RU"/>
          </a:p>
        </p:txBody>
      </p:sp>
    </p:spTree>
    <p:extLst>
      <p:ext uri="{BB962C8B-B14F-4D97-AF65-F5344CB8AC3E}">
        <p14:creationId xmlns:p14="http://schemas.microsoft.com/office/powerpoint/2010/main" val="13013002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l" defTabSz="457200" rtl="0" eaLnBrk="1" latinLnBrk="0" hangingPunct="1">
        <a:spcBef>
          <a:spcPct val="0"/>
        </a:spcBef>
        <a:buNone/>
        <a:defRPr lang="en-US" sz="3600" b="1" i="0" kern="1200" baseline="0" dirty="0">
          <a:solidFill>
            <a:schemeClr val="accent4"/>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urait.ru/bcode/450580"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elib.rshu.ru/files_books/pdf/rid_90634c0dc3e94f56a7e3306e199e22eb.pdf" TargetMode="External"/><Relationship Id="rId2" Type="http://schemas.openxmlformats.org/officeDocument/2006/relationships/hyperlink" Target="https://elar.urfu.ru/bitstream/10995/49926/1/978-5-321-02517-8_2017.pdf"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package" Target="../embeddings/_________Microsoft_Word.docx"/><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hyperlink" Target="http://elar.rsvpu.ru/978-5-8050-0669-3" TargetMode="Externa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5E24B4-B27A-B7BE-116F-10D63AD63A7E}"/>
              </a:ext>
            </a:extLst>
          </p:cNvPr>
          <p:cNvSpPr>
            <a:spLocks noGrp="1"/>
          </p:cNvSpPr>
          <p:nvPr>
            <p:ph type="title"/>
          </p:nvPr>
        </p:nvSpPr>
        <p:spPr>
          <a:xfrm>
            <a:off x="451099" y="2413262"/>
            <a:ext cx="10447731" cy="2744096"/>
          </a:xfrm>
        </p:spPr>
        <p:txBody>
          <a:bodyPr>
            <a:normAutofit fontScale="90000"/>
          </a:bodyPr>
          <a:lstStyle/>
          <a:p>
            <a:r>
              <a:rPr lang="ru-RU" dirty="0">
                <a:solidFill>
                  <a:schemeClr val="tx1">
                    <a:lumMod val="75000"/>
                  </a:schemeClr>
                </a:solidFill>
              </a:rPr>
              <a:t>Дисциплина: </a:t>
            </a:r>
            <a:r>
              <a:rPr lang="ru-RU" dirty="0"/>
              <a:t>Культура речи и деловое общение</a:t>
            </a:r>
            <a:r>
              <a:rPr lang="ru-RU" dirty="0" smtClean="0"/>
              <a:t>.</a:t>
            </a:r>
            <a:br>
              <a:rPr lang="ru-RU" dirty="0" smtClean="0"/>
            </a:br>
            <a:r>
              <a:rPr lang="ru-RU" dirty="0"/>
              <a:t/>
            </a:r>
            <a:br>
              <a:rPr lang="ru-RU" dirty="0"/>
            </a:br>
            <a:r>
              <a:rPr lang="ru-RU" dirty="0">
                <a:solidFill>
                  <a:schemeClr val="tx1">
                    <a:lumMod val="75000"/>
                  </a:schemeClr>
                </a:solidFill>
              </a:rPr>
              <a:t>Тема: </a:t>
            </a:r>
            <a:r>
              <a:rPr lang="ru-RU" dirty="0"/>
              <a:t>Официально-деловой и научный стили речи. Культура научной и профессиональной речи.</a:t>
            </a:r>
            <a:r>
              <a:rPr lang="ru-RU" sz="4400" dirty="0"/>
              <a:t/>
            </a:r>
            <a:br>
              <a:rPr lang="ru-RU" sz="4400" dirty="0"/>
            </a:br>
            <a:endParaRPr lang="ru-RU" sz="4400" dirty="0"/>
          </a:p>
        </p:txBody>
      </p:sp>
    </p:spTree>
    <p:extLst>
      <p:ext uri="{BB962C8B-B14F-4D97-AF65-F5344CB8AC3E}">
        <p14:creationId xmlns:p14="http://schemas.microsoft.com/office/powerpoint/2010/main" val="1469632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E0F6BB4-2BCA-4C0B-4B8F-7B260BBA39AC}"/>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91704" y="1023248"/>
            <a:ext cx="11469849" cy="5832127"/>
          </a:xfrm>
          <a:prstGeom prst="rect">
            <a:avLst/>
          </a:prstGeom>
        </p:spPr>
      </p:pic>
      <p:sp>
        <p:nvSpPr>
          <p:cNvPr id="2" name="Нижний колонтитул 1">
            <a:extLst>
              <a:ext uri="{FF2B5EF4-FFF2-40B4-BE49-F238E27FC236}">
                <a16:creationId xmlns:a16="http://schemas.microsoft.com/office/drawing/2014/main" id="{4AE0D59A-536B-4D39-82FF-1EC25604FDF7}"/>
              </a:ext>
            </a:extLst>
          </p:cNvPr>
          <p:cNvSpPr>
            <a:spLocks noGrp="1"/>
          </p:cNvSpPr>
          <p:nvPr>
            <p:ph type="ftr" sz="quarter" idx="10"/>
          </p:nvPr>
        </p:nvSpPr>
        <p:spPr>
          <a:xfrm>
            <a:off x="4021494" y="578498"/>
            <a:ext cx="8170507" cy="444750"/>
          </a:xfrm>
        </p:spPr>
        <p: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ru-RU" sz="3200" b="1" i="0" u="none" strike="noStrike" kern="1200" cap="none" spc="0" normalizeH="0" baseline="0" noProof="0" dirty="0">
                <a:ln>
                  <a:noFill/>
                </a:ln>
                <a:solidFill>
                  <a:srgbClr val="FFFFFF"/>
                </a:solidFill>
                <a:effectLst/>
                <a:uLnTx/>
                <a:uFillTx/>
                <a:latin typeface="REG"/>
                <a:ea typeface="+mn-ea"/>
                <a:cs typeface="+mn-cs"/>
              </a:rPr>
              <a:t> </a:t>
            </a:r>
            <a:r>
              <a:rPr kumimoji="0" lang="ru-RU" sz="2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Языковые особенности научного стиля</a:t>
            </a:r>
            <a:endParaRPr kumimoji="0" lang="ru-RU" sz="3200" b="1" i="0" u="none" strike="noStrike" kern="1200" cap="none" spc="0" normalizeH="0" baseline="0" noProof="0" dirty="0">
              <a:ln>
                <a:noFill/>
              </a:ln>
              <a:solidFill>
                <a:srgbClr val="FFFFFF"/>
              </a:solidFill>
              <a:effectLst/>
              <a:uLnTx/>
              <a:uFillTx/>
              <a:latin typeface="REG"/>
              <a:ea typeface="+mn-ea"/>
              <a:cs typeface="+mn-cs"/>
            </a:endParaRPr>
          </a:p>
        </p:txBody>
      </p:sp>
    </p:spTree>
    <p:extLst>
      <p:ext uri="{BB962C8B-B14F-4D97-AF65-F5344CB8AC3E}">
        <p14:creationId xmlns:p14="http://schemas.microsoft.com/office/powerpoint/2010/main" val="10116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4AE0D59A-536B-4D39-82FF-1EC25604FDF7}"/>
              </a:ext>
            </a:extLst>
          </p:cNvPr>
          <p:cNvSpPr>
            <a:spLocks noGrp="1"/>
          </p:cNvSpPr>
          <p:nvPr>
            <p:ph type="ftr" sz="quarter" idx="10"/>
          </p:nvPr>
        </p:nvSpPr>
        <p:spPr>
          <a:xfrm>
            <a:off x="4021494" y="578498"/>
            <a:ext cx="8170507" cy="444750"/>
          </a:xfrm>
        </p:spPr>
        <p: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ru-RU" sz="3200" b="1" i="0" u="none" strike="noStrike" kern="1200" cap="none" spc="0" normalizeH="0" baseline="0" noProof="0" dirty="0">
                <a:ln>
                  <a:noFill/>
                </a:ln>
                <a:solidFill>
                  <a:srgbClr val="FFFFFF"/>
                </a:solidFill>
                <a:effectLst/>
                <a:uLnTx/>
                <a:uFillTx/>
                <a:latin typeface="REG"/>
                <a:ea typeface="+mn-ea"/>
                <a:cs typeface="+mn-cs"/>
              </a:rPr>
              <a:t> </a:t>
            </a:r>
            <a:r>
              <a:rPr kumimoji="0" lang="ru-RU" sz="2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Языковые особенности научного стиля</a:t>
            </a:r>
            <a:endParaRPr kumimoji="0" lang="ru-RU" sz="3200" b="1" i="0" u="none" strike="noStrike" kern="1200" cap="none" spc="0" normalizeH="0" baseline="0" noProof="0" dirty="0">
              <a:ln>
                <a:noFill/>
              </a:ln>
              <a:solidFill>
                <a:srgbClr val="FFFFFF"/>
              </a:solidFill>
              <a:effectLst/>
              <a:uLnTx/>
              <a:uFillTx/>
              <a:latin typeface="REG"/>
              <a:ea typeface="+mn-ea"/>
              <a:cs typeface="+mn-cs"/>
            </a:endParaRPr>
          </a:p>
        </p:txBody>
      </p:sp>
      <p:sp>
        <p:nvSpPr>
          <p:cNvPr id="5" name="TextBox 4">
            <a:extLst>
              <a:ext uri="{FF2B5EF4-FFF2-40B4-BE49-F238E27FC236}">
                <a16:creationId xmlns:a16="http://schemas.microsoft.com/office/drawing/2014/main" id="{0E2B4612-E1CA-0E6B-F35D-87A301D1159D}"/>
              </a:ext>
            </a:extLst>
          </p:cNvPr>
          <p:cNvSpPr txBox="1"/>
          <p:nvPr/>
        </p:nvSpPr>
        <p:spPr>
          <a:xfrm>
            <a:off x="297025" y="1443841"/>
            <a:ext cx="11608836" cy="310854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9CDE">
                    <a:lumMod val="75000"/>
                  </a:srgbClr>
                </a:solidFill>
                <a:effectLst/>
                <a:uLnTx/>
                <a:uFillTx/>
                <a:latin typeface="PT Sans"/>
                <a:ea typeface="+mn-ea"/>
                <a:cs typeface="+mn-cs"/>
              </a:rPr>
              <a:t>	</a:t>
            </a:r>
            <a:r>
              <a:rPr kumimoji="0" lang="ru-RU" sz="2800" b="1" i="0" u="sng" strike="noStrike" kern="1200" cap="none" spc="0" normalizeH="0" baseline="0" noProof="0" dirty="0">
                <a:ln>
                  <a:noFill/>
                </a:ln>
                <a:solidFill>
                  <a:srgbClr val="009CDE">
                    <a:lumMod val="75000"/>
                  </a:srgbClr>
                </a:solidFill>
                <a:effectLst/>
                <a:uLnTx/>
                <a:uFillTx/>
                <a:latin typeface="PT Sans"/>
                <a:ea typeface="+mn-ea"/>
                <a:cs typeface="+mn-cs"/>
              </a:rPr>
              <a:t>Вариант 1 </a:t>
            </a:r>
            <a:r>
              <a:rPr kumimoji="0" lang="ru-RU" sz="2800" b="0" i="0" u="none" strike="noStrike" kern="1200" cap="none" spc="0" normalizeH="0" baseline="0" noProof="0" dirty="0">
                <a:ln>
                  <a:noFill/>
                </a:ln>
                <a:solidFill>
                  <a:srgbClr val="009CDE">
                    <a:lumMod val="75000"/>
                  </a:srgbClr>
                </a:solidFill>
                <a:effectLst/>
                <a:uLnTx/>
                <a:uFillTx/>
                <a:latin typeface="PT Sans"/>
                <a:ea typeface="+mn-ea"/>
                <a:cs typeface="+mn-cs"/>
              </a:rPr>
              <a:t>более прост с точки зрения грамматики, поскольку в нем преобладают глаголы в личной форме.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srgbClr val="009CDE">
                    <a:lumMod val="75000"/>
                  </a:srgbClr>
                </a:solidFill>
                <a:effectLst/>
                <a:uLnTx/>
                <a:uFillTx/>
                <a:latin typeface="PT Sans"/>
                <a:ea typeface="+mn-ea"/>
                <a:cs typeface="+mn-cs"/>
              </a:rPr>
              <a:t>	В </a:t>
            </a:r>
            <a:r>
              <a:rPr kumimoji="0" lang="ru-RU" sz="2800" b="1" i="0" u="sng" strike="noStrike" kern="1200" cap="none" spc="0" normalizeH="0" baseline="0" noProof="0" dirty="0">
                <a:ln>
                  <a:noFill/>
                </a:ln>
                <a:solidFill>
                  <a:srgbClr val="009CDE">
                    <a:lumMod val="75000"/>
                  </a:srgbClr>
                </a:solidFill>
                <a:effectLst/>
                <a:uLnTx/>
                <a:uFillTx/>
                <a:latin typeface="PT Sans"/>
                <a:ea typeface="+mn-ea"/>
                <a:cs typeface="+mn-cs"/>
              </a:rPr>
              <a:t>варианте 2</a:t>
            </a:r>
            <a:r>
              <a:rPr kumimoji="0" lang="ru-RU" sz="2800" b="1" i="0" u="none" strike="noStrike" kern="1200" cap="none" spc="0" normalizeH="0" baseline="0" noProof="0" dirty="0">
                <a:ln>
                  <a:noFill/>
                </a:ln>
                <a:solidFill>
                  <a:srgbClr val="009CDE">
                    <a:lumMod val="75000"/>
                  </a:srgbClr>
                </a:solidFill>
                <a:effectLst/>
                <a:uLnTx/>
                <a:uFillTx/>
                <a:latin typeface="PT Sans"/>
                <a:ea typeface="+mn-ea"/>
                <a:cs typeface="+mn-cs"/>
              </a:rPr>
              <a:t> </a:t>
            </a:r>
            <a:r>
              <a:rPr kumimoji="0" lang="ru-RU" sz="2800" b="0" i="0" u="none" strike="noStrike" kern="1200" cap="none" spc="0" normalizeH="0" baseline="0" noProof="0" dirty="0">
                <a:ln>
                  <a:noFill/>
                </a:ln>
                <a:solidFill>
                  <a:srgbClr val="009CDE">
                    <a:lumMod val="75000"/>
                  </a:srgbClr>
                </a:solidFill>
                <a:effectLst/>
                <a:uLnTx/>
                <a:uFillTx/>
                <a:latin typeface="PT Sans"/>
                <a:ea typeface="+mn-ea"/>
                <a:cs typeface="+mn-cs"/>
              </a:rPr>
              <a:t>личные формы глаголов заменены на отглагольные существительные (знания, умение), действительное причастие (желающим), страдательное причастие (не будет достигнута), деепричастие (придерживаясь), вследствие чего он в большей степени соответствует требованиям научной стилистики, чем </a:t>
            </a:r>
            <a:r>
              <a:rPr kumimoji="0" lang="ru-RU" sz="2800" b="1" i="0" u="sng" strike="noStrike" kern="1200" cap="none" spc="0" normalizeH="0" baseline="0" noProof="0" dirty="0">
                <a:ln>
                  <a:noFill/>
                </a:ln>
                <a:solidFill>
                  <a:srgbClr val="009CDE">
                    <a:lumMod val="75000"/>
                  </a:srgbClr>
                </a:solidFill>
                <a:effectLst/>
                <a:uLnTx/>
                <a:uFillTx/>
                <a:latin typeface="PT Sans"/>
                <a:ea typeface="+mn-ea"/>
                <a:cs typeface="+mn-cs"/>
              </a:rPr>
              <a:t>вариант 1</a:t>
            </a:r>
            <a:r>
              <a:rPr kumimoji="0" lang="ru-RU" sz="2800" b="0" i="0" u="none" strike="noStrike" kern="1200" cap="none" spc="0" normalizeH="0" baseline="0" noProof="0" dirty="0">
                <a:ln>
                  <a:noFill/>
                </a:ln>
                <a:solidFill>
                  <a:srgbClr val="009CDE">
                    <a:lumMod val="75000"/>
                  </a:srgbClr>
                </a:solidFill>
                <a:effectLst/>
                <a:uLnTx/>
                <a:uFillTx/>
                <a:latin typeface="PT Sans"/>
                <a:ea typeface="+mn-ea"/>
                <a:cs typeface="+mn-cs"/>
              </a:rPr>
              <a:t>.</a:t>
            </a:r>
          </a:p>
        </p:txBody>
      </p:sp>
    </p:spTree>
    <p:extLst>
      <p:ext uri="{BB962C8B-B14F-4D97-AF65-F5344CB8AC3E}">
        <p14:creationId xmlns:p14="http://schemas.microsoft.com/office/powerpoint/2010/main" val="389762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BCC152D5-3333-4D6F-925E-45DE005776D4}"/>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FFFFFF"/>
                </a:solidFill>
                <a:effectLst/>
                <a:uLnTx/>
                <a:uFillTx/>
                <a:latin typeface="PT Sans"/>
                <a:ea typeface="+mn-ea"/>
                <a:cs typeface="+mn-cs"/>
              </a:rPr>
              <a:t>Рекомендуемая литература</a:t>
            </a:r>
          </a:p>
        </p:txBody>
      </p:sp>
      <p:sp>
        <p:nvSpPr>
          <p:cNvPr id="6" name="TextBox 5">
            <a:extLst>
              <a:ext uri="{FF2B5EF4-FFF2-40B4-BE49-F238E27FC236}">
                <a16:creationId xmlns:a16="http://schemas.microsoft.com/office/drawing/2014/main" id="{9989B448-9A08-9779-85F7-CB15383BA361}"/>
              </a:ext>
            </a:extLst>
          </p:cNvPr>
          <p:cNvSpPr txBox="1"/>
          <p:nvPr/>
        </p:nvSpPr>
        <p:spPr>
          <a:xfrm>
            <a:off x="150829" y="1112124"/>
            <a:ext cx="11913944" cy="5093702"/>
          </a:xfrm>
          <a:prstGeom prst="rect">
            <a:avLst/>
          </a:prstGeom>
          <a:noFill/>
        </p:spPr>
        <p:txBody>
          <a:bodyPr wrap="square">
            <a:spAutoFit/>
          </a:bodyPr>
          <a:lstStyle/>
          <a:p>
            <a:pPr marL="342900" lvl="0" indent="-342900" algn="just">
              <a:lnSpc>
                <a:spcPct val="125000"/>
              </a:lnSpc>
              <a:buFont typeface="Arial" panose="020B0604020202020204" pitchFamily="34" charset="0"/>
              <a:buChar char="•"/>
              <a:tabLst>
                <a:tab pos="457200" algn="l"/>
              </a:tabLst>
            </a:pPr>
            <a:r>
              <a:rPr lang="ru-RU" sz="2000" dirty="0">
                <a:latin typeface="Times New Roman" panose="02020603050405020304" pitchFamily="18" charset="0"/>
                <a:cs typeface="Times New Roman" panose="02020603050405020304" pitchFamily="18" charset="0"/>
              </a:rPr>
              <a:t>Химик, Василий Васильевич Культура речи и деловое общение: Учебник и практикум для вузов / В. В. Химик, В. Д. Бояркина, Н. А. Буре, Т. А. </a:t>
            </a:r>
            <a:r>
              <a:rPr lang="ru-RU" sz="2000" dirty="0" err="1">
                <a:latin typeface="Times New Roman" panose="02020603050405020304" pitchFamily="18" charset="0"/>
                <a:cs typeface="Times New Roman" panose="02020603050405020304" pitchFamily="18" charset="0"/>
              </a:rPr>
              <a:t>Милёхина</a:t>
            </a:r>
            <a:r>
              <a:rPr lang="ru-RU" sz="2000" dirty="0">
                <a:latin typeface="Times New Roman" panose="02020603050405020304" pitchFamily="18" charset="0"/>
                <a:cs typeface="Times New Roman" panose="02020603050405020304" pitchFamily="18" charset="0"/>
              </a:rPr>
              <a:t> [и др.]. - Москва: </a:t>
            </a:r>
            <a:r>
              <a:rPr lang="ru-RU" sz="2000" dirty="0" err="1">
                <a:latin typeface="Times New Roman" panose="02020603050405020304" pitchFamily="18" charset="0"/>
                <a:cs typeface="Times New Roman" panose="02020603050405020304" pitchFamily="18" charset="0"/>
              </a:rPr>
              <a:t>Юрайт</a:t>
            </a:r>
            <a:r>
              <a:rPr lang="ru-RU" sz="2000" dirty="0">
                <a:latin typeface="Times New Roman" panose="02020603050405020304" pitchFamily="18" charset="0"/>
                <a:cs typeface="Times New Roman" panose="02020603050405020304" pitchFamily="18" charset="0"/>
              </a:rPr>
              <a:t>, 2020. - 308 с. - (Высшее образование). URL:https://urait.ru/bcode/450580https://urait.ru/book/cover/D689F0C2-A973-4419-A5D7- 2726EDB161E5 - Режим доступа: Электронно-библиотечная система </a:t>
            </a:r>
            <a:r>
              <a:rPr lang="ru-RU" sz="2000" dirty="0" err="1">
                <a:latin typeface="Times New Roman" panose="02020603050405020304" pitchFamily="18" charset="0"/>
                <a:cs typeface="Times New Roman" panose="02020603050405020304" pitchFamily="18" charset="0"/>
              </a:rPr>
              <a:t>Юрайт</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авториз</a:t>
            </a:r>
            <a:r>
              <a:rPr lang="ru-RU" sz="2000" dirty="0">
                <a:latin typeface="Times New Roman" panose="02020603050405020304" pitchFamily="18" charset="0"/>
                <a:cs typeface="Times New Roman" panose="02020603050405020304" pitchFamily="18" charset="0"/>
              </a:rPr>
              <a:t>. пользователей. </a:t>
            </a:r>
            <a:r>
              <a:rPr lang="ru-RU" sz="2000" u="sng" dirty="0">
                <a:solidFill>
                  <a:srgbClr val="0563C1"/>
                </a:solidFill>
                <a:latin typeface="Times New Roman" panose="02020603050405020304" pitchFamily="18" charset="0"/>
                <a:cs typeface="Times New Roman" panose="02020603050405020304" pitchFamily="18" charset="0"/>
                <a:hlinkClick r:id="rId3"/>
              </a:rPr>
              <a:t>https://urait.ru/bcode/450580</a:t>
            </a:r>
            <a:r>
              <a:rPr lang="ru-RU" sz="2000" dirty="0">
                <a:latin typeface="Times New Roman" panose="02020603050405020304" pitchFamily="18" charset="0"/>
                <a:cs typeface="Times New Roman" panose="02020603050405020304" pitchFamily="18" charset="0"/>
              </a:rPr>
              <a:t> </a:t>
            </a:r>
            <a:endParaRPr lang="ru-RU" sz="2000" dirty="0">
              <a:cs typeface="Times New Roman" panose="02020603050405020304" pitchFamily="18" charset="0"/>
            </a:endParaRPr>
          </a:p>
          <a:p>
            <a:pPr marL="342900" indent="-342900" algn="just">
              <a:lnSpc>
                <a:spcPct val="125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Панфилова, </a:t>
            </a:r>
            <a:r>
              <a:rPr lang="ru-RU" sz="2000" dirty="0" smtClean="0">
                <a:latin typeface="Times New Roman" panose="02020603050405020304" pitchFamily="18" charset="0"/>
                <a:cs typeface="Times New Roman" panose="02020603050405020304" pitchFamily="18" charset="0"/>
              </a:rPr>
              <a:t>А. П. </a:t>
            </a:r>
            <a:r>
              <a:rPr lang="ru-RU" sz="2000" dirty="0">
                <a:latin typeface="Times New Roman" panose="02020603050405020304" pitchFamily="18" charset="0"/>
                <a:cs typeface="Times New Roman" panose="02020603050405020304" pitchFamily="18" charset="0"/>
              </a:rPr>
              <a:t>Культура речи и деловое общение в 2 ч. Часть 1 : учебник и практикум для вузов / А. П. Панфилова, А. В. </a:t>
            </a:r>
            <a:r>
              <a:rPr lang="ru-RU" sz="2000" dirty="0" err="1">
                <a:latin typeface="Times New Roman" panose="02020603050405020304" pitchFamily="18" charset="0"/>
                <a:cs typeface="Times New Roman" panose="02020603050405020304" pitchFamily="18" charset="0"/>
              </a:rPr>
              <a:t>Долматов</a:t>
            </a:r>
            <a:r>
              <a:rPr lang="ru-RU" sz="2000" dirty="0">
                <a:latin typeface="Times New Roman" panose="02020603050405020304" pitchFamily="18" charset="0"/>
                <a:cs typeface="Times New Roman" panose="02020603050405020304" pitchFamily="18" charset="0"/>
              </a:rPr>
              <a:t>. - Электрон. </a:t>
            </a:r>
            <a:r>
              <a:rPr lang="ru-RU" sz="2000" dirty="0" err="1">
                <a:latin typeface="Times New Roman" panose="02020603050405020304" pitchFamily="18" charset="0"/>
                <a:cs typeface="Times New Roman" panose="02020603050405020304" pitchFamily="18" charset="0"/>
              </a:rPr>
              <a:t>дан.col</a:t>
            </a:r>
            <a:r>
              <a:rPr lang="ru-RU" sz="2000" dirty="0">
                <a:latin typeface="Times New Roman" panose="02020603050405020304" pitchFamily="18" charset="0"/>
                <a:cs typeface="Times New Roman" panose="02020603050405020304" pitchFamily="18" charset="0"/>
              </a:rPr>
              <a:t>. - Москва : </a:t>
            </a:r>
            <a:r>
              <a:rPr lang="ru-RU" sz="2000" dirty="0" err="1">
                <a:latin typeface="Times New Roman" panose="02020603050405020304" pitchFamily="18" charset="0"/>
                <a:cs typeface="Times New Roman" panose="02020603050405020304" pitchFamily="18" charset="0"/>
              </a:rPr>
              <a:t>Юрайт</a:t>
            </a:r>
            <a:r>
              <a:rPr lang="ru-RU" sz="2000" dirty="0">
                <a:latin typeface="Times New Roman" panose="02020603050405020304" pitchFamily="18" charset="0"/>
                <a:cs typeface="Times New Roman" panose="02020603050405020304" pitchFamily="18" charset="0"/>
              </a:rPr>
              <a:t>, 2022. - 231 с. </a:t>
            </a:r>
          </a:p>
          <a:p>
            <a:pPr marL="342900" indent="-342900" algn="just">
              <a:lnSpc>
                <a:spcPct val="125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Панфилова, </a:t>
            </a:r>
            <a:r>
              <a:rPr lang="ru-RU" sz="2000" dirty="0">
                <a:solidFill>
                  <a:srgbClr val="00629B"/>
                </a:solidFill>
                <a:latin typeface="Times New Roman" panose="02020603050405020304" pitchFamily="18" charset="0"/>
                <a:cs typeface="Times New Roman" panose="02020603050405020304" pitchFamily="18" charset="0"/>
              </a:rPr>
              <a:t>А. П. </a:t>
            </a:r>
            <a:r>
              <a:rPr lang="ru-RU" sz="2000" dirty="0" smtClean="0">
                <a:latin typeface="Times New Roman" panose="02020603050405020304" pitchFamily="18" charset="0"/>
                <a:cs typeface="Times New Roman" panose="02020603050405020304" pitchFamily="18" charset="0"/>
              </a:rPr>
              <a:t>Культура </a:t>
            </a:r>
            <a:r>
              <a:rPr lang="ru-RU" sz="2000" dirty="0">
                <a:latin typeface="Times New Roman" panose="02020603050405020304" pitchFamily="18" charset="0"/>
                <a:cs typeface="Times New Roman" panose="02020603050405020304" pitchFamily="18" charset="0"/>
              </a:rPr>
              <a:t>речи и деловое общение в 2 ч. Часть 2 : учебник и практикум для вузов / А. П. Панфилова, А. В. </a:t>
            </a:r>
            <a:r>
              <a:rPr lang="ru-RU" sz="2000" dirty="0" err="1">
                <a:latin typeface="Times New Roman" panose="02020603050405020304" pitchFamily="18" charset="0"/>
                <a:cs typeface="Times New Roman" panose="02020603050405020304" pitchFamily="18" charset="0"/>
              </a:rPr>
              <a:t>Долматов</a:t>
            </a:r>
            <a:r>
              <a:rPr lang="ru-RU" sz="2000" dirty="0">
                <a:latin typeface="Times New Roman" panose="02020603050405020304" pitchFamily="18" charset="0"/>
                <a:cs typeface="Times New Roman" panose="02020603050405020304" pitchFamily="18" charset="0"/>
              </a:rPr>
              <a:t>. - Электрон. </a:t>
            </a:r>
            <a:r>
              <a:rPr lang="ru-RU" sz="2000" dirty="0" err="1">
                <a:latin typeface="Times New Roman" panose="02020603050405020304" pitchFamily="18" charset="0"/>
                <a:cs typeface="Times New Roman" panose="02020603050405020304" pitchFamily="18" charset="0"/>
              </a:rPr>
              <a:t>дан.col</a:t>
            </a:r>
            <a:r>
              <a:rPr lang="ru-RU" sz="2000" dirty="0">
                <a:latin typeface="Times New Roman" panose="02020603050405020304" pitchFamily="18" charset="0"/>
                <a:cs typeface="Times New Roman" panose="02020603050405020304" pitchFamily="18" charset="0"/>
              </a:rPr>
              <a:t>. - Москва : </a:t>
            </a:r>
            <a:r>
              <a:rPr lang="ru-RU" sz="2000" dirty="0" err="1">
                <a:latin typeface="Times New Roman" panose="02020603050405020304" pitchFamily="18" charset="0"/>
                <a:cs typeface="Times New Roman" panose="02020603050405020304" pitchFamily="18" charset="0"/>
              </a:rPr>
              <a:t>Юрайт</a:t>
            </a:r>
            <a:r>
              <a:rPr lang="ru-RU" sz="2000" dirty="0">
                <a:latin typeface="Times New Roman" panose="02020603050405020304" pitchFamily="18" charset="0"/>
                <a:cs typeface="Times New Roman" panose="02020603050405020304" pitchFamily="18" charset="0"/>
              </a:rPr>
              <a:t>, 2022. - 258 с. </a:t>
            </a:r>
          </a:p>
          <a:p>
            <a:pPr marL="342900" indent="-342900" algn="just">
              <a:lnSpc>
                <a:spcPct val="125000"/>
              </a:lnSpc>
              <a:buFont typeface="Arial" panose="020B0604020202020204" pitchFamily="34" charset="0"/>
              <a:buChar char="•"/>
            </a:pPr>
            <a:r>
              <a:rPr lang="ru-RU" sz="2000" dirty="0" err="1">
                <a:latin typeface="Times New Roman" panose="02020603050405020304" pitchFamily="18" charset="0"/>
                <a:cs typeface="Times New Roman" panose="02020603050405020304" pitchFamily="18" charset="0"/>
              </a:rPr>
              <a:t>Чернышова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Л.И.. </a:t>
            </a:r>
            <a:r>
              <a:rPr lang="ru-RU" sz="2000" dirty="0">
                <a:latin typeface="Times New Roman" panose="02020603050405020304" pitchFamily="18" charset="0"/>
                <a:cs typeface="Times New Roman" panose="02020603050405020304" pitchFamily="18" charset="0"/>
              </a:rPr>
              <a:t>Этика, культура и этикет делового общения : учебное пособие для вузов / Л. И. </a:t>
            </a:r>
            <a:r>
              <a:rPr lang="ru-RU" sz="2000" dirty="0" err="1">
                <a:latin typeface="Times New Roman" panose="02020603050405020304" pitchFamily="18" charset="0"/>
                <a:cs typeface="Times New Roman" panose="02020603050405020304" pitchFamily="18" charset="0"/>
              </a:rPr>
              <a:t>Чернышова</a:t>
            </a:r>
            <a:r>
              <a:rPr lang="ru-RU" sz="2000" dirty="0">
                <a:latin typeface="Times New Roman" panose="02020603050405020304" pitchFamily="18" charset="0"/>
                <a:cs typeface="Times New Roman" panose="02020603050405020304" pitchFamily="18" charset="0"/>
              </a:rPr>
              <a:t>. - Электрон. </a:t>
            </a:r>
            <a:r>
              <a:rPr lang="ru-RU" sz="2000" dirty="0" err="1">
                <a:latin typeface="Times New Roman" panose="02020603050405020304" pitchFamily="18" charset="0"/>
                <a:cs typeface="Times New Roman" panose="02020603050405020304" pitchFamily="18" charset="0"/>
              </a:rPr>
              <a:t>дан.col</a:t>
            </a:r>
            <a:r>
              <a:rPr lang="ru-RU" sz="2000" dirty="0">
                <a:latin typeface="Times New Roman" panose="02020603050405020304" pitchFamily="18" charset="0"/>
                <a:cs typeface="Times New Roman" panose="02020603050405020304" pitchFamily="18" charset="0"/>
              </a:rPr>
              <a:t>. - Москва : </a:t>
            </a:r>
            <a:r>
              <a:rPr lang="ru-RU" sz="2000" dirty="0" err="1">
                <a:latin typeface="Times New Roman" panose="02020603050405020304" pitchFamily="18" charset="0"/>
                <a:cs typeface="Times New Roman" panose="02020603050405020304" pitchFamily="18" charset="0"/>
              </a:rPr>
              <a:t>Юрайт</a:t>
            </a:r>
            <a:r>
              <a:rPr lang="ru-RU" sz="2000" dirty="0">
                <a:latin typeface="Times New Roman" panose="02020603050405020304" pitchFamily="18" charset="0"/>
                <a:cs typeface="Times New Roman" panose="02020603050405020304" pitchFamily="18" charset="0"/>
              </a:rPr>
              <a:t>, 2022. - 161 с. </a:t>
            </a:r>
          </a:p>
          <a:p>
            <a:pPr marL="342900" indent="-342900" algn="just">
              <a:lnSpc>
                <a:spcPct val="125000"/>
              </a:lnSpc>
              <a:buFont typeface="Arial" panose="020B0604020202020204" pitchFamily="34" charset="0"/>
              <a:buChar char="•"/>
            </a:pPr>
            <a:r>
              <a:rPr lang="ru-RU" sz="2000" dirty="0" err="1">
                <a:latin typeface="Times New Roman" panose="02020603050405020304" pitchFamily="18" charset="0"/>
                <a:cs typeface="Times New Roman" panose="02020603050405020304" pitchFamily="18" charset="0"/>
              </a:rPr>
              <a:t>Буторина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Е.П. Русский </a:t>
            </a:r>
            <a:r>
              <a:rPr lang="ru-RU" sz="2000" dirty="0">
                <a:latin typeface="Times New Roman" panose="02020603050405020304" pitchFamily="18" charset="0"/>
                <a:cs typeface="Times New Roman" panose="02020603050405020304" pitchFamily="18" charset="0"/>
              </a:rPr>
              <a:t>язык и культура речи : учебник для вузов / Е. П. </a:t>
            </a:r>
            <a:r>
              <a:rPr lang="ru-RU" sz="2000" dirty="0" err="1">
                <a:latin typeface="Times New Roman" panose="02020603050405020304" pitchFamily="18" charset="0"/>
                <a:cs typeface="Times New Roman" panose="02020603050405020304" pitchFamily="18" charset="0"/>
              </a:rPr>
              <a:t>Буторина</a:t>
            </a:r>
            <a:r>
              <a:rPr lang="ru-RU" sz="2000" dirty="0">
                <a:latin typeface="Times New Roman" panose="02020603050405020304" pitchFamily="18" charset="0"/>
                <a:cs typeface="Times New Roman" panose="02020603050405020304" pitchFamily="18" charset="0"/>
              </a:rPr>
              <a:t>, С. М. Евграфова. - 3-е изд., </a:t>
            </a:r>
            <a:r>
              <a:rPr lang="ru-RU" sz="2000" dirty="0" err="1">
                <a:latin typeface="Times New Roman" panose="02020603050405020304" pitchFamily="18" charset="0"/>
                <a:cs typeface="Times New Roman" panose="02020603050405020304" pitchFamily="18" charset="0"/>
              </a:rPr>
              <a:t>испр</a:t>
            </a:r>
            <a:r>
              <a:rPr lang="ru-RU" sz="2000" dirty="0">
                <a:latin typeface="Times New Roman" panose="02020603050405020304" pitchFamily="18" charset="0"/>
                <a:cs typeface="Times New Roman" panose="02020603050405020304" pitchFamily="18" charset="0"/>
              </a:rPr>
              <a:t>. и доп. - Электрон. </a:t>
            </a:r>
            <a:r>
              <a:rPr lang="ru-RU" sz="2000" dirty="0" err="1">
                <a:latin typeface="Times New Roman" panose="02020603050405020304" pitchFamily="18" charset="0"/>
                <a:cs typeface="Times New Roman" panose="02020603050405020304" pitchFamily="18" charset="0"/>
              </a:rPr>
              <a:t>дан.col</a:t>
            </a:r>
            <a:r>
              <a:rPr lang="ru-RU" sz="2000" dirty="0">
                <a:latin typeface="Times New Roman" panose="02020603050405020304" pitchFamily="18" charset="0"/>
                <a:cs typeface="Times New Roman" panose="02020603050405020304" pitchFamily="18" charset="0"/>
              </a:rPr>
              <a:t>. - Москва : </a:t>
            </a:r>
            <a:r>
              <a:rPr lang="ru-RU" sz="2000" dirty="0" err="1">
                <a:latin typeface="Times New Roman" panose="02020603050405020304" pitchFamily="18" charset="0"/>
                <a:cs typeface="Times New Roman" panose="02020603050405020304" pitchFamily="18" charset="0"/>
              </a:rPr>
              <a:t>Юрайт</a:t>
            </a:r>
            <a:r>
              <a:rPr lang="ru-RU" sz="2000" dirty="0">
                <a:latin typeface="Times New Roman" panose="02020603050405020304" pitchFamily="18" charset="0"/>
                <a:cs typeface="Times New Roman" panose="02020603050405020304" pitchFamily="18" charset="0"/>
              </a:rPr>
              <a:t>, 2022. - 261 с. </a:t>
            </a:r>
          </a:p>
        </p:txBody>
      </p:sp>
    </p:spTree>
    <p:extLst>
      <p:ext uri="{BB962C8B-B14F-4D97-AF65-F5344CB8AC3E}">
        <p14:creationId xmlns:p14="http://schemas.microsoft.com/office/powerpoint/2010/main" val="154556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0E00644F-9CF4-2A25-B647-20C9C7272FBC}"/>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FFFFFF"/>
                </a:solidFill>
                <a:effectLst/>
                <a:uLnTx/>
                <a:uFillTx/>
                <a:latin typeface="PT Sans"/>
                <a:ea typeface="+mn-ea"/>
                <a:cs typeface="+mn-cs"/>
              </a:rPr>
              <a:t>Дополнительная литература</a:t>
            </a:r>
          </a:p>
        </p:txBody>
      </p:sp>
      <p:sp>
        <p:nvSpPr>
          <p:cNvPr id="3" name="TextBox 2">
            <a:extLst>
              <a:ext uri="{FF2B5EF4-FFF2-40B4-BE49-F238E27FC236}">
                <a16:creationId xmlns:a16="http://schemas.microsoft.com/office/drawing/2014/main" id="{3CBC59D8-6EBC-FA75-827D-303B4D8CA006}"/>
              </a:ext>
            </a:extLst>
          </p:cNvPr>
          <p:cNvSpPr txBox="1"/>
          <p:nvPr/>
        </p:nvSpPr>
        <p:spPr>
          <a:xfrm>
            <a:off x="187956" y="1162815"/>
            <a:ext cx="11765232" cy="5139869"/>
          </a:xfrm>
          <a:prstGeom prst="rect">
            <a:avLst/>
          </a:prstGeom>
          <a:noFill/>
        </p:spPr>
        <p:txBody>
          <a:bodyPr wrap="square">
            <a:spAutoFit/>
          </a:bodyPr>
          <a:lstStyle/>
          <a:p>
            <a:pPr marL="342900" lvl="0" indent="-342900" algn="just">
              <a:lnSpc>
                <a:spcPct val="125000"/>
              </a:lnSpc>
              <a:buFont typeface="Arial" panose="020B0604020202020204" pitchFamily="34" charset="0"/>
              <a:buChar char="•"/>
              <a:tabLst>
                <a:tab pos="457200" algn="l"/>
              </a:tabLst>
            </a:pPr>
            <a:r>
              <a:rPr lang="ru-RU" sz="1600" dirty="0">
                <a:latin typeface="Times New Roman" panose="02020603050405020304" pitchFamily="18" charset="0"/>
                <a:cs typeface="Times New Roman" panose="02020603050405020304" pitchFamily="18" charset="0"/>
              </a:rPr>
              <a:t>Владимирова Т.Л. Язык и стиль научного текста: учебное пособие / Т.Л. Владимирова; Национальный исследовательский Томский политехнический университет. – Томск: Изд-во Томского политехнического университета, 2010. – 80 с. </a:t>
            </a:r>
            <a:endParaRPr lang="ru-RU" sz="1600" dirty="0">
              <a:cs typeface="Times New Roman" panose="02020603050405020304" pitchFamily="18" charset="0"/>
            </a:endParaRPr>
          </a:p>
          <a:p>
            <a:pPr marL="342900" lvl="0" indent="-342900" algn="just">
              <a:lnSpc>
                <a:spcPct val="125000"/>
              </a:lnSpc>
              <a:buFont typeface="Arial" panose="020B0604020202020204" pitchFamily="34" charset="0"/>
              <a:buChar char="•"/>
              <a:tabLst>
                <a:tab pos="457200" algn="l"/>
              </a:tabLst>
            </a:pPr>
            <a:r>
              <a:rPr lang="ru-RU" sz="1600" dirty="0" err="1">
                <a:latin typeface="Times New Roman" panose="02020603050405020304" pitchFamily="18" charset="0"/>
                <a:cs typeface="Times New Roman" panose="02020603050405020304" pitchFamily="18" charset="0"/>
              </a:rPr>
              <a:t>Оленчук</a:t>
            </a:r>
            <a:r>
              <a:rPr lang="ru-RU" sz="1600" dirty="0">
                <a:latin typeface="Times New Roman" panose="02020603050405020304" pitchFamily="18" charset="0"/>
                <a:cs typeface="Times New Roman" panose="02020603050405020304" pitchFamily="18" charset="0"/>
              </a:rPr>
              <a:t>, А. В., Черных, В. И. Практические советы начинающим исследователям по написанию научных статей [Электронный ресурс] / А.В. </a:t>
            </a:r>
            <a:r>
              <a:rPr lang="ru-RU" sz="1600" dirty="0" err="1">
                <a:latin typeface="Times New Roman" panose="02020603050405020304" pitchFamily="18" charset="0"/>
                <a:cs typeface="Times New Roman" panose="02020603050405020304" pitchFamily="18" charset="0"/>
              </a:rPr>
              <a:t>Оленчук</a:t>
            </a:r>
            <a:r>
              <a:rPr lang="ru-RU" sz="1600" dirty="0">
                <a:latin typeface="Times New Roman" panose="02020603050405020304" pitchFamily="18" charset="0"/>
                <a:cs typeface="Times New Roman" panose="02020603050405020304" pitchFamily="18" charset="0"/>
              </a:rPr>
              <a:t>, В.И. Черных // Электронное научное издание Альманах Пространство и Время. — 2017. — Т. 15. — </a:t>
            </a:r>
            <a:r>
              <a:rPr lang="ru-RU" sz="1600" dirty="0" err="1">
                <a:latin typeface="Times New Roman" panose="02020603050405020304" pitchFamily="18" charset="0"/>
                <a:cs typeface="Times New Roman" panose="02020603050405020304" pitchFamily="18" charset="0"/>
              </a:rPr>
              <a:t>Вып</a:t>
            </a:r>
            <a:r>
              <a:rPr lang="ru-RU" sz="1600" dirty="0">
                <a:latin typeface="Times New Roman" panose="02020603050405020304" pitchFamily="18" charset="0"/>
                <a:cs typeface="Times New Roman" panose="02020603050405020304" pitchFamily="18" charset="0"/>
              </a:rPr>
              <a:t>. 1: </a:t>
            </a:r>
            <a:r>
              <a:rPr lang="ru-RU" sz="1600" dirty="0" err="1">
                <a:latin typeface="Times New Roman" panose="02020603050405020304" pitchFamily="18" charset="0"/>
                <a:cs typeface="Times New Roman" panose="02020603050405020304" pitchFamily="18" charset="0"/>
              </a:rPr>
              <a:t>Studia</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studiosorum</a:t>
            </a:r>
            <a:r>
              <a:rPr lang="ru-RU" sz="1600" dirty="0">
                <a:latin typeface="Times New Roman" panose="02020603050405020304" pitchFamily="18" charset="0"/>
                <a:cs typeface="Times New Roman" panose="02020603050405020304" pitchFamily="18" charset="0"/>
              </a:rPr>
              <a:t>: успехи молодых исследователей. — Стационарный сетевой адрес: 2227-9490e-aprovr_e-ast15-1.2017.004.</a:t>
            </a:r>
            <a:endParaRPr lang="ru-RU" sz="1600" dirty="0">
              <a:cs typeface="Times New Roman" panose="02020603050405020304" pitchFamily="18" charset="0"/>
            </a:endParaRPr>
          </a:p>
          <a:p>
            <a:pPr marL="342900" lvl="0" indent="-342900" algn="just">
              <a:lnSpc>
                <a:spcPct val="125000"/>
              </a:lnSpc>
              <a:buFont typeface="Arial" panose="020B0604020202020204" pitchFamily="34" charset="0"/>
              <a:buChar char="•"/>
              <a:tabLst>
                <a:tab pos="457200" algn="l"/>
              </a:tabLst>
            </a:pPr>
            <a:r>
              <a:rPr lang="ru-RU" sz="1600" dirty="0">
                <a:latin typeface="Times New Roman" panose="02020603050405020304" pitchFamily="18" charset="0"/>
                <a:cs typeface="Times New Roman" panose="02020603050405020304" pitchFamily="18" charset="0"/>
              </a:rPr>
              <a:t>Русский язык и культура речи: Курс лекций/Г.К. Трофимова – М.: Флинта: Наука, 2004 –160с. (стр. 70 – 77). </a:t>
            </a:r>
            <a:endParaRPr lang="ru-RU" sz="1600" dirty="0">
              <a:cs typeface="Times New Roman" panose="02020603050405020304" pitchFamily="18" charset="0"/>
            </a:endParaRPr>
          </a:p>
          <a:p>
            <a:pPr marL="342900" lvl="0" indent="-342900" algn="just">
              <a:lnSpc>
                <a:spcPct val="125000"/>
              </a:lnSpc>
              <a:buFont typeface="Arial" panose="020B0604020202020204" pitchFamily="34" charset="0"/>
              <a:buChar char="•"/>
              <a:tabLst>
                <a:tab pos="457200" algn="l"/>
              </a:tabLst>
            </a:pPr>
            <a:r>
              <a:rPr lang="ru-RU" sz="1600" dirty="0">
                <a:latin typeface="Times New Roman" panose="02020603050405020304" pitchFamily="18" charset="0"/>
                <a:cs typeface="Times New Roman" panose="02020603050405020304" pitchFamily="18" charset="0"/>
              </a:rPr>
              <a:t>Русский язык и культура речи: учебник для бакалавров / под ред. В.И. Максимова, А.В. Голубевой. – 3-е изд., </a:t>
            </a:r>
            <a:r>
              <a:rPr lang="ru-RU" sz="1600" dirty="0" err="1">
                <a:latin typeface="Times New Roman" panose="02020603050405020304" pitchFamily="18" charset="0"/>
                <a:cs typeface="Times New Roman" panose="02020603050405020304" pitchFamily="18" charset="0"/>
              </a:rPr>
              <a:t>перераб</a:t>
            </a:r>
            <a:r>
              <a:rPr lang="ru-RU" sz="1600" dirty="0">
                <a:latin typeface="Times New Roman" panose="02020603050405020304" pitchFamily="18" charset="0"/>
                <a:cs typeface="Times New Roman" panose="02020603050405020304" pitchFamily="18" charset="0"/>
              </a:rPr>
              <a:t>. и доп. – Москва: </a:t>
            </a:r>
            <a:r>
              <a:rPr lang="ru-RU" sz="1600" dirty="0" err="1">
                <a:latin typeface="Times New Roman" panose="02020603050405020304" pitchFamily="18" charset="0"/>
                <a:cs typeface="Times New Roman" panose="02020603050405020304" pitchFamily="18" charset="0"/>
              </a:rPr>
              <a:t>Юрайт</a:t>
            </a:r>
            <a:r>
              <a:rPr lang="ru-RU" sz="1600" dirty="0">
                <a:latin typeface="Times New Roman" panose="02020603050405020304" pitchFamily="18" charset="0"/>
                <a:cs typeface="Times New Roman" panose="02020603050405020304" pitchFamily="18" charset="0"/>
              </a:rPr>
              <a:t>, 2013. – 382 с. (Глава 2. Разновидности речи)</a:t>
            </a:r>
            <a:endParaRPr lang="ru-RU" sz="1600" dirty="0">
              <a:cs typeface="Times New Roman" panose="02020603050405020304" pitchFamily="18" charset="0"/>
            </a:endParaRPr>
          </a:p>
          <a:p>
            <a:pPr marL="342900" lvl="0" indent="-342900" algn="just">
              <a:lnSpc>
                <a:spcPct val="125000"/>
              </a:lnSpc>
              <a:buFont typeface="Arial" panose="020B0604020202020204" pitchFamily="34" charset="0"/>
              <a:buChar char="•"/>
              <a:tabLst>
                <a:tab pos="457200" algn="l"/>
              </a:tabLst>
            </a:pPr>
            <a:r>
              <a:rPr lang="ru-RU" sz="1600" dirty="0">
                <a:latin typeface="Times New Roman" panose="02020603050405020304" pitchFamily="18" charset="0"/>
                <a:cs typeface="Times New Roman" panose="02020603050405020304" pitchFamily="18" charset="0"/>
              </a:rPr>
              <a:t>Степанова Е.Н. Методическая разработка к практическим занятиям для преподавателя и студентов по дисциплине «Русский язык и культура речи»: Учебно-методическое пособие для студентов, обучающихся по специальностям «Лечебное дело», «Стоматология», «Фармация», «Сестринское дело». – Самара: НОУ ВПО СМИ «</a:t>
            </a:r>
            <a:r>
              <a:rPr lang="ru-RU" sz="1600" dirty="0" err="1">
                <a:latin typeface="Times New Roman" panose="02020603050405020304" pitchFamily="18" charset="0"/>
                <a:cs typeface="Times New Roman" panose="02020603050405020304" pitchFamily="18" charset="0"/>
              </a:rPr>
              <a:t>РеаВиЗ</a:t>
            </a:r>
            <a:r>
              <a:rPr lang="ru-RU" sz="1600" dirty="0">
                <a:latin typeface="Times New Roman" panose="02020603050405020304" pitchFamily="18" charset="0"/>
                <a:cs typeface="Times New Roman" panose="02020603050405020304" pitchFamily="18" charset="0"/>
              </a:rPr>
              <a:t>», 2009. – 70 с.</a:t>
            </a:r>
            <a:endParaRPr lang="ru-RU" sz="1600" dirty="0">
              <a:cs typeface="Times New Roman" panose="02020603050405020304" pitchFamily="18" charset="0"/>
            </a:endParaRPr>
          </a:p>
          <a:p>
            <a:pPr marL="342900" lvl="0" indent="-342900" algn="just">
              <a:lnSpc>
                <a:spcPct val="125000"/>
              </a:lnSpc>
              <a:buFont typeface="Arial" panose="020B0604020202020204" pitchFamily="34" charset="0"/>
              <a:buChar char="•"/>
              <a:tabLst>
                <a:tab pos="457200" algn="l"/>
              </a:tabLst>
            </a:pPr>
            <a:r>
              <a:rPr lang="ru-RU" sz="1600" dirty="0">
                <a:latin typeface="Times New Roman" panose="02020603050405020304" pitchFamily="18" charset="0"/>
                <a:cs typeface="Times New Roman" panose="02020603050405020304" pitchFamily="18" charset="0"/>
              </a:rPr>
              <a:t>Ланских, А.В. Культура деловой речи: учебное пособие / А.В. Ланских. — Екатеринбург: </a:t>
            </a:r>
            <a:r>
              <a:rPr lang="ru-RU" sz="1600" dirty="0" err="1">
                <a:latin typeface="Times New Roman" panose="02020603050405020304" pitchFamily="18" charset="0"/>
                <a:cs typeface="Times New Roman" panose="02020603050405020304" pitchFamily="18" charset="0"/>
              </a:rPr>
              <a:t>УрФУ</a:t>
            </a:r>
            <a:r>
              <a:rPr lang="ru-RU" sz="1600" dirty="0">
                <a:latin typeface="Times New Roman" panose="02020603050405020304" pitchFamily="18" charset="0"/>
                <a:cs typeface="Times New Roman" panose="02020603050405020304" pitchFamily="18" charset="0"/>
              </a:rPr>
              <a:t>, 2016. — 87 с. </a:t>
            </a:r>
            <a:r>
              <a:rPr lang="en-US" sz="1600" dirty="0">
                <a:latin typeface="Times New Roman" panose="02020603050405020304" pitchFamily="18" charset="0"/>
                <a:cs typeface="Times New Roman" panose="02020603050405020304" pitchFamily="18" charset="0"/>
              </a:rPr>
              <a:t>URL</a:t>
            </a:r>
            <a:r>
              <a:rPr lang="ru-RU" sz="1600" dirty="0">
                <a:latin typeface="Times New Roman" panose="02020603050405020304" pitchFamily="18" charset="0"/>
                <a:cs typeface="Times New Roman" panose="02020603050405020304" pitchFamily="18" charset="0"/>
              </a:rPr>
              <a:t>: </a:t>
            </a:r>
            <a:r>
              <a:rPr lang="ru-RU" sz="1600" u="sng" dirty="0">
                <a:solidFill>
                  <a:srgbClr val="0563C1"/>
                </a:solidFill>
                <a:latin typeface="Times New Roman" panose="02020603050405020304" pitchFamily="18" charset="0"/>
                <a:cs typeface="Times New Roman" panose="02020603050405020304" pitchFamily="18" charset="0"/>
                <a:hlinkClick r:id="rId2"/>
              </a:rPr>
              <a:t>https://elar.urfu.ru/bitstream/10995/49926/1/978-5-321-02517-8_2017.pdf</a:t>
            </a:r>
            <a:r>
              <a:rPr lang="ru-RU" sz="1600" dirty="0">
                <a:latin typeface="Times New Roman" panose="02020603050405020304" pitchFamily="18" charset="0"/>
                <a:cs typeface="Times New Roman" panose="02020603050405020304" pitchFamily="18" charset="0"/>
              </a:rPr>
              <a:t> </a:t>
            </a:r>
            <a:endParaRPr lang="ru-RU" sz="1600" dirty="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ru-RU" sz="1600" dirty="0">
                <a:latin typeface="Times New Roman" panose="02020603050405020304" pitchFamily="18" charset="0"/>
                <a:cs typeface="Times New Roman" panose="02020603050405020304" pitchFamily="18" charset="0"/>
              </a:rPr>
              <a:t>Ярославцева, Т.А. Официально-деловой стиль речи: задания по дисциплине «Стилистика и </a:t>
            </a:r>
            <a:r>
              <a:rPr lang="ru-RU" sz="1600" dirty="0" err="1">
                <a:latin typeface="Times New Roman" panose="02020603050405020304" pitchFamily="18" charset="0"/>
                <a:cs typeface="Times New Roman" panose="02020603050405020304" pitchFamily="18" charset="0"/>
              </a:rPr>
              <a:t>литаратурное</a:t>
            </a:r>
            <a:r>
              <a:rPr lang="ru-RU" sz="1600" dirty="0">
                <a:latin typeface="Times New Roman" panose="02020603050405020304" pitchFamily="18" charset="0"/>
                <a:cs typeface="Times New Roman" panose="02020603050405020304" pitchFamily="18" charset="0"/>
              </a:rPr>
              <a:t> редактирование». – СПб.: РГГМУ, 2012. – 40 с. </a:t>
            </a:r>
            <a:r>
              <a:rPr lang="en-US" sz="1600" u="sng" dirty="0">
                <a:solidFill>
                  <a:srgbClr val="0563C1"/>
                </a:solidFill>
                <a:latin typeface="Times New Roman" panose="02020603050405020304" pitchFamily="18" charset="0"/>
                <a:cs typeface="Times New Roman" panose="02020603050405020304" pitchFamily="18" charset="0"/>
                <a:hlinkClick r:id="rId3"/>
              </a:rPr>
              <a:t>URL</a:t>
            </a:r>
            <a:r>
              <a:rPr lang="ru-RU" sz="1600" u="sng" dirty="0">
                <a:solidFill>
                  <a:srgbClr val="0563C1"/>
                </a:solidFill>
                <a:latin typeface="Times New Roman" panose="02020603050405020304" pitchFamily="18" charset="0"/>
                <a:cs typeface="Times New Roman" panose="02020603050405020304" pitchFamily="18" charset="0"/>
                <a:hlinkClick r:id="rId3"/>
              </a:rPr>
              <a:t>:</a:t>
            </a:r>
            <a:r>
              <a:rPr lang="ru-RU" sz="1600" u="sng" dirty="0" err="1">
                <a:solidFill>
                  <a:srgbClr val="0563C1"/>
                </a:solidFill>
                <a:latin typeface="Times New Roman" panose="02020603050405020304" pitchFamily="18" charset="0"/>
                <a:cs typeface="Times New Roman" panose="02020603050405020304" pitchFamily="18" charset="0"/>
                <a:hlinkClick r:id="rId3"/>
              </a:rPr>
              <a:t>http</a:t>
            </a:r>
            <a:r>
              <a:rPr lang="ru-RU" sz="1600" u="sng" dirty="0">
                <a:solidFill>
                  <a:srgbClr val="0563C1"/>
                </a:solidFill>
                <a:latin typeface="Times New Roman" panose="02020603050405020304" pitchFamily="18" charset="0"/>
                <a:cs typeface="Times New Roman" panose="02020603050405020304" pitchFamily="18" charset="0"/>
                <a:hlinkClick r:id="rId3"/>
              </a:rPr>
              <a:t>://elib.rshu.ru/</a:t>
            </a:r>
            <a:r>
              <a:rPr lang="ru-RU" sz="1600" u="sng" dirty="0" err="1">
                <a:solidFill>
                  <a:srgbClr val="0563C1"/>
                </a:solidFill>
                <a:latin typeface="Times New Roman" panose="02020603050405020304" pitchFamily="18" charset="0"/>
                <a:cs typeface="Times New Roman" panose="02020603050405020304" pitchFamily="18" charset="0"/>
                <a:hlinkClick r:id="rId3"/>
              </a:rPr>
              <a:t>files_books</a:t>
            </a:r>
            <a:r>
              <a:rPr lang="ru-RU" sz="1600" u="sng" dirty="0">
                <a:solidFill>
                  <a:srgbClr val="0563C1"/>
                </a:solidFill>
                <a:latin typeface="Times New Roman" panose="02020603050405020304" pitchFamily="18" charset="0"/>
                <a:cs typeface="Times New Roman" panose="02020603050405020304" pitchFamily="18" charset="0"/>
                <a:hlinkClick r:id="rId3"/>
              </a:rPr>
              <a:t>/</a:t>
            </a:r>
            <a:r>
              <a:rPr lang="ru-RU" sz="1600" u="sng" dirty="0" err="1">
                <a:solidFill>
                  <a:srgbClr val="0563C1"/>
                </a:solidFill>
                <a:latin typeface="Times New Roman" panose="02020603050405020304" pitchFamily="18" charset="0"/>
                <a:cs typeface="Times New Roman" panose="02020603050405020304" pitchFamily="18" charset="0"/>
                <a:hlinkClick r:id="rId3"/>
              </a:rPr>
              <a:t>pdf</a:t>
            </a:r>
            <a:r>
              <a:rPr lang="ru-RU" sz="1600" u="sng" dirty="0">
                <a:solidFill>
                  <a:srgbClr val="0563C1"/>
                </a:solidFill>
                <a:latin typeface="Times New Roman" panose="02020603050405020304" pitchFamily="18" charset="0"/>
                <a:cs typeface="Times New Roman" panose="02020603050405020304" pitchFamily="18" charset="0"/>
                <a:hlinkClick r:id="rId3"/>
              </a:rPr>
              <a:t>/rid_90634c0dc3e94f56a7e3306e199e22eb.pdf</a:t>
            </a:r>
            <a:r>
              <a:rPr lang="ru-RU" sz="1600" dirty="0">
                <a:latin typeface="Times New Roman" panose="02020603050405020304" pitchFamily="18" charset="0"/>
                <a:cs typeface="Times New Roman" panose="02020603050405020304" pitchFamily="18" charset="0"/>
              </a:rPr>
              <a:t> </a:t>
            </a:r>
            <a:endParaRPr lang="ru-RU" sz="1600" dirty="0">
              <a:cs typeface="Times New Roman" panose="02020603050405020304" pitchFamily="18" charset="0"/>
            </a:endParaRPr>
          </a:p>
        </p:txBody>
      </p:sp>
    </p:spTree>
    <p:extLst>
      <p:ext uri="{BB962C8B-B14F-4D97-AF65-F5344CB8AC3E}">
        <p14:creationId xmlns:p14="http://schemas.microsoft.com/office/powerpoint/2010/main" val="199789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ACABA243-1D27-BC98-0D38-583AC60A4E27}"/>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FFFF"/>
                </a:solidFill>
                <a:effectLst/>
                <a:uLnTx/>
                <a:uFillTx/>
                <a:latin typeface="PT Sans"/>
                <a:ea typeface="+mn-ea"/>
                <a:cs typeface="+mn-cs"/>
              </a:rPr>
              <a:t>Целеполагание</a:t>
            </a:r>
          </a:p>
        </p:txBody>
      </p:sp>
      <p:sp>
        <p:nvSpPr>
          <p:cNvPr id="7" name="TextBox 6">
            <a:extLst>
              <a:ext uri="{FF2B5EF4-FFF2-40B4-BE49-F238E27FC236}">
                <a16:creationId xmlns:a16="http://schemas.microsoft.com/office/drawing/2014/main" id="{1CDB7C34-EB79-F0FD-8DB2-3D16C673115B}"/>
              </a:ext>
            </a:extLst>
          </p:cNvPr>
          <p:cNvSpPr txBox="1"/>
          <p:nvPr/>
        </p:nvSpPr>
        <p:spPr>
          <a:xfrm>
            <a:off x="302623" y="974279"/>
            <a:ext cx="11586753" cy="5632311"/>
          </a:xfrm>
          <a:prstGeom prst="rect">
            <a:avLst/>
          </a:prstGeom>
          <a:noFill/>
        </p:spPr>
        <p:txBody>
          <a:bodyPr wrap="square">
            <a:spAutoFit/>
          </a:bodyPr>
          <a:lstStyle/>
          <a:p>
            <a:pPr marL="226695" marR="0" lvl="0" indent="0" algn="just" defTabSz="457200" rtl="0" eaLnBrk="1" fontAlgn="auto" latinLnBrk="0" hangingPunct="1">
              <a:lnSpc>
                <a:spcPct val="100000"/>
              </a:lnSpc>
              <a:spcBef>
                <a:spcPts val="0"/>
              </a:spcBef>
              <a:spcAft>
                <a:spcPts val="800"/>
              </a:spcAft>
              <a:buClrTx/>
              <a:buSzTx/>
              <a:buFontTx/>
              <a:buNone/>
              <a:tabLst/>
              <a:defRPr/>
            </a:pPr>
            <a:r>
              <a:rPr kumimoji="0" lang="ru-RU" sz="28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Образовательные цели: </a:t>
            </a:r>
            <a:endPar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defTabSz="457200">
              <a:spcAft>
                <a:spcPts val="800"/>
              </a:spcAft>
              <a:buFont typeface="Calibri" panose="020F0502020204030204" pitchFamily="34" charset="0"/>
              <a:buChar char="•"/>
              <a:defRPr/>
            </a:pPr>
            <a:r>
              <a:rPr lang="ru-RU" sz="24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актуализировать </a:t>
            </a:r>
            <a:r>
              <a:rPr lang="ru-RU" sz="2400" dirty="0" smtClean="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знания </a:t>
            </a:r>
            <a:r>
              <a:rPr lang="ru-RU" sz="24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о функциональных стилях речи; </a:t>
            </a:r>
            <a:endParaRPr lang="ru-RU" sz="2400" dirty="0" smtClean="0">
              <a:solidFill>
                <a:srgbClr val="00629B"/>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defTabSz="457200">
              <a:spcAft>
                <a:spcPts val="800"/>
              </a:spcAft>
              <a:buFont typeface="Calibri" panose="020F0502020204030204" pitchFamily="34" charset="0"/>
              <a:buChar char="•"/>
              <a:defRPr/>
            </a:pPr>
            <a:r>
              <a:rPr lang="ru-RU" sz="24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ф</a:t>
            </a:r>
            <a:r>
              <a:rPr lang="ru-RU" sz="2400" dirty="0" smtClean="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ормировать </a:t>
            </a:r>
            <a:r>
              <a:rPr lang="ru-RU" sz="24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умение дифференцировать и составлять тексты научного и официально-делового стилей.</a:t>
            </a:r>
          </a:p>
          <a:p>
            <a:pPr marL="226695" marR="0" lvl="0" indent="0" algn="just" defTabSz="457200" rtl="0" eaLnBrk="1" fontAlgn="auto" latinLnBrk="0" hangingPunct="1">
              <a:lnSpc>
                <a:spcPct val="100000"/>
              </a:lnSpc>
              <a:spcBef>
                <a:spcPts val="0"/>
              </a:spcBef>
              <a:spcAft>
                <a:spcPts val="800"/>
              </a:spcAft>
              <a:buClrTx/>
              <a:buSzTx/>
              <a:buFontTx/>
              <a:buNone/>
              <a:tabLst/>
              <a:defRPr/>
            </a:pPr>
            <a:r>
              <a:rPr kumimoji="0" lang="ru-RU" sz="2800" b="1"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Развивающие </a:t>
            </a:r>
            <a:r>
              <a:rPr kumimoji="0" lang="ru-RU" sz="28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цели: </a:t>
            </a:r>
            <a:endPar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800"/>
              </a:spcAft>
              <a:buClrTx/>
              <a:buSzTx/>
              <a:buFont typeface="Calibri" panose="020F0502020204030204" pitchFamily="34" charset="0"/>
              <a:buChar char="•"/>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формировать навыки практического применения знаний для построения текстов в </a:t>
            </a:r>
            <a:r>
              <a:rPr kumimoji="0" lang="ru-RU" sz="24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официально-деловом и научном </a:t>
            </a: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стиле различных жанров;</a:t>
            </a:r>
          </a:p>
          <a:p>
            <a:pPr marL="342900" marR="0" lvl="0" indent="-342900" algn="just" defTabSz="457200" rtl="0" eaLnBrk="1" fontAlgn="auto" latinLnBrk="0" hangingPunct="1">
              <a:lnSpc>
                <a:spcPct val="100000"/>
              </a:lnSpc>
              <a:spcBef>
                <a:spcPts val="0"/>
              </a:spcBef>
              <a:spcAft>
                <a:spcPts val="800"/>
              </a:spcAft>
              <a:buClrTx/>
              <a:buSzTx/>
              <a:buFont typeface="Calibri" panose="020F0502020204030204" pitchFamily="34" charset="0"/>
              <a:buChar char="•"/>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развивать умения анализировать особенности </a:t>
            </a:r>
            <a:r>
              <a:rPr kumimoji="0" lang="ru-RU" sz="24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официально-деловой и научной </a:t>
            </a: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речи.</a:t>
            </a:r>
          </a:p>
          <a:p>
            <a:pPr marL="0" marR="0" lvl="0" indent="228600" algn="just" defTabSz="457200" rtl="0" eaLnBrk="1" fontAlgn="auto" latinLnBrk="0" hangingPunct="1">
              <a:lnSpc>
                <a:spcPct val="100000"/>
              </a:lnSpc>
              <a:spcBef>
                <a:spcPts val="0"/>
              </a:spcBef>
              <a:spcAft>
                <a:spcPts val="800"/>
              </a:spcAft>
              <a:buClrTx/>
              <a:buSzTx/>
              <a:buFontTx/>
              <a:buNone/>
              <a:tabLst/>
              <a:defRPr/>
            </a:pPr>
            <a:r>
              <a:rPr kumimoji="0" lang="ru-RU" sz="28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Воспитательные цели: </a:t>
            </a:r>
            <a:endPar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800"/>
              </a:spcAft>
              <a:buClrTx/>
              <a:buSzTx/>
              <a:buFont typeface="Symbol" panose="05050102010706020507" pitchFamily="18" charset="2"/>
              <a:buChar char=""/>
              <a:tabLst>
                <a:tab pos="457200" algn="l"/>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воспитывать коммуникативную культуру; </a:t>
            </a:r>
            <a:endParaRPr kumimoji="0" lang="ru-RU" sz="24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defTabSz="457200">
              <a:spcAft>
                <a:spcPts val="800"/>
              </a:spcAft>
              <a:buFont typeface="Symbol" panose="05050102010706020507" pitchFamily="18" charset="2"/>
              <a:buChar char=""/>
              <a:tabLst>
                <a:tab pos="457200" algn="l"/>
              </a:tabLst>
              <a:defRPr/>
            </a:pPr>
            <a:r>
              <a:rPr lang="ru-RU" sz="24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создать условия, обеспечивающие воспитание интереса к будущей </a:t>
            </a:r>
            <a:r>
              <a:rPr lang="ru-RU" sz="2400" dirty="0" smtClean="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профессии;</a:t>
            </a:r>
            <a:endPar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800"/>
              </a:spcAft>
              <a:buClrTx/>
              <a:buSzTx/>
              <a:buFont typeface="Symbol" panose="05050102010706020507" pitchFamily="18" charset="2"/>
              <a:buChar char=""/>
              <a:tabLst>
                <a:tab pos="457200" algn="l"/>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воспитывать интерес к языку и речи.</a:t>
            </a:r>
          </a:p>
        </p:txBody>
      </p:sp>
    </p:spTree>
    <p:extLst>
      <p:ext uri="{BB962C8B-B14F-4D97-AF65-F5344CB8AC3E}">
        <p14:creationId xmlns:p14="http://schemas.microsoft.com/office/powerpoint/2010/main" val="158541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ACABA243-1D27-BC98-0D38-583AC60A4E27}"/>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FFFF"/>
                </a:solidFill>
                <a:effectLst/>
                <a:uLnTx/>
                <a:uFillTx/>
                <a:latin typeface="PT Sans"/>
                <a:ea typeface="+mn-ea"/>
                <a:cs typeface="+mn-cs"/>
              </a:rPr>
              <a:t>Целеполагание</a:t>
            </a:r>
          </a:p>
        </p:txBody>
      </p:sp>
      <p:sp>
        <p:nvSpPr>
          <p:cNvPr id="4" name="TextBox 3">
            <a:extLst>
              <a:ext uri="{FF2B5EF4-FFF2-40B4-BE49-F238E27FC236}">
                <a16:creationId xmlns:a16="http://schemas.microsoft.com/office/drawing/2014/main" id="{861D8B2E-4822-0FE9-EC25-BDC0B7C5300E}"/>
              </a:ext>
            </a:extLst>
          </p:cNvPr>
          <p:cNvSpPr txBox="1"/>
          <p:nvPr/>
        </p:nvSpPr>
        <p:spPr>
          <a:xfrm>
            <a:off x="307910" y="1070144"/>
            <a:ext cx="11476653" cy="5560497"/>
          </a:xfrm>
          <a:prstGeom prst="rect">
            <a:avLst/>
          </a:prstGeom>
          <a:noFill/>
        </p:spPr>
        <p:txBody>
          <a:bodyPr wrap="square">
            <a:spAutoFit/>
          </a:bodyPr>
          <a:lstStyle/>
          <a:p>
            <a:pPr marL="0" marR="0" lvl="0" indent="228600" algn="just" defTabSz="457200" rtl="0" eaLnBrk="1" fontAlgn="auto" latinLnBrk="0" hangingPunct="1">
              <a:lnSpc>
                <a:spcPct val="115000"/>
              </a:lnSpc>
              <a:spcBef>
                <a:spcPts val="0"/>
              </a:spcBef>
              <a:spcAft>
                <a:spcPts val="800"/>
              </a:spcAft>
              <a:buClrTx/>
              <a:buSzTx/>
              <a:buFontTx/>
              <a:buNone/>
              <a:tabLst/>
              <a:defRPr/>
            </a:pPr>
            <a:r>
              <a:rPr kumimoji="0" lang="ru-RU" sz="28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 результате проведения занятия обучающийся должен</a:t>
            </a:r>
            <a:endParaRPr kumimoji="0" lang="ru-RU" sz="2400" b="0" i="0" u="none" strike="noStrike" kern="1200" cap="none" spc="0" normalizeH="0" baseline="0" noProof="0" dirty="0">
              <a:ln>
                <a:noFill/>
              </a:ln>
              <a:solidFill>
                <a:srgbClr val="00629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indent="228600" algn="just" defTabSz="457200">
              <a:lnSpc>
                <a:spcPct val="115000"/>
              </a:lnSpc>
              <a:spcAft>
                <a:spcPts val="800"/>
              </a:spcAft>
              <a:defRPr/>
            </a:pPr>
            <a:r>
              <a:rPr kumimoji="0" lang="ru-RU" sz="28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знать </a:t>
            </a:r>
            <a:r>
              <a:rPr lang="ru-RU" sz="28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элементы, указывающие на стиль и жанровые особенности стилей, этапы составления текстов.</a:t>
            </a:r>
          </a:p>
          <a:p>
            <a:pPr lvl="0" indent="228600" algn="just" defTabSz="457200">
              <a:lnSpc>
                <a:spcPct val="115000"/>
              </a:lnSpc>
              <a:spcAft>
                <a:spcPts val="800"/>
              </a:spcAft>
              <a:defRPr/>
            </a:pPr>
            <a:r>
              <a:rPr kumimoji="0" lang="ru-RU" sz="2800" b="1"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уметь</a:t>
            </a:r>
            <a:r>
              <a:rPr kumimoji="0" lang="ru-RU" sz="28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анализировать специфику тестов </a:t>
            </a:r>
            <a:r>
              <a:rPr kumimoji="0" lang="ru-RU" sz="28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официально-делового и научного стилей, охарактеризовать </a:t>
            </a: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требования к оформлению </a:t>
            </a:r>
            <a:r>
              <a:rPr kumimoji="0" lang="ru-RU" sz="28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узкоспециализированных текстов,</a:t>
            </a:r>
            <a:r>
              <a:rPr lang="ru-RU" sz="28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 находить ошибки и вносить правки в тексты </a:t>
            </a:r>
            <a:r>
              <a:rPr lang="ru-RU" sz="2800" dirty="0" smtClean="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официально-делового </a:t>
            </a:r>
            <a:r>
              <a:rPr lang="ru-RU" sz="28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и научных стилей. </a:t>
            </a:r>
            <a:endParaRPr lang="ru-RU" sz="2400" dirty="0">
              <a:solidFill>
                <a:srgbClr val="00629B"/>
              </a:solidFill>
              <a:latin typeface="Calibri" panose="020F0502020204030204" pitchFamily="34" charset="0"/>
              <a:ea typeface="Calibri" panose="020F0502020204030204" pitchFamily="34" charset="0"/>
              <a:cs typeface="Times New Roman" panose="02020603050405020304" pitchFamily="18" charset="0"/>
            </a:endParaRPr>
          </a:p>
          <a:p>
            <a:pPr lvl="0" indent="228600" algn="just" defTabSz="457200">
              <a:lnSpc>
                <a:spcPct val="115000"/>
              </a:lnSpc>
              <a:spcAft>
                <a:spcPts val="800"/>
              </a:spcAft>
              <a:defRPr/>
            </a:pPr>
            <a:r>
              <a:rPr kumimoji="0" lang="ru-RU" sz="2800" b="1"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владеть </a:t>
            </a: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нормами построения текстов научного </a:t>
            </a:r>
            <a:r>
              <a:rPr kumimoji="0" lang="ru-RU" sz="28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и официально-делового</a:t>
            </a:r>
            <a:r>
              <a:rPr kumimoji="0" lang="ru-RU" sz="2800" b="0" i="0" u="none" strike="noStrike" kern="1200" cap="none" spc="0" normalizeH="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28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характера</a:t>
            </a:r>
            <a:r>
              <a:rPr lang="ru-RU" sz="28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 навыками аргументации и умением вести дискуссию.</a:t>
            </a:r>
          </a:p>
          <a:p>
            <a:pPr lvl="0" indent="228600" algn="just" defTabSz="457200">
              <a:lnSpc>
                <a:spcPct val="115000"/>
              </a:lnSpc>
              <a:spcAft>
                <a:spcPts val="800"/>
              </a:spcAft>
              <a:defRPr/>
            </a:pPr>
            <a:endParaRPr kumimoji="0" lang="ru-RU" sz="28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03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36223" y="1894544"/>
            <a:ext cx="10740272" cy="3797986"/>
          </a:xfrm>
        </p:spPr>
        <p:txBody>
          <a:bodyPr/>
          <a:lstStyle/>
          <a:p>
            <a:pPr marL="0" indent="0" algn="just">
              <a:lnSpc>
                <a:spcPct val="150000"/>
              </a:lnSpc>
              <a:buNone/>
            </a:pPr>
            <a:r>
              <a:rPr lang="ru-RU" sz="2800" b="1"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Форма организации обучения: </a:t>
            </a:r>
            <a:r>
              <a:rPr lang="ru-RU" sz="28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индивидуальная, фронтальная, групповая.</a:t>
            </a:r>
          </a:p>
          <a:p>
            <a:pPr marL="0" indent="0" algn="just">
              <a:lnSpc>
                <a:spcPct val="150000"/>
              </a:lnSpc>
              <a:buNone/>
            </a:pPr>
            <a:r>
              <a:rPr lang="ru-RU" sz="2800" b="1"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Методы обучения: </a:t>
            </a:r>
            <a:r>
              <a:rPr lang="ru-RU" sz="28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эвристическая </a:t>
            </a:r>
            <a:r>
              <a:rPr lang="ru-RU" sz="2800" dirty="0" smtClean="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беседа, </a:t>
            </a:r>
            <a:r>
              <a:rPr lang="ru-RU" sz="2800" dirty="0">
                <a:solidFill>
                  <a:srgbClr val="00629B"/>
                </a:solidFill>
                <a:latin typeface="Times New Roman" panose="02020603050405020304" pitchFamily="18" charset="0"/>
                <a:ea typeface="Calibri" panose="020F0502020204030204" pitchFamily="34" charset="0"/>
                <a:cs typeface="Times New Roman" panose="02020603050405020304" pitchFamily="18" charset="0"/>
              </a:rPr>
              <a:t>практическая работа (упражнения). </a:t>
            </a:r>
          </a:p>
          <a:p>
            <a:endParaRPr lang="ru-RU" dirty="0"/>
          </a:p>
        </p:txBody>
      </p:sp>
    </p:spTree>
    <p:extLst>
      <p:ext uri="{BB962C8B-B14F-4D97-AF65-F5344CB8AC3E}">
        <p14:creationId xmlns:p14="http://schemas.microsoft.com/office/powerpoint/2010/main" val="286066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CD7D3E-409C-D4B2-17C2-25515FDDC429}"/>
              </a:ext>
            </a:extLst>
          </p:cNvPr>
          <p:cNvSpPr txBox="1"/>
          <p:nvPr/>
        </p:nvSpPr>
        <p:spPr>
          <a:xfrm>
            <a:off x="295955" y="1200225"/>
            <a:ext cx="11896045" cy="39524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Дайте общую характеристику официально-делового и научного стилей.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Перечислите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подстили</a:t>
            </a:r>
            <a:r>
              <a:rPr lang="ru-RU" sz="2400" dirty="0">
                <a:latin typeface="Times New Roman" panose="02020603050405020304" pitchFamily="18" charset="0"/>
                <a:ea typeface="Calibri" panose="020F0502020204030204" pitchFamily="34" charset="0"/>
                <a:cs typeface="Times New Roman" panose="02020603050405020304" pitchFamily="18" charset="0"/>
              </a:rPr>
              <a:t> научной речи и официально-делового стиля.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Каковы стилевые черты письменной научной речи?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Чем устная форма научной речи отличается от ее письменной разновидности?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Назовите лексические особенности научного стиля.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Назовите грамматические особенности научного стиля.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Перечислите экстралингвистические особенности официально-делового стиля.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400" dirty="0">
                <a:latin typeface="Times New Roman" panose="02020603050405020304" pitchFamily="18" charset="0"/>
                <a:ea typeface="Calibri" panose="020F0502020204030204" pitchFamily="34" charset="0"/>
                <a:cs typeface="Times New Roman" panose="02020603050405020304" pitchFamily="18" charset="0"/>
              </a:rPr>
              <a:t>Назовите лингвистические характеристики официально-делового стиля.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Нижний колонтитул 1">
            <a:extLst>
              <a:ext uri="{FF2B5EF4-FFF2-40B4-BE49-F238E27FC236}">
                <a16:creationId xmlns:a16="http://schemas.microsoft.com/office/drawing/2014/main" id="{955868CE-65E0-8FB2-AC14-9CCD5093C22B}"/>
              </a:ext>
            </a:extLst>
          </p:cNvPr>
          <p:cNvSpPr txBox="1">
            <a:spLocks/>
          </p:cNvSpPr>
          <p:nvPr/>
        </p:nvSpPr>
        <p:spPr>
          <a:xfrm>
            <a:off x="5983957" y="509047"/>
            <a:ext cx="6208043" cy="433633"/>
          </a:xfrm>
          <a:prstGeom prst="rect">
            <a:avLst/>
          </a:prstGeom>
          <a:solidFill>
            <a:schemeClr val="tx1"/>
          </a:solidFill>
        </p:spPr>
        <p:txBody>
          <a:bodyPr vert="horz" lIns="91440" tIns="45720" rIns="91440" bIns="45720" rtlCol="0" anchor="ctr"/>
          <a:lstStyle>
            <a:defPPr>
              <a:defRPr lang="ru-RU"/>
            </a:defPPr>
            <a:lvl1pPr marL="0" algn="r" defTabSz="914400" rtl="0" eaLnBrk="1" latinLnBrk="0" hangingPunct="1">
              <a:defRPr lang="ru-RU" sz="1800" kern="1200" dirty="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ru-RU" sz="2400" b="1" dirty="0">
                <a:cs typeface="Times New Roman" panose="02020603050405020304" pitchFamily="18" charset="0"/>
              </a:rPr>
              <a:t>Вопросы для самоподготовки </a:t>
            </a:r>
            <a:r>
              <a:rPr lang="ru-RU" sz="2400" b="1" dirty="0">
                <a:solidFill>
                  <a:srgbClr val="FFFFFF"/>
                </a:solidFill>
                <a:latin typeface="PT Sans"/>
              </a:rPr>
              <a:t>к ПЗ</a:t>
            </a:r>
          </a:p>
        </p:txBody>
      </p:sp>
    </p:spTree>
    <p:extLst>
      <p:ext uri="{BB962C8B-B14F-4D97-AF65-F5344CB8AC3E}">
        <p14:creationId xmlns:p14="http://schemas.microsoft.com/office/powerpoint/2010/main" val="35464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0155F3AE-4787-45B7-A3FE-A1DEAD271FFD}"/>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FFFFFF"/>
                </a:solidFill>
                <a:effectLst/>
                <a:uLnTx/>
                <a:uFillTx/>
                <a:latin typeface="PT Sans"/>
                <a:ea typeface="+mn-ea"/>
                <a:cs typeface="+mn-cs"/>
              </a:rPr>
              <a:t>Вопросы, рассматриваемые на ПЗ</a:t>
            </a:r>
          </a:p>
        </p:txBody>
      </p:sp>
      <p:sp>
        <p:nvSpPr>
          <p:cNvPr id="7" name="TextBox 6">
            <a:extLst>
              <a:ext uri="{FF2B5EF4-FFF2-40B4-BE49-F238E27FC236}">
                <a16:creationId xmlns:a16="http://schemas.microsoft.com/office/drawing/2014/main" id="{B356BC0D-CBE0-D412-E349-F63636A001E1}"/>
              </a:ext>
            </a:extLst>
          </p:cNvPr>
          <p:cNvSpPr txBox="1"/>
          <p:nvPr/>
        </p:nvSpPr>
        <p:spPr>
          <a:xfrm>
            <a:off x="669007" y="1253908"/>
            <a:ext cx="10629900" cy="4373313"/>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ru-RU" sz="2800" dirty="0">
                <a:latin typeface="Times New Roman" panose="02020603050405020304" pitchFamily="18" charset="0"/>
                <a:ea typeface="Calibri" panose="020F0502020204030204" pitchFamily="34" charset="0"/>
                <a:cs typeface="Times New Roman" panose="02020603050405020304" pitchFamily="18" charset="0"/>
              </a:rPr>
              <a:t>Официально-деловой стиль: особенности, </a:t>
            </a:r>
            <a:r>
              <a:rPr lang="ru-RU" sz="2800" dirty="0" err="1">
                <a:latin typeface="Times New Roman" panose="02020603050405020304" pitchFamily="18" charset="0"/>
                <a:ea typeface="Calibri" panose="020F0502020204030204" pitchFamily="34" charset="0"/>
                <a:cs typeface="Times New Roman" panose="02020603050405020304" pitchFamily="18" charset="0"/>
              </a:rPr>
              <a:t>подстили</a:t>
            </a:r>
            <a:r>
              <a:rPr lang="ru-RU" sz="2800" dirty="0">
                <a:latin typeface="Times New Roman" panose="02020603050405020304" pitchFamily="18" charset="0"/>
                <a:ea typeface="Calibri" panose="020F0502020204030204" pitchFamily="34" charset="0"/>
                <a:cs typeface="Times New Roman" panose="02020603050405020304" pitchFamily="18" charset="0"/>
              </a:rPr>
              <a:t>, сфера употребления.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ru-RU" sz="2800" dirty="0">
                <a:latin typeface="Times New Roman" panose="02020603050405020304" pitchFamily="18" charset="0"/>
                <a:ea typeface="Calibri" panose="020F0502020204030204" pitchFamily="34" charset="0"/>
                <a:cs typeface="Times New Roman" panose="02020603050405020304" pitchFamily="18" charset="0"/>
              </a:rPr>
              <a:t>Научный стиль: сфера употребления, функции.</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ru-RU" sz="2800" dirty="0">
                <a:latin typeface="Times New Roman" panose="02020603050405020304" pitchFamily="18" charset="0"/>
                <a:ea typeface="Calibri" panose="020F0502020204030204" pitchFamily="34" charset="0"/>
                <a:cs typeface="Times New Roman" panose="02020603050405020304" pitchFamily="18" charset="0"/>
              </a:rPr>
              <a:t>Языковые особенности текстов официально-делового стиля:</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ru-RU" sz="2800" dirty="0">
                <a:latin typeface="Times New Roman" panose="02020603050405020304" pitchFamily="18" charset="0"/>
                <a:ea typeface="Calibri" panose="020F0502020204030204" pitchFamily="34" charset="0"/>
                <a:cs typeface="Times New Roman" panose="02020603050405020304" pitchFamily="18" charset="0"/>
              </a:rPr>
              <a:t>лексические,</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ru-RU" sz="2800" dirty="0">
                <a:latin typeface="Times New Roman" panose="02020603050405020304" pitchFamily="18" charset="0"/>
                <a:ea typeface="Calibri" panose="020F0502020204030204" pitchFamily="34" charset="0"/>
                <a:cs typeface="Times New Roman" panose="02020603050405020304" pitchFamily="18" charset="0"/>
              </a:rPr>
              <a:t>стилистические.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ru-RU" sz="2800" dirty="0" smtClean="0">
                <a:latin typeface="Times New Roman" panose="02020603050405020304" pitchFamily="18" charset="0"/>
                <a:ea typeface="Calibri" panose="020F0502020204030204" pitchFamily="34" charset="0"/>
                <a:cs typeface="Times New Roman" panose="02020603050405020304" pitchFamily="18" charset="0"/>
              </a:rPr>
              <a:t>4. Жанры </a:t>
            </a:r>
            <a:r>
              <a:rPr lang="ru-RU" sz="2800" dirty="0">
                <a:latin typeface="Times New Roman" panose="02020603050405020304" pitchFamily="18" charset="0"/>
                <a:ea typeface="Calibri" panose="020F0502020204030204" pitchFamily="34" charset="0"/>
                <a:cs typeface="Times New Roman" panose="02020603050405020304" pitchFamily="18" charset="0"/>
              </a:rPr>
              <a:t>официально-делового </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стиля.</a:t>
            </a:r>
            <a:endParaRPr lang="ru-RU" sz="28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ru-RU" sz="2800" dirty="0" smtClean="0">
                <a:latin typeface="Times New Roman" panose="02020603050405020304" pitchFamily="18" charset="0"/>
                <a:ea typeface="Calibri" panose="020F0502020204030204" pitchFamily="34" charset="0"/>
                <a:cs typeface="Times New Roman" panose="02020603050405020304" pitchFamily="18" charset="0"/>
              </a:rPr>
              <a:t>5. Жанры научного текста.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06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5AB6C-C9EF-FF4B-ECB9-9A5D1C11D6B4}"/>
              </a:ext>
            </a:extLst>
          </p:cNvPr>
          <p:cNvSpPr txBox="1"/>
          <p:nvPr/>
        </p:nvSpPr>
        <p:spPr>
          <a:xfrm>
            <a:off x="353962" y="1087270"/>
            <a:ext cx="11700387" cy="5680914"/>
          </a:xfrm>
          <a:prstGeom prst="rect">
            <a:avLst/>
          </a:prstGeom>
          <a:noFill/>
        </p:spPr>
        <p:txBody>
          <a:bodyPr wrap="square">
            <a:spAutoFit/>
          </a:bodyPr>
          <a:lstStyle/>
          <a:p>
            <a:pPr algn="just">
              <a:lnSpc>
                <a:spcPct val="106000"/>
              </a:lnSpc>
              <a:spcAft>
                <a:spcPts val="800"/>
              </a:spcAft>
            </a:pPr>
            <a:r>
              <a:rPr lang="ru-RU" sz="2400" b="1" i="1" u="sng" dirty="0">
                <a:latin typeface="Times New Roman" panose="02020603050405020304" pitchFamily="18" charset="0"/>
                <a:ea typeface="Calibri" panose="020F0502020204030204" pitchFamily="34" charset="0"/>
                <a:cs typeface="Times New Roman" panose="02020603050405020304" pitchFamily="18" charset="0"/>
              </a:rPr>
              <a:t>Упражнение. </a:t>
            </a:r>
            <a:r>
              <a:rPr lang="ru-RU" sz="2400" dirty="0">
                <a:latin typeface="Times New Roman" panose="02020603050405020304" pitchFamily="18" charset="0"/>
                <a:ea typeface="Calibri" panose="020F0502020204030204" pitchFamily="34" charset="0"/>
                <a:cs typeface="Times New Roman" panose="02020603050405020304" pitchFamily="18" charset="0"/>
              </a:rPr>
              <a:t>Прочтите текст (выбрать студента для чтения вслух). К какому стилю речи, по вашему мнению, относится данный текст? Какие характерные черты (например, лексику) имеет данный текст?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50215" algn="r">
              <a:lnSpc>
                <a:spcPct val="106000"/>
              </a:lnSpc>
              <a:spcAft>
                <a:spcPts val="0"/>
              </a:spcAft>
            </a:pPr>
            <a:r>
              <a:rPr lang="ru-RU" sz="1100" i="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Конституции РФ, глава «Основы конституционного строя»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r">
              <a:lnSpc>
                <a:spcPct val="106000"/>
              </a:lnSpc>
              <a:spcAft>
                <a:spcPts val="0"/>
              </a:spcAft>
            </a:pPr>
            <a:r>
              <a:rPr lang="ru-RU" sz="1100" i="1" dirty="0">
                <a:solidFill>
                  <a:srgbClr val="181818"/>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(раздаточный материал на каждой парте)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r">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Глава I. ОСНОВЫ КОНСТИТУЦИОННОГО СТРОЯ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Статья 1</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1.                 Российская Федерация – Россия есть демократическое федеративное правовое государство с республиканской формой правления.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2.                 Наименование Российская Федерация и Россия Равнозначны.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Статья 2</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Человек, его права и свободы являются высшей ценностью. Признание, соблюдение и защита прав и свобод человека и гражданина – обязанность государства.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Статья 3</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1.                 Носителем суверенитета и единственным источником власти в Российской Федерации является ее многочисленный народ.</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2.                 Народ осуществляет свою власть непосредственно, а также через органы государственной власти и органы местного самоуправления.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3.                 Высшим непосредственным выражением власти народа являются референдум и свободные выборы.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6000"/>
              </a:lnSpc>
              <a:spcAft>
                <a:spcPts val="0"/>
              </a:spcAft>
            </a:pPr>
            <a:r>
              <a:rPr lang="ru-RU" sz="11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4.                 Никто не может присваивать власть в Российской Федерации. Захват власти или присвоение властных полномочий преследуется по федеральному закону.</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endParaRPr lang="ru-RU" sz="1100" b="0" i="0" dirty="0">
              <a:solidFill>
                <a:srgbClr val="181818"/>
              </a:solidFill>
              <a:effectLst/>
              <a:latin typeface="Open Sans" panose="020B0606030504020204" pitchFamily="34" charset="0"/>
            </a:endParaRPr>
          </a:p>
          <a:p>
            <a:r>
              <a:rPr lang="ru-RU" dirty="0"/>
              <a:t/>
            </a:r>
            <a:br>
              <a:rPr lang="ru-RU" dirty="0"/>
            </a:br>
            <a:endParaRPr lang="ru-RU" b="0" dirty="0">
              <a:solidFill>
                <a:srgbClr val="181818"/>
              </a:solidFill>
              <a:effectLst/>
              <a:latin typeface="Times New Roman" panose="02020603050405020304" pitchFamily="18" charset="0"/>
              <a:cs typeface="Times New Roman" panose="02020603050405020304" pitchFamily="18" charset="0"/>
            </a:endParaRPr>
          </a:p>
        </p:txBody>
      </p:sp>
      <p:sp>
        <p:nvSpPr>
          <p:cNvPr id="4" name="Нижний колонтитул 1">
            <a:extLst>
              <a:ext uri="{FF2B5EF4-FFF2-40B4-BE49-F238E27FC236}">
                <a16:creationId xmlns:a16="http://schemas.microsoft.com/office/drawing/2014/main" id="{590EFB3A-B356-E6D2-3A97-33FB5BFAF260}"/>
              </a:ext>
            </a:extLst>
          </p:cNvPr>
          <p:cNvSpPr>
            <a:spLocks noGrp="1"/>
          </p:cNvSpPr>
          <p:nvPr>
            <p:ph type="ftr" sz="quarter" idx="10"/>
          </p:nvPr>
        </p:nvSpPr>
        <p:spPr>
          <a:xfrm>
            <a:off x="5983957" y="614279"/>
            <a:ext cx="6208043" cy="360000"/>
          </a:xfrm>
        </p:spPr>
        <p:txBody>
          <a:bodyPr/>
          <a:lstStyle/>
          <a:p>
            <a:pPr algn="ctr"/>
            <a:r>
              <a:rPr lang="ru-RU" sz="2800" b="1" dirty="0"/>
              <a:t>Упражнения</a:t>
            </a:r>
          </a:p>
        </p:txBody>
      </p:sp>
    </p:spTree>
    <p:extLst>
      <p:ext uri="{BB962C8B-B14F-4D97-AF65-F5344CB8AC3E}">
        <p14:creationId xmlns:p14="http://schemas.microsoft.com/office/powerpoint/2010/main" val="224058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1589E758-7E79-234E-7676-A1905EE3F0C6}"/>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FFFF"/>
                </a:solidFill>
                <a:effectLst/>
                <a:uLnTx/>
                <a:uFillTx/>
                <a:latin typeface="PT Sans"/>
                <a:ea typeface="+mn-ea"/>
                <a:cs typeface="+mn-cs"/>
              </a:rPr>
              <a:t>Целеполагание</a:t>
            </a:r>
          </a:p>
        </p:txBody>
      </p:sp>
      <p:sp>
        <p:nvSpPr>
          <p:cNvPr id="4" name="TextBox 3">
            <a:extLst>
              <a:ext uri="{FF2B5EF4-FFF2-40B4-BE49-F238E27FC236}">
                <a16:creationId xmlns:a16="http://schemas.microsoft.com/office/drawing/2014/main" id="{AFA73F82-FEF9-F8C4-27DC-0B2E35CA39F0}"/>
              </a:ext>
            </a:extLst>
          </p:cNvPr>
          <p:cNvSpPr txBox="1"/>
          <p:nvPr/>
        </p:nvSpPr>
        <p:spPr>
          <a:xfrm>
            <a:off x="134635" y="974279"/>
            <a:ext cx="11698644" cy="5496889"/>
          </a:xfrm>
          <a:prstGeom prst="rect">
            <a:avLst/>
          </a:prstGeom>
          <a:noFill/>
        </p:spPr>
        <p:txBody>
          <a:bodyPr wrap="square">
            <a:spAutoFit/>
          </a:bodyPr>
          <a:lstStyle/>
          <a:p>
            <a:pPr marL="226695" marR="0" lvl="0" indent="0" algn="just" defTabSz="457200" rtl="0" eaLnBrk="1" fontAlgn="auto" latinLnBrk="0" hangingPunct="1">
              <a:lnSpc>
                <a:spcPct val="115000"/>
              </a:lnSpc>
              <a:spcBef>
                <a:spcPts val="0"/>
              </a:spcBef>
              <a:spcAft>
                <a:spcPts val="800"/>
              </a:spcAft>
              <a:buClrTx/>
              <a:buSzTx/>
              <a:buFontTx/>
              <a:buNone/>
              <a:tabLst/>
              <a:defRPr/>
            </a:pPr>
            <a:r>
              <a:rPr kumimoji="0" lang="ru-RU" sz="2400" b="1" i="0"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Образовательные цели</a:t>
            </a:r>
            <a:r>
              <a:rPr kumimoji="0" lang="ru-RU" sz="24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2000" b="0" i="0" u="none" strike="noStrike" kern="1200" cap="none" spc="0" normalizeH="0" baseline="0" noProof="0" dirty="0">
              <a:ln>
                <a:noFill/>
              </a:ln>
              <a:solidFill>
                <a:srgbClr val="00629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ru-RU" dirty="0">
                <a:latin typeface="Times New Roman" panose="02020603050405020304" pitchFamily="18" charset="0"/>
                <a:ea typeface="Calibri" panose="020F0502020204030204" pitchFamily="34" charset="0"/>
              </a:rPr>
              <a:t>дать понятие о функциональных стилях речи, в частности об официально-деловом и научном стилях, а также о их применении в культурной и профессиональной речи;</a:t>
            </a:r>
            <a:endParaRPr lang="ru-RU" dirty="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ru-RU" dirty="0">
                <a:latin typeface="Times New Roman" panose="02020603050405020304" pitchFamily="18" charset="0"/>
                <a:ea typeface="Calibri" panose="020F0502020204030204" pitchFamily="34" charset="0"/>
              </a:rPr>
              <a:t>познакомить с особенностями и основными признаками официально-делового и научного стиля и их разновидностями (</a:t>
            </a:r>
            <a:r>
              <a:rPr lang="ru-RU" dirty="0" err="1">
                <a:latin typeface="Times New Roman" panose="02020603050405020304" pitchFamily="18" charset="0"/>
                <a:ea typeface="Calibri" panose="020F0502020204030204" pitchFamily="34" charset="0"/>
              </a:rPr>
              <a:t>подстилями</a:t>
            </a:r>
            <a:r>
              <a:rPr lang="ru-RU" dirty="0">
                <a:latin typeface="Times New Roman" panose="02020603050405020304" pitchFamily="18" charset="0"/>
                <a:ea typeface="Calibri" panose="020F0502020204030204" pitchFamily="34" charset="0"/>
              </a:rPr>
              <a:t>);</a:t>
            </a:r>
            <a:endParaRPr lang="ru-RU" dirty="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ru-RU" dirty="0">
                <a:latin typeface="Times New Roman" panose="02020603050405020304" pitchFamily="18" charset="0"/>
                <a:ea typeface="Calibri" panose="020F0502020204030204" pitchFamily="34" charset="0"/>
              </a:rPr>
              <a:t>дать понятие о сфере употребления официально-делового и научного стилей.</a:t>
            </a:r>
            <a:endParaRPr lang="ru-RU" dirty="0">
              <a:ea typeface="Calibri" panose="020F0502020204030204" pitchFamily="34" charset="0"/>
            </a:endParaRPr>
          </a:p>
          <a:p>
            <a:pPr marL="226695" marR="0" lvl="0" indent="0" algn="just" defTabSz="457200" rtl="0" eaLnBrk="1" fontAlgn="auto" latinLnBrk="0" hangingPunct="1">
              <a:lnSpc>
                <a:spcPct val="115000"/>
              </a:lnSpc>
              <a:spcBef>
                <a:spcPts val="0"/>
              </a:spcBef>
              <a:spcAft>
                <a:spcPts val="800"/>
              </a:spcAft>
              <a:buClrTx/>
              <a:buSzTx/>
              <a:buFontTx/>
              <a:buNone/>
              <a:tabLst/>
              <a:defRPr/>
            </a:pPr>
            <a:r>
              <a:rPr kumimoji="0" lang="ru-RU" sz="2400" b="1" i="0" u="sng"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Развивающие </a:t>
            </a:r>
            <a:r>
              <a:rPr kumimoji="0" lang="ru-RU" sz="2400" b="1" i="0"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цели</a:t>
            </a:r>
            <a:r>
              <a:rPr kumimoji="0" lang="ru-RU" sz="24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2000" b="0" i="0" u="none" strike="noStrike" kern="1200" cap="none" spc="0" normalizeH="0" baseline="0" noProof="0" dirty="0">
              <a:ln>
                <a:noFill/>
              </a:ln>
              <a:solidFill>
                <a:srgbClr val="00629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ru-RU" dirty="0">
                <a:latin typeface="Times New Roman" panose="02020603050405020304" pitchFamily="18" charset="0"/>
                <a:ea typeface="Calibri" panose="020F0502020204030204" pitchFamily="34" charset="0"/>
              </a:rPr>
              <a:t>развивать у студентов научное и творческое мышление;</a:t>
            </a:r>
            <a:endParaRPr lang="ru-RU" dirty="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ru-RU" dirty="0">
                <a:latin typeface="Times New Roman" panose="02020603050405020304" pitchFamily="18" charset="0"/>
                <a:ea typeface="Calibri" panose="020F0502020204030204" pitchFamily="34" charset="0"/>
              </a:rPr>
              <a:t>формировать познавательную, социальную, личностную компетентности учащихся в процессе изучения особенностей официально-делового и научного стилей;</a:t>
            </a:r>
            <a:endParaRPr lang="ru-RU" dirty="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ru-RU" dirty="0">
                <a:latin typeface="Times New Roman" panose="02020603050405020304" pitchFamily="18" charset="0"/>
                <a:ea typeface="Calibri" panose="020F0502020204030204" pitchFamily="34" charset="0"/>
              </a:rPr>
              <a:t>совершенствовать культуру учебно-научного общения в устной и письменной форме.</a:t>
            </a:r>
            <a:endParaRPr lang="ru-RU" dirty="0">
              <a:ea typeface="Calibri" panose="020F0502020204030204" pitchFamily="34" charset="0"/>
            </a:endParaRPr>
          </a:p>
          <a:p>
            <a:pPr marL="0" marR="0" lvl="0" indent="228600" algn="just" defTabSz="457200" rtl="0" eaLnBrk="1" fontAlgn="auto" latinLnBrk="0" hangingPunct="1">
              <a:lnSpc>
                <a:spcPct val="115000"/>
              </a:lnSpc>
              <a:spcBef>
                <a:spcPts val="0"/>
              </a:spcBef>
              <a:spcAft>
                <a:spcPts val="800"/>
              </a:spcAft>
              <a:buClrTx/>
              <a:buSzTx/>
              <a:buFontTx/>
              <a:buNone/>
              <a:tabLst/>
              <a:defRPr/>
            </a:pPr>
            <a:r>
              <a:rPr kumimoji="0" lang="ru-RU" sz="2400" b="1" i="0" u="sng"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Воспитательные </a:t>
            </a:r>
            <a:r>
              <a:rPr kumimoji="0" lang="ru-RU" sz="2400" b="1" i="0"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цели</a:t>
            </a:r>
            <a:r>
              <a:rPr kumimoji="0" lang="ru-RU" sz="24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2000" b="0" i="0" u="none" strike="noStrike" kern="1200" cap="none" spc="0" normalizeH="0" baseline="0" noProof="0" dirty="0">
              <a:ln>
                <a:noFill/>
              </a:ln>
              <a:solidFill>
                <a:srgbClr val="00629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побуждать обучающихся к познавательной деятельности в области журналистики;</a:t>
            </a:r>
          </a:p>
          <a:p>
            <a:pPr marL="342900" lvl="0" indent="-342900" algn="just">
              <a:lnSpc>
                <a:spcPct val="115000"/>
              </a:lnSpc>
              <a:spcAft>
                <a:spcPts val="0"/>
              </a:spcAft>
              <a:buFont typeface="Symbol" panose="05050102010706020507" pitchFamily="18" charset="2"/>
              <a:buChar char=""/>
              <a:tabLst>
                <a:tab pos="4572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воспитывать коммуникативную культуру; </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содействовать формированию знаний о языке и речи.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3128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5AB6C-C9EF-FF4B-ECB9-9A5D1C11D6B4}"/>
              </a:ext>
            </a:extLst>
          </p:cNvPr>
          <p:cNvSpPr txBox="1"/>
          <p:nvPr/>
        </p:nvSpPr>
        <p:spPr>
          <a:xfrm>
            <a:off x="133763" y="1067605"/>
            <a:ext cx="11700387" cy="1015663"/>
          </a:xfrm>
          <a:prstGeom prst="rect">
            <a:avLst/>
          </a:prstGeom>
          <a:noFill/>
        </p:spPr>
        <p:txBody>
          <a:bodyPr wrap="square">
            <a:spAutoFit/>
          </a:bodyPr>
          <a:lstStyle/>
          <a:p>
            <a:pPr algn="just">
              <a:spcAft>
                <a:spcPts val="800"/>
              </a:spcAft>
            </a:pPr>
            <a:r>
              <a:rPr lang="ru-RU" sz="2000" b="1" i="1" u="sng" dirty="0">
                <a:latin typeface="Times New Roman" panose="02020603050405020304" pitchFamily="18" charset="0"/>
                <a:ea typeface="Calibri" panose="020F0502020204030204" pitchFamily="34" charset="0"/>
                <a:cs typeface="Times New Roman" panose="02020603050405020304" pitchFamily="18" charset="0"/>
              </a:rPr>
              <a:t>Упражнение</a:t>
            </a:r>
            <a:r>
              <a:rPr lang="ru-RU" sz="2000" dirty="0">
                <a:latin typeface="Times New Roman" panose="02020603050405020304" pitchFamily="18" charset="0"/>
                <a:ea typeface="Calibri" panose="020F0502020204030204" pitchFamily="34" charset="0"/>
                <a:cs typeface="Times New Roman" panose="02020603050405020304" pitchFamily="18" charset="0"/>
              </a:rPr>
              <a:t>. Представьте, что герои пушкинских сказок оформляли свои отношения в письменном виде. Какой вид документа следовало бы выбрать в приведенных ниже ситуациях? Определите, в каких случаях возможны варианты</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Нижний колонтитул 1">
            <a:extLst>
              <a:ext uri="{FF2B5EF4-FFF2-40B4-BE49-F238E27FC236}">
                <a16:creationId xmlns:a16="http://schemas.microsoft.com/office/drawing/2014/main" id="{590EFB3A-B356-E6D2-3A97-33FB5BFAF260}"/>
              </a:ext>
            </a:extLst>
          </p:cNvPr>
          <p:cNvSpPr>
            <a:spLocks noGrp="1"/>
          </p:cNvSpPr>
          <p:nvPr>
            <p:ph type="ftr" sz="quarter" idx="10"/>
          </p:nvPr>
        </p:nvSpPr>
        <p:spPr>
          <a:xfrm>
            <a:off x="5983957" y="614279"/>
            <a:ext cx="6208043" cy="360000"/>
          </a:xfrm>
        </p:spPr>
        <p:txBody>
          <a:bodyPr/>
          <a:lstStyle/>
          <a:p>
            <a:pPr algn="ctr"/>
            <a:r>
              <a:rPr lang="ru-RU" sz="2800" b="1" dirty="0"/>
              <a:t>Упражнения</a:t>
            </a:r>
          </a:p>
        </p:txBody>
      </p:sp>
      <p:sp>
        <p:nvSpPr>
          <p:cNvPr id="2" name="TextBox 1"/>
          <p:cNvSpPr txBox="1"/>
          <p:nvPr/>
        </p:nvSpPr>
        <p:spPr>
          <a:xfrm>
            <a:off x="209178" y="2128500"/>
            <a:ext cx="6108569" cy="4729500"/>
          </a:xfrm>
          <a:prstGeom prst="rect">
            <a:avLst/>
          </a:prstGeom>
          <a:noFill/>
        </p:spPr>
        <p:txBody>
          <a:bodyPr wrap="square" rtlCol="0">
            <a:spAutoFit/>
          </a:bodyPr>
          <a:lstStyle/>
          <a:p>
            <a:pPr algn="just">
              <a:spcAft>
                <a:spcPts val="800"/>
              </a:spcAft>
            </a:pPr>
            <a:r>
              <a:rPr lang="ru-RU" sz="1600" i="1" u="sng" dirty="0">
                <a:latin typeface="Times New Roman" panose="02020603050405020304" pitchFamily="18" charset="0"/>
                <a:ea typeface="Calibri" panose="020F0502020204030204" pitchFamily="34" charset="0"/>
                <a:cs typeface="Times New Roman" panose="02020603050405020304" pitchFamily="18" charset="0"/>
              </a:rPr>
              <a:t>1) От имени царицы? От имени зеркальца?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1600" dirty="0">
                <a:latin typeface="Times New Roman" panose="02020603050405020304" pitchFamily="18" charset="0"/>
              </a:rPr>
              <a:t>На девичник собираясь,</a:t>
            </a:r>
            <a:endParaRPr lang="ru-RU" sz="1600" dirty="0"/>
          </a:p>
          <a:p>
            <a:pPr algn="just"/>
            <a:r>
              <a:rPr lang="ru-RU" sz="1600" dirty="0">
                <a:latin typeface="Times New Roman" panose="02020603050405020304" pitchFamily="18" charset="0"/>
              </a:rPr>
              <a:t>Вот царица наряжаясь</a:t>
            </a:r>
            <a:endParaRPr lang="ru-RU" sz="1600" dirty="0"/>
          </a:p>
          <a:p>
            <a:pPr algn="just"/>
            <a:r>
              <a:rPr lang="ru-RU" sz="1600" dirty="0">
                <a:latin typeface="Times New Roman" panose="02020603050405020304" pitchFamily="18" charset="0"/>
              </a:rPr>
              <a:t>Перед зеркальцем своим,</a:t>
            </a:r>
            <a:endParaRPr lang="ru-RU" sz="1600" dirty="0"/>
          </a:p>
          <a:p>
            <a:pPr algn="just"/>
            <a:r>
              <a:rPr lang="ru-RU" sz="1600" dirty="0" err="1">
                <a:latin typeface="Times New Roman" panose="02020603050405020304" pitchFamily="18" charset="0"/>
              </a:rPr>
              <a:t>Перемолвилася</a:t>
            </a:r>
            <a:r>
              <a:rPr lang="ru-RU" sz="1600" dirty="0">
                <a:latin typeface="Times New Roman" panose="02020603050405020304" pitchFamily="18" charset="0"/>
              </a:rPr>
              <a:t> с ним:</a:t>
            </a:r>
            <a:endParaRPr lang="ru-RU" sz="1600" dirty="0"/>
          </a:p>
          <a:p>
            <a:pPr algn="just"/>
            <a:r>
              <a:rPr lang="ru-RU" sz="1600" dirty="0">
                <a:latin typeface="Times New Roman" panose="02020603050405020304" pitchFamily="18" charset="0"/>
              </a:rPr>
              <a:t>«Я ль, скажи мне, всех милее,</a:t>
            </a:r>
            <a:endParaRPr lang="ru-RU" sz="1600" dirty="0"/>
          </a:p>
          <a:p>
            <a:pPr algn="just"/>
            <a:r>
              <a:rPr lang="ru-RU" sz="1600" dirty="0">
                <a:latin typeface="Times New Roman" panose="02020603050405020304" pitchFamily="18" charset="0"/>
              </a:rPr>
              <a:t>Всех румяней и белее?»</a:t>
            </a:r>
            <a:endParaRPr lang="ru-RU" sz="1600" dirty="0"/>
          </a:p>
          <a:p>
            <a:pPr algn="just"/>
            <a:r>
              <a:rPr lang="ru-RU" sz="1600" dirty="0">
                <a:latin typeface="Times New Roman" panose="02020603050405020304" pitchFamily="18" charset="0"/>
              </a:rPr>
              <a:t>Что же зеркальце в ответ?</a:t>
            </a:r>
            <a:endParaRPr lang="ru-RU" sz="1600" dirty="0"/>
          </a:p>
          <a:p>
            <a:pPr algn="just"/>
            <a:r>
              <a:rPr lang="ru-RU" sz="1600" dirty="0">
                <a:latin typeface="Times New Roman" panose="02020603050405020304" pitchFamily="18" charset="0"/>
              </a:rPr>
              <a:t>«Ты прекрасна, спору нет;</a:t>
            </a:r>
            <a:endParaRPr lang="ru-RU" sz="1600" dirty="0"/>
          </a:p>
          <a:p>
            <a:pPr algn="just"/>
            <a:r>
              <a:rPr lang="ru-RU" sz="1600" dirty="0">
                <a:latin typeface="Times New Roman" panose="02020603050405020304" pitchFamily="18" charset="0"/>
              </a:rPr>
              <a:t>Но царевна всех милее,</a:t>
            </a:r>
            <a:endParaRPr lang="ru-RU" sz="1600" dirty="0"/>
          </a:p>
          <a:p>
            <a:pPr algn="just"/>
            <a:r>
              <a:rPr lang="ru-RU" sz="1600" dirty="0">
                <a:latin typeface="Times New Roman" panose="02020603050405020304" pitchFamily="18" charset="0"/>
              </a:rPr>
              <a:t>Всех румяней и белее</a:t>
            </a:r>
            <a:r>
              <a:rPr lang="ru-RU" sz="1600" dirty="0" smtClean="0">
                <a:latin typeface="Times New Roman" panose="02020603050405020304" pitchFamily="18" charset="0"/>
              </a:rPr>
              <a:t>».</a:t>
            </a:r>
          </a:p>
          <a:p>
            <a:pPr algn="just"/>
            <a:endParaRPr lang="ru-RU" sz="1600" dirty="0">
              <a:effectLst/>
              <a:latin typeface="Times New Roman" panose="02020603050405020304" pitchFamily="18" charset="0"/>
            </a:endParaRPr>
          </a:p>
          <a:p>
            <a:pPr algn="just">
              <a:spcAft>
                <a:spcPts val="800"/>
              </a:spcAft>
            </a:pPr>
            <a:r>
              <a:rPr lang="ru-RU" sz="1600" i="1" u="sng" dirty="0">
                <a:latin typeface="Times New Roman" panose="02020603050405020304" pitchFamily="18" charset="0"/>
                <a:ea typeface="Calibri" panose="020F0502020204030204" pitchFamily="34" charset="0"/>
                <a:cs typeface="Times New Roman" panose="02020603050405020304" pitchFamily="18" charset="0"/>
              </a:rPr>
              <a:t>3) От имени Чернавки?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1600" dirty="0">
                <a:latin typeface="Times New Roman" panose="02020603050405020304" pitchFamily="18" charset="0"/>
              </a:rPr>
              <a:t>… И царица налетела</a:t>
            </a:r>
            <a:endParaRPr lang="ru-RU" sz="1600" dirty="0"/>
          </a:p>
          <a:p>
            <a:pPr algn="just"/>
            <a:r>
              <a:rPr lang="ru-RU" sz="1600" dirty="0">
                <a:latin typeface="Times New Roman" panose="02020603050405020304" pitchFamily="18" charset="0"/>
              </a:rPr>
              <a:t>На Чернавку: «Как ты смела</a:t>
            </a:r>
            <a:endParaRPr lang="ru-RU" sz="1600" dirty="0"/>
          </a:p>
          <a:p>
            <a:pPr algn="just"/>
            <a:r>
              <a:rPr lang="ru-RU" sz="1600" dirty="0">
                <a:latin typeface="Times New Roman" panose="02020603050405020304" pitchFamily="18" charset="0"/>
              </a:rPr>
              <a:t>Обмануть меня и в чем?»</a:t>
            </a:r>
            <a:endParaRPr lang="ru-RU" sz="1600" dirty="0"/>
          </a:p>
          <a:p>
            <a:pPr algn="just"/>
            <a:r>
              <a:rPr lang="ru-RU" sz="1600" dirty="0">
                <a:latin typeface="Times New Roman" panose="02020603050405020304" pitchFamily="18" charset="0"/>
              </a:rPr>
              <a:t>Та </a:t>
            </a:r>
            <a:r>
              <a:rPr lang="ru-RU" sz="1600" dirty="0" err="1">
                <a:latin typeface="Times New Roman" panose="02020603050405020304" pitchFamily="18" charset="0"/>
              </a:rPr>
              <a:t>призналася</a:t>
            </a:r>
            <a:r>
              <a:rPr lang="ru-RU" sz="1600" dirty="0">
                <a:latin typeface="Times New Roman" panose="02020603050405020304" pitchFamily="18" charset="0"/>
              </a:rPr>
              <a:t> во всем:</a:t>
            </a:r>
            <a:endParaRPr lang="ru-RU" sz="1600" dirty="0"/>
          </a:p>
          <a:p>
            <a:pPr algn="just"/>
            <a:r>
              <a:rPr lang="ru-RU" sz="1600" dirty="0">
                <a:latin typeface="Times New Roman" panose="02020603050405020304" pitchFamily="18" charset="0"/>
              </a:rPr>
              <a:t>Так и так</a:t>
            </a:r>
            <a:r>
              <a:rPr lang="ru-RU" sz="1600" dirty="0" smtClean="0">
                <a:latin typeface="Times New Roman" panose="02020603050405020304" pitchFamily="18" charset="0"/>
              </a:rPr>
              <a:t>.</a:t>
            </a:r>
            <a:endParaRPr lang="ru-RU" sz="1600" dirty="0"/>
          </a:p>
        </p:txBody>
      </p:sp>
      <p:sp>
        <p:nvSpPr>
          <p:cNvPr id="6" name="TextBox 5"/>
          <p:cNvSpPr txBox="1"/>
          <p:nvPr/>
        </p:nvSpPr>
        <p:spPr>
          <a:xfrm>
            <a:off x="5213023" y="1857025"/>
            <a:ext cx="7154944" cy="4873129"/>
          </a:xfrm>
          <a:prstGeom prst="rect">
            <a:avLst/>
          </a:prstGeom>
          <a:noFill/>
        </p:spPr>
        <p:txBody>
          <a:bodyPr wrap="square" rtlCol="0">
            <a:spAutoFit/>
          </a:bodyPr>
          <a:lstStyle/>
          <a:p>
            <a:pPr algn="just">
              <a:spcAft>
                <a:spcPts val="800"/>
              </a:spcAft>
            </a:pPr>
            <a:r>
              <a:rPr lang="ru-RU" sz="1600" i="1" u="sng" dirty="0">
                <a:latin typeface="Times New Roman" panose="02020603050405020304" pitchFamily="18" charset="0"/>
                <a:ea typeface="Calibri" panose="020F0502020204030204" pitchFamily="34" charset="0"/>
                <a:cs typeface="Times New Roman" panose="02020603050405020304" pitchFamily="18" charset="0"/>
              </a:rPr>
              <a:t>2) От имени царицы? От имени Чернавки?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1600" dirty="0">
                <a:latin typeface="Times New Roman" panose="02020603050405020304" pitchFamily="18" charset="0"/>
              </a:rPr>
              <a:t>Она,</a:t>
            </a:r>
            <a:endParaRPr lang="ru-RU" sz="1600" dirty="0"/>
          </a:p>
          <a:p>
            <a:pPr algn="just"/>
            <a:r>
              <a:rPr lang="ru-RU" sz="1600" dirty="0">
                <a:latin typeface="Times New Roman" panose="02020603050405020304" pitchFamily="18" charset="0"/>
              </a:rPr>
              <a:t>Черной зависти полна,</a:t>
            </a:r>
            <a:endParaRPr lang="ru-RU" sz="1600" dirty="0"/>
          </a:p>
          <a:p>
            <a:pPr algn="just"/>
            <a:r>
              <a:rPr lang="ru-RU" sz="1600" dirty="0">
                <a:latin typeface="Times New Roman" panose="02020603050405020304" pitchFamily="18" charset="0"/>
              </a:rPr>
              <a:t>Бросив зеркальце под лавку,</a:t>
            </a:r>
            <a:endParaRPr lang="ru-RU" sz="1600" dirty="0"/>
          </a:p>
          <a:p>
            <a:pPr algn="just"/>
            <a:r>
              <a:rPr lang="ru-RU" sz="1600" dirty="0">
                <a:latin typeface="Times New Roman" panose="02020603050405020304" pitchFamily="18" charset="0"/>
              </a:rPr>
              <a:t>Позвала к себе Чернавку</a:t>
            </a:r>
            <a:endParaRPr lang="ru-RU" sz="1600" dirty="0"/>
          </a:p>
          <a:p>
            <a:pPr algn="just"/>
            <a:r>
              <a:rPr lang="ru-RU" sz="1600" dirty="0">
                <a:latin typeface="Times New Roman" panose="02020603050405020304" pitchFamily="18" charset="0"/>
              </a:rPr>
              <a:t>И наказывает ей,</a:t>
            </a:r>
            <a:endParaRPr lang="ru-RU" sz="1600" dirty="0"/>
          </a:p>
          <a:p>
            <a:pPr algn="just"/>
            <a:r>
              <a:rPr lang="ru-RU" sz="1600" dirty="0">
                <a:latin typeface="Times New Roman" panose="02020603050405020304" pitchFamily="18" charset="0"/>
              </a:rPr>
              <a:t>Сенной девушке своей</a:t>
            </a:r>
            <a:endParaRPr lang="ru-RU" sz="1600" dirty="0"/>
          </a:p>
          <a:p>
            <a:pPr algn="just"/>
            <a:r>
              <a:rPr lang="ru-RU" sz="1600" dirty="0">
                <a:latin typeface="Times New Roman" panose="02020603050405020304" pitchFamily="18" charset="0"/>
              </a:rPr>
              <a:t>Весть царевну в глушь лесную</a:t>
            </a:r>
            <a:endParaRPr lang="ru-RU" sz="1600" dirty="0"/>
          </a:p>
          <a:p>
            <a:pPr algn="just"/>
            <a:r>
              <a:rPr lang="ru-RU" sz="1600" dirty="0">
                <a:latin typeface="Times New Roman" panose="02020603050405020304" pitchFamily="18" charset="0"/>
              </a:rPr>
              <a:t>И, связав ее, живую</a:t>
            </a:r>
            <a:endParaRPr lang="ru-RU" sz="1600" dirty="0"/>
          </a:p>
          <a:p>
            <a:pPr algn="just"/>
            <a:r>
              <a:rPr lang="ru-RU" sz="1600" dirty="0">
                <a:latin typeface="Times New Roman" panose="02020603050405020304" pitchFamily="18" charset="0"/>
              </a:rPr>
              <a:t>Под сосной оставить там</a:t>
            </a:r>
            <a:endParaRPr lang="ru-RU" sz="1600" dirty="0"/>
          </a:p>
          <a:p>
            <a:pPr algn="just"/>
            <a:r>
              <a:rPr lang="ru-RU" sz="1600" dirty="0">
                <a:latin typeface="Times New Roman" panose="02020603050405020304" pitchFamily="18" charset="0"/>
              </a:rPr>
              <a:t>На съедение волкам.</a:t>
            </a:r>
            <a:endParaRPr lang="ru-RU" sz="1600" dirty="0"/>
          </a:p>
          <a:p>
            <a:pPr algn="just"/>
            <a:r>
              <a:rPr lang="ru-RU" sz="1600" dirty="0">
                <a:latin typeface="Times New Roman" panose="02020603050405020304" pitchFamily="18" charset="0"/>
              </a:rPr>
              <a:t>***</a:t>
            </a:r>
            <a:endParaRPr lang="ru-RU" sz="1600" dirty="0"/>
          </a:p>
          <a:p>
            <a:pPr algn="just"/>
            <a:r>
              <a:rPr lang="ru-RU" sz="1600" dirty="0">
                <a:latin typeface="Times New Roman" panose="02020603050405020304" pitchFamily="18" charset="0"/>
              </a:rPr>
              <a:t>… «Что? – сказала ей царица, –</a:t>
            </a:r>
            <a:endParaRPr lang="ru-RU" sz="1600" dirty="0"/>
          </a:p>
          <a:p>
            <a:pPr algn="just"/>
            <a:r>
              <a:rPr lang="ru-RU" sz="1600" dirty="0">
                <a:latin typeface="Times New Roman" panose="02020603050405020304" pitchFamily="18" charset="0"/>
              </a:rPr>
              <a:t>Где красавица-девица?»</a:t>
            </a:r>
            <a:endParaRPr lang="ru-RU" sz="1600" dirty="0"/>
          </a:p>
          <a:p>
            <a:pPr algn="just"/>
            <a:r>
              <a:rPr lang="ru-RU" sz="1600" dirty="0">
                <a:latin typeface="Times New Roman" panose="02020603050405020304" pitchFamily="18" charset="0"/>
              </a:rPr>
              <a:t>- «Там, в лесу стоит одна, –</a:t>
            </a:r>
            <a:endParaRPr lang="ru-RU" sz="1600" dirty="0"/>
          </a:p>
          <a:p>
            <a:pPr algn="just"/>
            <a:r>
              <a:rPr lang="ru-RU" sz="1600" dirty="0">
                <a:latin typeface="Times New Roman" panose="02020603050405020304" pitchFamily="18" charset="0"/>
              </a:rPr>
              <a:t>Отвечает ей она, – Крепко связаны ей локти,</a:t>
            </a:r>
            <a:endParaRPr lang="ru-RU" sz="1600" dirty="0"/>
          </a:p>
          <a:p>
            <a:pPr algn="just"/>
            <a:r>
              <a:rPr lang="ru-RU" sz="1600" dirty="0">
                <a:latin typeface="Times New Roman" panose="02020603050405020304" pitchFamily="18" charset="0"/>
              </a:rPr>
              <a:t>Попадется зверю в когти,</a:t>
            </a:r>
            <a:endParaRPr lang="ru-RU" sz="1600" dirty="0"/>
          </a:p>
          <a:p>
            <a:pPr algn="just"/>
            <a:r>
              <a:rPr lang="ru-RU" sz="1600" dirty="0">
                <a:latin typeface="Times New Roman" panose="02020603050405020304" pitchFamily="18" charset="0"/>
              </a:rPr>
              <a:t>Меньше будет ей терпеть,</a:t>
            </a:r>
            <a:endParaRPr lang="ru-RU" sz="1600" dirty="0"/>
          </a:p>
          <a:p>
            <a:pPr algn="just"/>
            <a:r>
              <a:rPr lang="ru-RU" sz="1600" dirty="0">
                <a:latin typeface="Times New Roman" panose="02020603050405020304" pitchFamily="18" charset="0"/>
              </a:rPr>
              <a:t>Легче будет умереть».</a:t>
            </a:r>
            <a:endParaRPr lang="ru-RU" sz="1600" dirty="0">
              <a:effectLst/>
            </a:endParaRPr>
          </a:p>
        </p:txBody>
      </p:sp>
    </p:spTree>
    <p:extLst>
      <p:ext uri="{BB962C8B-B14F-4D97-AF65-F5344CB8AC3E}">
        <p14:creationId xmlns:p14="http://schemas.microsoft.com/office/powerpoint/2010/main" val="56475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0C27FDFD-D903-E1F1-637E-0B33BA00D294}"/>
              </a:ext>
            </a:extLst>
          </p:cNvPr>
          <p:cNvSpPr>
            <a:spLocks noGrp="1"/>
          </p:cNvSpPr>
          <p:nvPr>
            <p:ph type="ftr" sz="quarter" idx="10"/>
          </p:nvPr>
        </p:nvSpPr>
        <p:spPr>
          <a:xfrm>
            <a:off x="5983957" y="447131"/>
            <a:ext cx="6208043" cy="360000"/>
          </a:xfrm>
        </p:spPr>
        <p:txBody>
          <a:bodyPr/>
          <a:lstStyle/>
          <a:p>
            <a:pPr algn="ctr"/>
            <a:r>
              <a:rPr lang="ru-RU" sz="2800" b="1" dirty="0"/>
              <a:t>Упражнения</a:t>
            </a:r>
          </a:p>
        </p:txBody>
      </p:sp>
      <p:sp>
        <p:nvSpPr>
          <p:cNvPr id="4" name="TextBox 3">
            <a:extLst>
              <a:ext uri="{FF2B5EF4-FFF2-40B4-BE49-F238E27FC236}">
                <a16:creationId xmlns:a16="http://schemas.microsoft.com/office/drawing/2014/main" id="{4986E012-89EF-2A5F-76B2-A25A0420B1DA}"/>
              </a:ext>
            </a:extLst>
          </p:cNvPr>
          <p:cNvSpPr txBox="1"/>
          <p:nvPr/>
        </p:nvSpPr>
        <p:spPr>
          <a:xfrm>
            <a:off x="408494" y="1212640"/>
            <a:ext cx="11582400" cy="3951851"/>
          </a:xfrm>
          <a:prstGeom prst="rect">
            <a:avLst/>
          </a:prstGeom>
          <a:noFill/>
        </p:spPr>
        <p:txBody>
          <a:bodyPr wrap="square">
            <a:spAutoFit/>
          </a:bodyPr>
          <a:lstStyle/>
          <a:p>
            <a:pPr algn="just">
              <a:lnSpc>
                <a:spcPct val="106000"/>
              </a:lnSpc>
              <a:spcAft>
                <a:spcPts val="800"/>
              </a:spcAft>
            </a:pPr>
            <a:r>
              <a:rPr lang="ru-RU" sz="2000" b="1" i="1" u="sng" dirty="0" smtClean="0">
                <a:latin typeface="Times New Roman" panose="02020603050405020304" pitchFamily="18" charset="0"/>
                <a:ea typeface="Calibri" panose="020F0502020204030204" pitchFamily="34" charset="0"/>
                <a:cs typeface="Times New Roman" panose="02020603050405020304" pitchFamily="18" charset="0"/>
              </a:rPr>
              <a:t>Упражнение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(творческое </a:t>
            </a:r>
            <a:r>
              <a:rPr lang="ru-RU" sz="2000" dirty="0">
                <a:latin typeface="Times New Roman" panose="02020603050405020304" pitchFamily="18" charset="0"/>
                <a:ea typeface="Calibri" panose="020F0502020204030204" pitchFamily="34" charset="0"/>
                <a:cs typeface="Times New Roman" panose="02020603050405020304" pitchFamily="18" charset="0"/>
              </a:rPr>
              <a:t>задание) На выбор предоставляется два варианта: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1</a:t>
            </a:r>
            <a:r>
              <a:rPr lang="ru-RU" sz="2000" dirty="0">
                <a:latin typeface="Times New Roman" panose="02020603050405020304" pitchFamily="18" charset="0"/>
                <a:ea typeface="Calibri" panose="020F0502020204030204" pitchFamily="34" charset="0"/>
                <a:cs typeface="Times New Roman" panose="02020603050405020304" pitchFamily="18" charset="0"/>
              </a:rPr>
              <a:t> – трансформировать сказку в официально-деловой документ (описать взаимоотношения героев сказки или сюжет в стиле официальных документов). Сказку можно выбрать любую.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Например: представьте взаимоотношения героев «Сказки о рыбаке и рыбке», «Сказки о попе и его работнике </a:t>
            </a:r>
            <a:r>
              <a:rPr lang="ru-RU" sz="2000" i="1" dirty="0" err="1">
                <a:latin typeface="Times New Roman" panose="02020603050405020304" pitchFamily="18" charset="0"/>
                <a:ea typeface="Calibri" panose="020F0502020204030204" pitchFamily="34" charset="0"/>
                <a:cs typeface="Times New Roman" panose="02020603050405020304" pitchFamily="18" charset="0"/>
              </a:rPr>
              <a:t>Балде</a:t>
            </a:r>
            <a:r>
              <a:rPr lang="ru-RU" sz="2000" i="1" dirty="0">
                <a:latin typeface="Times New Roman" panose="02020603050405020304" pitchFamily="18" charset="0"/>
                <a:ea typeface="Calibri" panose="020F0502020204030204" pitchFamily="34" charset="0"/>
                <a:cs typeface="Times New Roman" panose="02020603050405020304" pitchFamily="18" charset="0"/>
              </a:rPr>
              <a:t>» и «Сказки о царе </a:t>
            </a:r>
            <a:r>
              <a:rPr lang="ru-RU" sz="2000" i="1" dirty="0" err="1">
                <a:latin typeface="Times New Roman" panose="02020603050405020304" pitchFamily="18" charset="0"/>
                <a:ea typeface="Calibri" panose="020F0502020204030204" pitchFamily="34" charset="0"/>
                <a:cs typeface="Times New Roman" panose="02020603050405020304" pitchFamily="18" charset="0"/>
              </a:rPr>
              <a:t>Салтане</a:t>
            </a:r>
            <a:r>
              <a:rPr lang="ru-RU" sz="2000" i="1"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err="1">
                <a:latin typeface="Times New Roman" panose="02020603050405020304" pitchFamily="18" charset="0"/>
                <a:ea typeface="Calibri" panose="020F0502020204030204" pitchFamily="34" charset="0"/>
                <a:cs typeface="Times New Roman" panose="02020603050405020304" pitchFamily="18" charset="0"/>
              </a:rPr>
              <a:t>А.С.Пушкина</a:t>
            </a:r>
            <a:r>
              <a:rPr lang="ru-RU" sz="2000" i="1" dirty="0">
                <a:latin typeface="Times New Roman" panose="02020603050405020304" pitchFamily="18" charset="0"/>
                <a:ea typeface="Calibri" panose="020F0502020204030204" pitchFamily="34" charset="0"/>
                <a:cs typeface="Times New Roman" panose="02020603050405020304" pitchFamily="18" charset="0"/>
              </a:rPr>
              <a:t> в официально-деловом стиле.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u-RU" sz="2000" b="1" i="1" dirty="0">
                <a:latin typeface="Times New Roman" panose="02020603050405020304" pitchFamily="18" charset="0"/>
                <a:ea typeface="Calibri" panose="020F0502020204030204" pitchFamily="34" charset="0"/>
                <a:cs typeface="Times New Roman" panose="02020603050405020304" pitchFamily="18" charset="0"/>
              </a:rPr>
              <a:t>2</a:t>
            </a:r>
            <a:r>
              <a:rPr lang="ru-RU" sz="2000" i="1"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 написать аннотацию к любой научной статье по вашей специальности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6000"/>
              </a:lnSpc>
              <a:spcAft>
                <a:spcPts val="800"/>
              </a:spcAft>
            </a:pPr>
            <a:r>
              <a:rPr lang="ru-RU" sz="2000" i="1" u="sng" dirty="0" smtClean="0">
                <a:latin typeface="Times New Roman" panose="02020603050405020304" pitchFamily="18" charset="0"/>
                <a:ea typeface="Calibri" panose="020F0502020204030204" pitchFamily="34" charset="0"/>
                <a:cs typeface="Times New Roman" panose="02020603050405020304" pitchFamily="18" charset="0"/>
              </a:rPr>
              <a:t>Характеристика и основные этапы написания аннотации будут предложены обучающимся в качестве раздаточного материала. </a:t>
            </a:r>
            <a:endParaRPr lang="ru-RU" sz="2000" i="1" u="sng" dirty="0">
              <a:latin typeface="Calibri" panose="020F0502020204030204" pitchFamily="34" charset="0"/>
              <a:ea typeface="Calibri" panose="020F0502020204030204" pitchFamily="34" charset="0"/>
              <a:cs typeface="Times New Roman" panose="02020603050405020304" pitchFamily="18" charset="0"/>
            </a:endParaRPr>
          </a:p>
          <a:p>
            <a:pPr algn="l"/>
            <a:r>
              <a:rPr lang="ru-RU" sz="2000" b="0" i="0" dirty="0">
                <a:solidFill>
                  <a:srgbClr val="222222"/>
                </a:solidFill>
                <a:effectLst/>
                <a:latin typeface="TimesNewRoman"/>
              </a:rPr>
              <a:t> </a:t>
            </a:r>
          </a:p>
        </p:txBody>
      </p:sp>
    </p:spTree>
    <p:extLst>
      <p:ext uri="{BB962C8B-B14F-4D97-AF65-F5344CB8AC3E}">
        <p14:creationId xmlns:p14="http://schemas.microsoft.com/office/powerpoint/2010/main" val="394765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E01EDEF4-81E5-4B62-90F4-5EEB9058446A}"/>
              </a:ext>
            </a:extLst>
          </p:cNvPr>
          <p:cNvSpPr>
            <a:spLocks noGrp="1"/>
          </p:cNvSpPr>
          <p:nvPr>
            <p:ph type="ftr" sz="quarter" idx="10"/>
          </p:nvPr>
        </p:nvSpPr>
        <p:spPr>
          <a:xfrm>
            <a:off x="5983957" y="0"/>
            <a:ext cx="6208043" cy="360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FFFFFF"/>
                </a:solidFill>
                <a:effectLst/>
                <a:uLnTx/>
                <a:uFillTx/>
                <a:latin typeface="PT Sans"/>
                <a:ea typeface="+mn-ea"/>
                <a:cs typeface="+mn-cs"/>
              </a:rPr>
              <a:t>Домашнее задание</a:t>
            </a:r>
          </a:p>
        </p:txBody>
      </p:sp>
      <p:sp>
        <p:nvSpPr>
          <p:cNvPr id="8" name="TextBox 7">
            <a:extLst>
              <a:ext uri="{FF2B5EF4-FFF2-40B4-BE49-F238E27FC236}">
                <a16:creationId xmlns:a16="http://schemas.microsoft.com/office/drawing/2014/main" id="{1344283A-FF02-2EC6-387A-CBC5EA593011}"/>
              </a:ext>
            </a:extLst>
          </p:cNvPr>
          <p:cNvSpPr txBox="1"/>
          <p:nvPr/>
        </p:nvSpPr>
        <p:spPr>
          <a:xfrm>
            <a:off x="84841" y="898323"/>
            <a:ext cx="12009749" cy="575542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1" i="1"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	Выполнить анализ научного текста по Вашей специальности (основная цель – показать знание основных особенностей научного стиля и умение видеть эти особенности в конкретных научных текстах).</a:t>
            </a:r>
            <a:endPar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		</a:t>
            </a:r>
            <a:r>
              <a:rPr kumimoji="0" lang="ru-RU" sz="2400" b="0" i="0" u="sng"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План анализа научного текста:</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1. Сфера функционирования научного текста.</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2. Жанр анализируемого текста и подстиль, к которому он относится.</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3. Анализ лексики научного текста.</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4. Выявление морфологических и словообразовательных особенностей текста.</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5. Анализ синтаксических конструкций.</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6. Выводы.</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	</a:t>
            </a:r>
            <a:r>
              <a:rPr kumimoji="0" lang="ru-RU" sz="2400" b="0" i="1" u="none"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rPr>
              <a:t>Любые указания на лексические, морфологические и синтаксические особенности научной речи обязательно должны сопровождаться несколькими примерами из анализируемого текста!</a:t>
            </a:r>
            <a:endParaRPr lang="ru-RU" sz="2400" b="1" i="1" u="sng" dirty="0">
              <a:solidFill>
                <a:srgbClr val="00629B"/>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ru-RU" sz="2800" b="1" i="1" u="sng" dirty="0">
                <a:solidFill>
                  <a:srgbClr val="00629B"/>
                </a:solidFill>
                <a:latin typeface="Times New Roman" panose="02020603050405020304" pitchFamily="18" charset="0"/>
                <a:cs typeface="Times New Roman" panose="02020603050405020304" pitchFamily="18" charset="0"/>
              </a:rPr>
              <a:t>УМК будет содержать</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2800" b="1" i="1" u="sng" dirty="0">
                <a:solidFill>
                  <a:srgbClr val="00629B"/>
                </a:solidFill>
                <a:latin typeface="Times New Roman" panose="02020603050405020304" pitchFamily="18" charset="0"/>
                <a:cs typeface="Times New Roman" panose="02020603050405020304" pitchFamily="18" charset="0"/>
              </a:rPr>
              <a:t> разъяснения к анализу и образец анализа научного текста.</a:t>
            </a:r>
            <a:endParaRPr kumimoji="0" lang="ru-RU" sz="2800" b="1" i="1" u="sng" strike="noStrike" kern="1200" cap="none" spc="0" normalizeH="0" baseline="0" noProof="0" dirty="0">
              <a:ln>
                <a:noFill/>
              </a:ln>
              <a:solidFill>
                <a:srgbClr val="00629B"/>
              </a:solidFill>
              <a:effectLst/>
              <a:uLnTx/>
              <a:uFillTx/>
              <a:latin typeface="Times New Roman" panose="02020603050405020304" pitchFamily="18" charset="0"/>
              <a:ea typeface="+mn-ea"/>
              <a:cs typeface="Times New Roman" panose="02020603050405020304" pitchFamily="18" charset="0"/>
            </a:endParaRPr>
          </a:p>
        </p:txBody>
      </p:sp>
      <p:sp>
        <p:nvSpPr>
          <p:cNvPr id="4" name="Нижний колонтитул 1">
            <a:extLst>
              <a:ext uri="{FF2B5EF4-FFF2-40B4-BE49-F238E27FC236}">
                <a16:creationId xmlns:a16="http://schemas.microsoft.com/office/drawing/2014/main" id="{E01EDEF4-81E5-4B62-90F4-5EEB9058446A}"/>
              </a:ext>
            </a:extLst>
          </p:cNvPr>
          <p:cNvSpPr txBox="1">
            <a:spLocks/>
          </p:cNvSpPr>
          <p:nvPr/>
        </p:nvSpPr>
        <p:spPr>
          <a:xfrm>
            <a:off x="5983956" y="360000"/>
            <a:ext cx="6208043" cy="538323"/>
          </a:xfrm>
          <a:prstGeom prst="rect">
            <a:avLst/>
          </a:prstGeom>
          <a:solidFill>
            <a:srgbClr val="92D050"/>
          </a:solidFill>
        </p:spPr>
        <p:txBody>
          <a:bodyPr vert="horz" lIns="91440" tIns="45720" rIns="91440" bIns="45720" rtlCol="0" anchor="ctr"/>
          <a:lstStyle>
            <a:defPPr>
              <a:defRPr lang="ru-RU"/>
            </a:defPPr>
            <a:lvl1pPr marL="0" algn="r" defTabSz="914400" rtl="0" eaLnBrk="1" latinLnBrk="0" hangingPunct="1">
              <a:defRPr lang="ru-RU" sz="1800" kern="1200" dirty="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a:latin typeface="Times New Roman" panose="02020603050405020304" pitchFamily="18" charset="0"/>
                <a:cs typeface="Times New Roman" panose="02020603050405020304" pitchFamily="18" charset="0"/>
              </a:rPr>
              <a:t>Домашнее задание предлагается на выбор. Каждый учащийся сам выбирает один из двух предложенных ниже вариантов</a:t>
            </a:r>
            <a:r>
              <a:rPr lang="ru-RU" dirty="0"/>
              <a:t>.</a:t>
            </a:r>
          </a:p>
        </p:txBody>
      </p:sp>
    </p:spTree>
    <p:extLst>
      <p:ext uri="{BB962C8B-B14F-4D97-AF65-F5344CB8AC3E}">
        <p14:creationId xmlns:p14="http://schemas.microsoft.com/office/powerpoint/2010/main" val="116116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0"/>
          </p:nvPr>
        </p:nvSpPr>
        <p:spPr>
          <a:xfrm>
            <a:off x="676667" y="1630146"/>
            <a:ext cx="10972800" cy="4600971"/>
          </a:xfrm>
        </p:spPr>
        <p:txBody>
          <a:bodyPr>
            <a:normAutofit fontScale="77500" lnSpcReduction="20000"/>
          </a:bodyPr>
          <a:lstStyle/>
          <a:p>
            <a:pPr marL="0" lvl="0" indent="0" algn="just">
              <a:lnSpc>
                <a:spcPct val="150000"/>
              </a:lnSpc>
              <a:buNone/>
            </a:pPr>
            <a:r>
              <a:rPr lang="ru-RU" sz="2900" b="1" dirty="0" smtClean="0">
                <a:latin typeface="Times New Roman" panose="02020603050405020304" pitchFamily="18" charset="0"/>
                <a:ea typeface="Calibri" panose="020F0502020204030204" pitchFamily="34" charset="0"/>
                <a:cs typeface="Times New Roman" panose="02020603050405020304" pitchFamily="18" charset="0"/>
              </a:rPr>
              <a:t>2 вариант. </a:t>
            </a:r>
            <a:r>
              <a:rPr lang="ru-RU" sz="2900" dirty="0" smtClean="0">
                <a:latin typeface="Times New Roman" panose="02020603050405020304" pitchFamily="18" charset="0"/>
                <a:ea typeface="Calibri" panose="020F0502020204030204" pitchFamily="34" charset="0"/>
                <a:cs typeface="Times New Roman" panose="02020603050405020304" pitchFamily="18" charset="0"/>
              </a:rPr>
              <a:t>Напишите </a:t>
            </a:r>
            <a:r>
              <a:rPr lang="ru-RU" sz="2900" dirty="0">
                <a:latin typeface="Times New Roman" panose="02020603050405020304" pitchFamily="18" charset="0"/>
                <a:ea typeface="Calibri" panose="020F0502020204030204" pitchFamily="34" charset="0"/>
                <a:cs typeface="Times New Roman" panose="02020603050405020304" pitchFamily="18" charset="0"/>
              </a:rPr>
              <a:t>(обязательно от руки!) объяснительную записку на одну из предложенных тем или свои собственную. Подчеркните все слова, доказывающие, что написанный текст является именно объяснительной запиской. </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0"/>
              </a:spcAft>
            </a:pPr>
            <a:r>
              <a:rPr lang="ru-RU" sz="2900" i="1" u="sng" dirty="0">
                <a:latin typeface="Times New Roman" panose="02020603050405020304" pitchFamily="18" charset="0"/>
                <a:ea typeface="Calibri" panose="020F0502020204030204" pitchFamily="34" charset="0"/>
                <a:cs typeface="Times New Roman" panose="02020603050405020304" pitchFamily="18" charset="0"/>
              </a:rPr>
              <a:t>Представьте, что вы…</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0"/>
              </a:spcAft>
            </a:pPr>
            <a:r>
              <a:rPr lang="ru-RU" sz="2900" dirty="0">
                <a:latin typeface="Times New Roman" panose="02020603050405020304" pitchFamily="18" charset="0"/>
                <a:ea typeface="Calibri" panose="020F0502020204030204" pitchFamily="34" charset="0"/>
                <a:cs typeface="Times New Roman" panose="02020603050405020304" pitchFamily="18" charset="0"/>
              </a:rPr>
              <a:t>а) потеряли библиотечную книгу;</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0"/>
              </a:spcAft>
            </a:pPr>
            <a:r>
              <a:rPr lang="ru-RU" sz="2900" dirty="0">
                <a:latin typeface="Times New Roman" panose="02020603050405020304" pitchFamily="18" charset="0"/>
                <a:ea typeface="Calibri" panose="020F0502020204030204" pitchFamily="34" charset="0"/>
                <a:cs typeface="Times New Roman" panose="02020603050405020304" pitchFamily="18" charset="0"/>
              </a:rPr>
              <a:t>б) пропустили занятия кружка;</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0"/>
              </a:spcAft>
            </a:pPr>
            <a:r>
              <a:rPr lang="ru-RU" sz="2900" dirty="0">
                <a:latin typeface="Times New Roman" panose="02020603050405020304" pitchFamily="18" charset="0"/>
                <a:ea typeface="Calibri" panose="020F0502020204030204" pitchFamily="34" charset="0"/>
                <a:cs typeface="Times New Roman" panose="02020603050405020304" pitchFamily="18" charset="0"/>
              </a:rPr>
              <a:t>в) опоздали на выездное соревнование;</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0"/>
              </a:spcAft>
            </a:pPr>
            <a:r>
              <a:rPr lang="ru-RU" sz="2900" dirty="0">
                <a:latin typeface="Times New Roman" panose="02020603050405020304" pitchFamily="18" charset="0"/>
                <a:ea typeface="Calibri" panose="020F0502020204030204" pitchFamily="34" charset="0"/>
                <a:cs typeface="Times New Roman" panose="02020603050405020304" pitchFamily="18" charset="0"/>
              </a:rPr>
              <a:t>г) сломали устройство в аудитории;</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800"/>
              </a:spcAft>
            </a:pPr>
            <a:r>
              <a:rPr lang="ru-RU" sz="2900" dirty="0">
                <a:latin typeface="Times New Roman" panose="02020603050405020304" pitchFamily="18" charset="0"/>
                <a:ea typeface="Calibri" panose="020F0502020204030204" pitchFamily="34" charset="0"/>
                <a:cs typeface="Times New Roman" panose="02020603050405020304" pitchFamily="18" charset="0"/>
              </a:rPr>
              <a:t>д) устроили пожар в общежитии; </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ижний колонтитул 3"/>
          <p:cNvSpPr>
            <a:spLocks noGrp="1"/>
          </p:cNvSpPr>
          <p:nvPr>
            <p:ph type="ftr" sz="quarter" idx="11"/>
          </p:nvPr>
        </p:nvSpPr>
        <p:spPr/>
        <p:txBody>
          <a:bodyPr/>
          <a:lstStyle/>
          <a:p>
            <a:pPr algn="ctr"/>
            <a:r>
              <a:rPr lang="ru-RU" b="1" dirty="0" smtClean="0"/>
              <a:t>Домашнее задание</a:t>
            </a:r>
            <a:endParaRPr lang="ru-RU" b="1" dirty="0"/>
          </a:p>
        </p:txBody>
      </p:sp>
      <p:sp>
        <p:nvSpPr>
          <p:cNvPr id="5" name="Нижний колонтитул 1">
            <a:extLst>
              <a:ext uri="{FF2B5EF4-FFF2-40B4-BE49-F238E27FC236}">
                <a16:creationId xmlns:a16="http://schemas.microsoft.com/office/drawing/2014/main" id="{E01EDEF4-81E5-4B62-90F4-5EEB9058446A}"/>
              </a:ext>
            </a:extLst>
          </p:cNvPr>
          <p:cNvSpPr txBox="1">
            <a:spLocks/>
          </p:cNvSpPr>
          <p:nvPr/>
        </p:nvSpPr>
        <p:spPr>
          <a:xfrm>
            <a:off x="5983957" y="974279"/>
            <a:ext cx="6208043" cy="538323"/>
          </a:xfrm>
          <a:prstGeom prst="rect">
            <a:avLst/>
          </a:prstGeom>
          <a:solidFill>
            <a:srgbClr val="92D050"/>
          </a:solidFill>
        </p:spPr>
        <p:txBody>
          <a:bodyPr vert="horz" lIns="91440" tIns="45720" rIns="91440" bIns="45720" rtlCol="0" anchor="ctr"/>
          <a:lstStyle>
            <a:defPPr>
              <a:defRPr lang="ru-RU"/>
            </a:defPPr>
            <a:lvl1pPr marL="0" algn="r" defTabSz="914400" rtl="0" eaLnBrk="1" latinLnBrk="0" hangingPunct="1">
              <a:defRPr lang="ru-RU" sz="1800" kern="1200" dirty="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a:latin typeface="Times New Roman" panose="02020603050405020304" pitchFamily="18" charset="0"/>
                <a:cs typeface="Times New Roman" panose="02020603050405020304" pitchFamily="18" charset="0"/>
              </a:rPr>
              <a:t>Домашнее задание предлагается на выбор. Каждый учащийся сам выбирает один из двух предложенных ниже вариантов</a:t>
            </a:r>
            <a:r>
              <a:rPr lang="ru-RU" dirty="0"/>
              <a:t>.</a:t>
            </a:r>
          </a:p>
        </p:txBody>
      </p:sp>
    </p:spTree>
    <p:extLst>
      <p:ext uri="{BB962C8B-B14F-4D97-AF65-F5344CB8AC3E}">
        <p14:creationId xmlns:p14="http://schemas.microsoft.com/office/powerpoint/2010/main" val="152930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7B271FBA-7B9B-A640-1AD1-F7DE9EB905D6}"/>
              </a:ext>
            </a:extLst>
          </p:cNvPr>
          <p:cNvSpPr>
            <a:spLocks noGrp="1"/>
          </p:cNvSpPr>
          <p:nvPr>
            <p:ph type="ftr" sz="quarter" idx="10"/>
          </p:nvPr>
        </p:nvSpPr>
        <p:spPr/>
        <p:txBody>
          <a:bodyPr/>
          <a:lstStyle/>
          <a:p>
            <a:pPr algn="ctr"/>
            <a:r>
              <a:rPr lang="ru-RU" sz="3200" b="1" dirty="0"/>
              <a:t>Тесты</a:t>
            </a:r>
          </a:p>
        </p:txBody>
      </p:sp>
      <p:graphicFrame>
        <p:nvGraphicFramePr>
          <p:cNvPr id="5" name="Таблица 5">
            <a:extLst>
              <a:ext uri="{FF2B5EF4-FFF2-40B4-BE49-F238E27FC236}">
                <a16:creationId xmlns:a16="http://schemas.microsoft.com/office/drawing/2014/main" id="{AC3EE173-EFDC-9102-5909-ABCA493885AC}"/>
              </a:ext>
            </a:extLst>
          </p:cNvPr>
          <p:cNvGraphicFramePr>
            <a:graphicFrameLocks noGrp="1"/>
          </p:cNvGraphicFramePr>
          <p:nvPr>
            <p:extLst>
              <p:ext uri="{D42A27DB-BD31-4B8C-83A1-F6EECF244321}">
                <p14:modId xmlns:p14="http://schemas.microsoft.com/office/powerpoint/2010/main" val="1134873325"/>
              </p:ext>
            </p:extLst>
          </p:nvPr>
        </p:nvGraphicFramePr>
        <p:xfrm>
          <a:off x="329938" y="1042395"/>
          <a:ext cx="11776728" cy="6085840"/>
        </p:xfrm>
        <a:graphic>
          <a:graphicData uri="http://schemas.openxmlformats.org/drawingml/2006/table">
            <a:tbl>
              <a:tblPr firstRow="1" bandRow="1">
                <a:tableStyleId>{2D5ABB26-0587-4C30-8999-92F81FD0307C}</a:tableStyleId>
              </a:tblPr>
              <a:tblGrid>
                <a:gridCol w="5646656">
                  <a:extLst>
                    <a:ext uri="{9D8B030D-6E8A-4147-A177-3AD203B41FA5}">
                      <a16:colId xmlns:a16="http://schemas.microsoft.com/office/drawing/2014/main" val="2059678234"/>
                    </a:ext>
                  </a:extLst>
                </a:gridCol>
                <a:gridCol w="6130072">
                  <a:extLst>
                    <a:ext uri="{9D8B030D-6E8A-4147-A177-3AD203B41FA5}">
                      <a16:colId xmlns:a16="http://schemas.microsoft.com/office/drawing/2014/main" val="3303256888"/>
                    </a:ext>
                  </a:extLst>
                </a:gridCol>
              </a:tblGrid>
              <a:tr h="370840">
                <a:tc>
                  <a:txBody>
                    <a:bodyPr/>
                    <a:lstStyle/>
                    <a:p>
                      <a:pPr marL="342900" lvl="0" indent="-342900" algn="just">
                        <a:lnSpc>
                          <a:spcPct val="100000"/>
                        </a:lnSpc>
                        <a:spcAft>
                          <a:spcPts val="0"/>
                        </a:spcAft>
                        <a:buFont typeface="+mj-lt"/>
                        <a:buAutoNum type="arabicPeriod"/>
                      </a:pPr>
                      <a:r>
                        <a:rPr lang="ru-RU" sz="1800" i="1" dirty="0" smtClean="0">
                          <a:effectLst/>
                          <a:latin typeface="Times New Roman" panose="02020603050405020304" pitchFamily="18" charset="0"/>
                          <a:ea typeface="Calibri" panose="020F0502020204030204" pitchFamily="34" charset="0"/>
                          <a:cs typeface="Times New Roman" panose="02020603050405020304" pitchFamily="18" charset="0"/>
                        </a:rPr>
                        <a:t>Назовите основную черту официально — делового стиля речи: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постоянное изменение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b="1" u="sng" dirty="0" smtClean="0">
                          <a:effectLst/>
                          <a:latin typeface="Times New Roman" panose="02020603050405020304" pitchFamily="18" charset="0"/>
                          <a:ea typeface="Calibri" panose="020F0502020204030204" pitchFamily="34" charset="0"/>
                          <a:cs typeface="Times New Roman" panose="02020603050405020304" pitchFamily="18" charset="0"/>
                        </a:rPr>
                        <a:t>устойчивость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эмоциональная насыщенность</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Aft>
                          <a:spcPts val="0"/>
                        </a:spcAft>
                        <a:buFont typeface="+mj-lt"/>
                        <a:buNone/>
                      </a:pPr>
                      <a:r>
                        <a:rPr lang="ru-RU" sz="1800" i="1" dirty="0" smtClean="0">
                          <a:effectLst/>
                          <a:latin typeface="Times New Roman" panose="02020603050405020304" pitchFamily="18" charset="0"/>
                          <a:ea typeface="Calibri" panose="020F0502020204030204" pitchFamily="34" charset="0"/>
                          <a:cs typeface="Times New Roman" panose="02020603050405020304" pitchFamily="18" charset="0"/>
                        </a:rPr>
                        <a:t>2.  Автор научного текста обычно пишет от имени: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1-го лица единственного числа;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b="1" u="sng" dirty="0" smtClean="0">
                          <a:effectLst/>
                          <a:latin typeface="Times New Roman" panose="02020603050405020304" pitchFamily="18" charset="0"/>
                          <a:ea typeface="Calibri" panose="020F0502020204030204" pitchFamily="34" charset="0"/>
                          <a:cs typeface="Times New Roman" panose="02020603050405020304" pitchFamily="18" charset="0"/>
                        </a:rPr>
                        <a:t>1-го лица множественного числа</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2-го лица множественного числа;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3-го лица единственного числа.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Aft>
                          <a:spcPts val="0"/>
                        </a:spcAft>
                        <a:buFont typeface="+mj-lt"/>
                        <a:buNone/>
                      </a:pPr>
                      <a:r>
                        <a:rPr lang="ru-RU" sz="1800" i="1" dirty="0" smtClean="0">
                          <a:effectLst/>
                          <a:latin typeface="Times New Roman" panose="02020603050405020304" pitchFamily="18" charset="0"/>
                          <a:ea typeface="Calibri" panose="020F0502020204030204" pitchFamily="34" charset="0"/>
                          <a:cs typeface="Times New Roman" panose="02020603050405020304" pitchFamily="18" charset="0"/>
                        </a:rPr>
                        <a:t>3.  Для научного стиля речи не характерна лексика: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Общеупотребительная;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общенаучная;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b="1" u="sng" dirty="0" smtClean="0">
                          <a:effectLst/>
                          <a:latin typeface="Times New Roman" panose="02020603050405020304" pitchFamily="18" charset="0"/>
                          <a:ea typeface="Calibri" panose="020F0502020204030204" pitchFamily="34" charset="0"/>
                          <a:cs typeface="Times New Roman" panose="02020603050405020304" pitchFamily="18" charset="0"/>
                        </a:rPr>
                        <a:t>просторечная</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терминологическая.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txBody>
                  <a:tcPr/>
                </a:tc>
                <a:tc>
                  <a:txBody>
                    <a:bodyPr/>
                    <a:lstStyle/>
                    <a:p>
                      <a:pPr marL="0" lvl="0" indent="0" algn="just">
                        <a:lnSpc>
                          <a:spcPct val="100000"/>
                        </a:lnSpc>
                        <a:spcAft>
                          <a:spcPts val="800"/>
                        </a:spcAft>
                        <a:buFont typeface="+mj-lt"/>
                        <a:buNone/>
                      </a:pPr>
                      <a:r>
                        <a:rPr lang="ru-RU" sz="1800" i="1" dirty="0" smtClean="0">
                          <a:effectLst/>
                          <a:latin typeface="Times New Roman" panose="02020603050405020304" pitchFamily="18" charset="0"/>
                          <a:ea typeface="Calibri" panose="020F0502020204030204" pitchFamily="34" charset="0"/>
                          <a:cs typeface="Times New Roman" panose="02020603050405020304" pitchFamily="18" charset="0"/>
                        </a:rPr>
                        <a:t>4.  Какие слова чаще всего используются в официально — деловом стиле речи: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0000"/>
                        </a:lnSpc>
                      </a:pPr>
                      <a:r>
                        <a:rPr lang="ru-RU" sz="1800" b="1" u="sng" dirty="0" smtClean="0">
                          <a:effectLst/>
                          <a:latin typeface="Times New Roman" panose="02020603050405020304" pitchFamily="18" charset="0"/>
                        </a:rPr>
                        <a:t>а) однозначные </a:t>
                      </a:r>
                      <a:endParaRPr lang="ru-RU" dirty="0" smtClean="0">
                        <a:effectLst/>
                      </a:endParaRPr>
                    </a:p>
                    <a:p>
                      <a:pPr marL="228600" algn="just">
                        <a:lnSpc>
                          <a:spcPct val="100000"/>
                        </a:lnSpc>
                      </a:pPr>
                      <a:r>
                        <a:rPr lang="ru-RU" sz="1800" dirty="0" smtClean="0">
                          <a:effectLst/>
                          <a:latin typeface="Times New Roman" panose="02020603050405020304" pitchFamily="18" charset="0"/>
                        </a:rPr>
                        <a:t>б) многозначные</a:t>
                      </a:r>
                      <a:endParaRPr lang="ru-RU" dirty="0" smtClean="0">
                        <a:effectLst/>
                      </a:endParaRPr>
                    </a:p>
                    <a:p>
                      <a:pPr marL="228600" algn="just">
                        <a:lnSpc>
                          <a:spcPct val="100000"/>
                        </a:lnSpc>
                      </a:pPr>
                      <a:r>
                        <a:rPr lang="ru-RU" sz="1800" dirty="0" smtClean="0">
                          <a:effectLst/>
                          <a:latin typeface="Times New Roman" panose="02020603050405020304" pitchFamily="18" charset="0"/>
                        </a:rPr>
                        <a:t>в) научные термины</a:t>
                      </a:r>
                      <a:endParaRPr lang="ru-RU" dirty="0" smtClean="0">
                        <a:effectLst/>
                      </a:endParaRPr>
                    </a:p>
                    <a:p>
                      <a:pPr marL="228600" algn="just">
                        <a:lnSpc>
                          <a:spcPct val="100000"/>
                        </a:lnSpc>
                        <a:spcAft>
                          <a:spcPts val="80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Aft>
                          <a:spcPts val="0"/>
                        </a:spcAft>
                        <a:buFont typeface="+mj-lt"/>
                        <a:buNone/>
                      </a:pPr>
                      <a:r>
                        <a:rPr lang="ru-RU" sz="1800" i="1" dirty="0" smtClean="0">
                          <a:effectLst/>
                          <a:latin typeface="Times New Roman" panose="02020603050405020304" pitchFamily="18" charset="0"/>
                          <a:ea typeface="Calibri" panose="020F0502020204030204" pitchFamily="34" charset="0"/>
                          <a:cs typeface="Times New Roman" panose="02020603050405020304" pitchFamily="18" charset="0"/>
                        </a:rPr>
                        <a:t>5. Найдите фразу, содержащую отрицательную оценку научного сочинения.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Автор справедливо указывает на…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Автор критически относится к…</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b="1" u="sng" dirty="0" smtClean="0">
                          <a:effectLst/>
                          <a:latin typeface="Times New Roman" panose="02020603050405020304" pitchFamily="18" charset="0"/>
                          <a:ea typeface="Calibri" panose="020F0502020204030204" pitchFamily="34" charset="0"/>
                          <a:cs typeface="Times New Roman" panose="02020603050405020304" pitchFamily="18" charset="0"/>
                        </a:rPr>
                        <a:t>Автор упускает из вида очевидное несоответствие</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Можно согласиться с автором, что…</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Aft>
                          <a:spcPts val="0"/>
                        </a:spcAft>
                        <a:buFont typeface="+mj-lt"/>
                        <a:buNone/>
                      </a:pPr>
                      <a:r>
                        <a:rPr lang="ru-RU" sz="1800" i="1" dirty="0" smtClean="0">
                          <a:effectLst/>
                          <a:latin typeface="Times New Roman" panose="02020603050405020304" pitchFamily="18" charset="0"/>
                          <a:ea typeface="Calibri" panose="020F0502020204030204" pitchFamily="34" charset="0"/>
                          <a:cs typeface="Times New Roman" panose="02020603050405020304" pitchFamily="18" charset="0"/>
                        </a:rPr>
                        <a:t>6. Найдите языковую формулу, неуместную в научной речи.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Мы довольны полученными результатами…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b="1" u="sng" dirty="0" smtClean="0">
                          <a:effectLst/>
                          <a:latin typeface="Times New Roman" panose="02020603050405020304" pitchFamily="18" charset="0"/>
                          <a:ea typeface="Calibri" panose="020F0502020204030204" pitchFamily="34" charset="0"/>
                          <a:cs typeface="Times New Roman" panose="02020603050405020304" pitchFamily="18" charset="0"/>
                        </a:rPr>
                        <a:t>Мы жутко довольны полученными результатами…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Результатами, полученными в ходе исследования, мы довольны.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Результаты нас вполне удовлетворяют.</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txBody>
                  <a:tcPr/>
                </a:tc>
                <a:extLst>
                  <a:ext uri="{0D108BD9-81ED-4DB2-BD59-A6C34878D82A}">
                    <a16:rowId xmlns:a16="http://schemas.microsoft.com/office/drawing/2014/main" val="102804749"/>
                  </a:ext>
                </a:extLst>
              </a:tr>
            </a:tbl>
          </a:graphicData>
        </a:graphic>
      </p:graphicFrame>
    </p:spTree>
    <p:extLst>
      <p:ext uri="{BB962C8B-B14F-4D97-AF65-F5344CB8AC3E}">
        <p14:creationId xmlns:p14="http://schemas.microsoft.com/office/powerpoint/2010/main" val="378462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7B271FBA-7B9B-A640-1AD1-F7DE9EB905D6}"/>
              </a:ext>
            </a:extLst>
          </p:cNvPr>
          <p:cNvSpPr>
            <a:spLocks noGrp="1"/>
          </p:cNvSpPr>
          <p:nvPr>
            <p:ph type="ftr" sz="quarter" idx="10"/>
          </p:nvPr>
        </p:nvSpPr>
        <p:spPr>
          <a:xfrm>
            <a:off x="5983957" y="416316"/>
            <a:ext cx="6208043" cy="360000"/>
          </a:xfrm>
        </p:spPr>
        <p:txBody>
          <a:bodyPr/>
          <a:lstStyle/>
          <a:p>
            <a:pPr algn="ctr"/>
            <a:r>
              <a:rPr lang="ru-RU" sz="3200" b="1" dirty="0"/>
              <a:t>Тесты</a:t>
            </a:r>
          </a:p>
        </p:txBody>
      </p:sp>
      <p:graphicFrame>
        <p:nvGraphicFramePr>
          <p:cNvPr id="3" name="Таблица 2">
            <a:extLst>
              <a:ext uri="{FF2B5EF4-FFF2-40B4-BE49-F238E27FC236}">
                <a16:creationId xmlns:a16="http://schemas.microsoft.com/office/drawing/2014/main" id="{5D2F8047-C428-5942-DAE6-0BCBCAB57559}"/>
              </a:ext>
            </a:extLst>
          </p:cNvPr>
          <p:cNvGraphicFramePr>
            <a:graphicFrameLocks noGrp="1"/>
          </p:cNvGraphicFramePr>
          <p:nvPr>
            <p:extLst>
              <p:ext uri="{D42A27DB-BD31-4B8C-83A1-F6EECF244321}">
                <p14:modId xmlns:p14="http://schemas.microsoft.com/office/powerpoint/2010/main" val="3307613545"/>
              </p:ext>
            </p:extLst>
          </p:nvPr>
        </p:nvGraphicFramePr>
        <p:xfrm>
          <a:off x="637879" y="873903"/>
          <a:ext cx="10916239" cy="5870704"/>
        </p:xfrm>
        <a:graphic>
          <a:graphicData uri="http://schemas.openxmlformats.org/drawingml/2006/table">
            <a:tbl>
              <a:tblPr/>
              <a:tblGrid>
                <a:gridCol w="5628842">
                  <a:extLst>
                    <a:ext uri="{9D8B030D-6E8A-4147-A177-3AD203B41FA5}">
                      <a16:colId xmlns:a16="http://schemas.microsoft.com/office/drawing/2014/main" val="1852611031"/>
                    </a:ext>
                  </a:extLst>
                </a:gridCol>
                <a:gridCol w="5287397">
                  <a:extLst>
                    <a:ext uri="{9D8B030D-6E8A-4147-A177-3AD203B41FA5}">
                      <a16:colId xmlns:a16="http://schemas.microsoft.com/office/drawing/2014/main" val="1629744645"/>
                    </a:ext>
                  </a:extLst>
                </a:gridCol>
              </a:tblGrid>
              <a:tr h="270064">
                <a:tc gridSpan="2">
                  <a:txBody>
                    <a:bodyPr/>
                    <a:lstStyle/>
                    <a:p>
                      <a:pPr algn="ctr">
                        <a:lnSpc>
                          <a:spcPct val="107000"/>
                        </a:lnSpc>
                        <a:spcAft>
                          <a:spcPts val="800"/>
                        </a:spcAft>
                      </a:pPr>
                      <a:r>
                        <a:rPr lang="ru-RU" sz="2400" b="1" dirty="0">
                          <a:effectLst/>
                          <a:latin typeface="Calibri" panose="020F0502020204030204" pitchFamily="34" charset="0"/>
                          <a:ea typeface="Calibri" panose="020F0502020204030204" pitchFamily="34" charset="0"/>
                          <a:cs typeface="Times New Roman" panose="02020603050405020304" pitchFamily="18" charset="0"/>
                        </a:rPr>
                        <a:t>Тест. Соотнесите фрагменты текстов с </a:t>
                      </a:r>
                      <a:r>
                        <a:rPr lang="ru-RU" sz="2400" b="1" dirty="0" err="1">
                          <a:effectLst/>
                          <a:latin typeface="Calibri" panose="020F0502020204030204" pitchFamily="34" charset="0"/>
                          <a:ea typeface="Calibri" panose="020F0502020204030204" pitchFamily="34" charset="0"/>
                          <a:cs typeface="Times New Roman" panose="02020603050405020304" pitchFamily="18" charset="0"/>
                        </a:rPr>
                        <a:t>подстилями</a:t>
                      </a:r>
                      <a:r>
                        <a:rPr lang="ru-RU" sz="2400" b="1" dirty="0">
                          <a:effectLst/>
                          <a:latin typeface="Calibri" panose="020F0502020204030204" pitchFamily="34" charset="0"/>
                          <a:ea typeface="Calibri" panose="020F0502020204030204" pitchFamily="34" charset="0"/>
                          <a:cs typeface="Times New Roman" panose="02020603050405020304" pitchFamily="18" charset="0"/>
                        </a:rPr>
                        <a:t> научного стиля.</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4" marR="3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20857367"/>
                  </a:ext>
                </a:extLst>
              </a:tr>
              <a:tr h="1122319">
                <a:tc>
                  <a:txBody>
                    <a:bodyPr/>
                    <a:lstStyle/>
                    <a:p>
                      <a:pPr algn="just">
                        <a:lnSpc>
                          <a:spcPct val="107000"/>
                        </a:lnSpc>
                        <a:spcAft>
                          <a:spcPts val="800"/>
                        </a:spcAft>
                      </a:pPr>
                      <a:r>
                        <a:rPr lang="ru-RU" sz="1600">
                          <a:effectLst/>
                          <a:latin typeface="Calibri" panose="020F0502020204030204" pitchFamily="34" charset="0"/>
                          <a:ea typeface="Calibri" panose="020F0502020204030204" pitchFamily="34" charset="0"/>
                          <a:cs typeface="Times New Roman" panose="02020603050405020304" pitchFamily="18" charset="0"/>
                        </a:rPr>
                        <a:t>1. Петр Николаевич Лебедев (1866– 1912). Русский физик. Родился в Москве, в купеческой семье. В 1887–1891 гг. изучал физику в Германии, в университетах Страсбурга и Берлина. Возвратившись на родину, П.Н. Лебедев начал преподавать в Московском университете. Здесь в его лаборатории проводил научные исследования по единому плану первый крупный (около 30 человек) коллектив русских ученых </a:t>
                      </a:r>
                    </a:p>
                  </a:txBody>
                  <a:tcPr marL="39954" marR="3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lvl="0" indent="0">
                        <a:lnSpc>
                          <a:spcPct val="107000"/>
                        </a:lnSpc>
                        <a:buFont typeface="+mj-lt"/>
                        <a:buNone/>
                      </a:pPr>
                      <a:r>
                        <a:rPr lang="ru-RU" sz="1600" dirty="0">
                          <a:effectLst/>
                          <a:latin typeface="Calibri" panose="020F0502020204030204" pitchFamily="34" charset="0"/>
                          <a:ea typeface="Calibri" panose="020F0502020204030204" pitchFamily="34" charset="0"/>
                          <a:cs typeface="Times New Roman" panose="02020603050405020304" pitchFamily="18" charset="0"/>
                        </a:rPr>
                        <a:t>а)научно-информативный</a:t>
                      </a:r>
                    </a:p>
                    <a:p>
                      <a:pPr marL="0" lvl="0" indent="0">
                        <a:lnSpc>
                          <a:spcPct val="107000"/>
                        </a:lnSpc>
                        <a:buFont typeface="+mj-lt"/>
                        <a:buNone/>
                      </a:pPr>
                      <a:r>
                        <a:rPr lang="ru-RU" sz="1600" dirty="0">
                          <a:effectLst/>
                          <a:latin typeface="Calibri" panose="020F0502020204030204" pitchFamily="34" charset="0"/>
                          <a:ea typeface="Calibri" panose="020F0502020204030204" pitchFamily="34" charset="0"/>
                          <a:cs typeface="Times New Roman" panose="02020603050405020304" pitchFamily="18" charset="0"/>
                        </a:rPr>
                        <a:t>б)научно-мемуарный</a:t>
                      </a:r>
                    </a:p>
                    <a:p>
                      <a:pPr marL="0" lvl="0" indent="0">
                        <a:lnSpc>
                          <a:spcPct val="107000"/>
                        </a:lnSpc>
                        <a:spcAft>
                          <a:spcPts val="800"/>
                        </a:spcAft>
                        <a:buFont typeface="+mj-lt"/>
                        <a:buNone/>
                      </a:pPr>
                      <a:r>
                        <a:rPr lang="ru-RU" sz="1600" dirty="0">
                          <a:effectLst/>
                          <a:latin typeface="Calibri" panose="020F0502020204030204" pitchFamily="34" charset="0"/>
                          <a:ea typeface="Calibri" panose="020F0502020204030204" pitchFamily="34" charset="0"/>
                          <a:cs typeface="Times New Roman" panose="02020603050405020304" pitchFamily="18" charset="0"/>
                        </a:rPr>
                        <a:t>в)научно-популярный</a:t>
                      </a:r>
                    </a:p>
                    <a:p>
                      <a:pPr>
                        <a:lnSpc>
                          <a:spcPct val="107000"/>
                        </a:lnSpc>
                        <a:spcAft>
                          <a:spcPts val="80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2400" b="1" i="1" u="sng" dirty="0">
                          <a:effectLst/>
                          <a:latin typeface="Calibri" panose="020F0502020204030204" pitchFamily="34" charset="0"/>
                          <a:ea typeface="Calibri" panose="020F0502020204030204" pitchFamily="34" charset="0"/>
                          <a:cs typeface="Times New Roman" panose="02020603050405020304" pitchFamily="18" charset="0"/>
                        </a:rPr>
                        <a:t>Ответ: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1 – 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2- б</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3 – 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954" marR="3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98087"/>
                  </a:ext>
                </a:extLst>
              </a:tr>
              <a:tr h="1310758">
                <a:tc>
                  <a:txBody>
                    <a:bodyPr/>
                    <a:lstStyle/>
                    <a:p>
                      <a:pPr algn="just">
                        <a:lnSpc>
                          <a:spcPct val="107000"/>
                        </a:lnSpc>
                        <a:spcAft>
                          <a:spcPts val="80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2. Подобно снежинкам или человеческим лицам, в природе нет двух в точности одинаковых нейронов. [...] Несхожесть нейронов обусловлена не только богатством их внутреннего строения, но и запутанностью связей с другими клетками. Некоторые нейроны имеют до десятка тысяч таких контактов («синапсов», если по-научному, или «застежек» в буквальном переводе на русский). Так что поневоле в общем дружном хоре каждый нейрон вынужден вести свою мелодию, отличную от других и высотой звука, и тембром. </a:t>
                      </a:r>
                    </a:p>
                  </a:txBody>
                  <a:tcPr marL="39954" marR="39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870529985"/>
                  </a:ext>
                </a:extLst>
              </a:tr>
              <a:tr h="1139677">
                <a:tc>
                  <a:txBody>
                    <a:bodyPr/>
                    <a:lstStyle/>
                    <a:p>
                      <a:pPr algn="just">
                        <a:lnSpc>
                          <a:spcPct val="107000"/>
                        </a:lnSpc>
                        <a:spcAft>
                          <a:spcPts val="80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3. Жесты и мимика – непременный атрибут любого эмоционального выступления. Каждому понятно, что лектор не должен стоять неподвижно, окаменев как статуя. Но и не должен носиться по сцене, размахивая руками и подпрыгивая, будто за ним гонится рой разъяренных пчел (по М.И. Ханину)</a:t>
                      </a:r>
                    </a:p>
                  </a:txBody>
                  <a:tcPr marL="39954" marR="3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3655927718"/>
                  </a:ext>
                </a:extLst>
              </a:tr>
            </a:tbl>
          </a:graphicData>
        </a:graphic>
      </p:graphicFrame>
    </p:spTree>
    <p:extLst>
      <p:ext uri="{BB962C8B-B14F-4D97-AF65-F5344CB8AC3E}">
        <p14:creationId xmlns:p14="http://schemas.microsoft.com/office/powerpoint/2010/main" val="2681836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FEEE49BF-B82C-AAF5-21E0-8E6E852DEF49}"/>
              </a:ext>
            </a:extLst>
          </p:cNvPr>
          <p:cNvSpPr>
            <a:spLocks noGrp="1"/>
          </p:cNvSpPr>
          <p:nvPr>
            <p:ph type="ftr" sz="quarter" idx="10"/>
          </p:nvPr>
        </p:nvSpPr>
        <p:spPr>
          <a:xfrm>
            <a:off x="5983957" y="485315"/>
            <a:ext cx="6208043" cy="360000"/>
          </a:xfrm>
        </p:spPr>
        <p:txBody>
          <a:bodyPr/>
          <a:lstStyle/>
          <a:p>
            <a:pPr algn="ctr"/>
            <a:r>
              <a:rPr lang="ru-RU" sz="2800" b="1" dirty="0">
                <a:effectLst/>
                <a:latin typeface="Times New Roman" panose="02020603050405020304" pitchFamily="18" charset="0"/>
                <a:ea typeface="Calibri" panose="020F0502020204030204" pitchFamily="34" charset="0"/>
              </a:rPr>
              <a:t>Задания для контрольной работы </a:t>
            </a:r>
            <a:endParaRPr lang="ru-RU" sz="2800" b="1" dirty="0"/>
          </a:p>
        </p:txBody>
      </p:sp>
      <p:graphicFrame>
        <p:nvGraphicFramePr>
          <p:cNvPr id="7" name="Объект 6">
            <a:extLst>
              <a:ext uri="{FF2B5EF4-FFF2-40B4-BE49-F238E27FC236}">
                <a16:creationId xmlns:a16="http://schemas.microsoft.com/office/drawing/2014/main" id="{1E272334-D4F1-DD4A-B9CA-72DC4C1C48FA}"/>
              </a:ext>
            </a:extLst>
          </p:cNvPr>
          <p:cNvGraphicFramePr>
            <a:graphicFrameLocks noChangeAspect="1"/>
          </p:cNvGraphicFramePr>
          <p:nvPr>
            <p:extLst>
              <p:ext uri="{D42A27DB-BD31-4B8C-83A1-F6EECF244321}">
                <p14:modId xmlns:p14="http://schemas.microsoft.com/office/powerpoint/2010/main" val="1188858761"/>
              </p:ext>
            </p:extLst>
          </p:nvPr>
        </p:nvGraphicFramePr>
        <p:xfrm>
          <a:off x="473336" y="1412534"/>
          <a:ext cx="5940425" cy="1236663"/>
        </p:xfrm>
        <a:graphic>
          <a:graphicData uri="http://schemas.openxmlformats.org/presentationml/2006/ole">
            <mc:AlternateContent xmlns:mc="http://schemas.openxmlformats.org/markup-compatibility/2006">
              <mc:Choice xmlns:v="urn:schemas-microsoft-com:vml" Requires="v">
                <p:oleObj spid="_x0000_s1050" name="Document" r:id="rId3" imgW="5940803" imgH="1236644" progId="Word.Document.12">
                  <p:embed/>
                </p:oleObj>
              </mc:Choice>
              <mc:Fallback>
                <p:oleObj name="Document" r:id="rId3" imgW="5940803" imgH="1236644" progId="Word.Document.12">
                  <p:embed/>
                  <p:pic>
                    <p:nvPicPr>
                      <p:cNvPr id="0" name=""/>
                      <p:cNvPicPr/>
                      <p:nvPr/>
                    </p:nvPicPr>
                    <p:blipFill>
                      <a:blip r:embed="rId4"/>
                      <a:stretch>
                        <a:fillRect/>
                      </a:stretch>
                    </p:blipFill>
                    <p:spPr>
                      <a:xfrm>
                        <a:off x="473336" y="1412534"/>
                        <a:ext cx="5940425" cy="1236663"/>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FDDE710-A346-D005-925D-0342CD9813D8}"/>
              </a:ext>
            </a:extLst>
          </p:cNvPr>
          <p:cNvSpPr txBox="1"/>
          <p:nvPr/>
        </p:nvSpPr>
        <p:spPr>
          <a:xfrm>
            <a:off x="134741" y="914388"/>
            <a:ext cx="8231046" cy="2922018"/>
          </a:xfrm>
          <a:prstGeom prst="rect">
            <a:avLst/>
          </a:prstGeom>
          <a:noFill/>
        </p:spPr>
        <p:txBody>
          <a:bodyPr wrap="square">
            <a:spAutoFit/>
          </a:bodyPr>
          <a:lstStyle/>
          <a:p>
            <a:pPr algn="just">
              <a:lnSpc>
                <a:spcPct val="107000"/>
              </a:lnSpc>
              <a:spcAft>
                <a:spcPts val="800"/>
              </a:spcAft>
            </a:pPr>
            <a:r>
              <a:rPr lang="ru-RU" sz="2000" b="1" i="1" u="sng" dirty="0">
                <a:effectLst/>
                <a:latin typeface="Times New Roman" panose="02020603050405020304" pitchFamily="18" charset="0"/>
                <a:ea typeface="Calibri" panose="020F0502020204030204" pitchFamily="34" charset="0"/>
                <a:cs typeface="Times New Roman" panose="02020603050405020304" pitchFamily="18" charset="0"/>
              </a:rPr>
              <a:t>Задание.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Заполните таблицу жанров. Используйте материал для справок. </a:t>
            </a:r>
          </a:p>
          <a:p>
            <a:pPr algn="just">
              <a:lnSpc>
                <a:spcPct val="107000"/>
              </a:lnSpc>
              <a:spcAft>
                <a:spcPts val="80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6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6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Материал для справок</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монография, научный доклад, репортаж, реферат, аннотация, словарь, передовая статья, справочник, каталог, очерк, диссертация, объяснительная записка, автореферат диссертации, беседа на бытовую тему, методическое пособие, спор, частное письмо, научная статья, личный дневник, лекция, доверенность, заявление, учебник, сопроводительное письмо.</a:t>
            </a:r>
          </a:p>
        </p:txBody>
      </p:sp>
      <p:graphicFrame>
        <p:nvGraphicFramePr>
          <p:cNvPr id="10" name="Таблица 9">
            <a:extLst>
              <a:ext uri="{FF2B5EF4-FFF2-40B4-BE49-F238E27FC236}">
                <a16:creationId xmlns:a16="http://schemas.microsoft.com/office/drawing/2014/main" id="{F047C4B8-4B85-9E60-479E-3D0B6881E438}"/>
              </a:ext>
            </a:extLst>
          </p:cNvPr>
          <p:cNvGraphicFramePr>
            <a:graphicFrameLocks noGrp="1"/>
          </p:cNvGraphicFramePr>
          <p:nvPr>
            <p:extLst>
              <p:ext uri="{D42A27DB-BD31-4B8C-83A1-F6EECF244321}">
                <p14:modId xmlns:p14="http://schemas.microsoft.com/office/powerpoint/2010/main" val="3619038476"/>
              </p:ext>
            </p:extLst>
          </p:nvPr>
        </p:nvGraphicFramePr>
        <p:xfrm>
          <a:off x="2743200" y="4034025"/>
          <a:ext cx="9219415" cy="2668016"/>
        </p:xfrm>
        <a:graphic>
          <a:graphicData uri="http://schemas.openxmlformats.org/drawingml/2006/table">
            <a:tbl>
              <a:tblPr>
                <a:tableStyleId>{5C22544A-7EE6-4342-B048-85BDC9FD1C3A}</a:tableStyleId>
              </a:tblPr>
              <a:tblGrid>
                <a:gridCol w="2399277">
                  <a:extLst>
                    <a:ext uri="{9D8B030D-6E8A-4147-A177-3AD203B41FA5}">
                      <a16:colId xmlns:a16="http://schemas.microsoft.com/office/drawing/2014/main" val="840327957"/>
                    </a:ext>
                  </a:extLst>
                </a:gridCol>
                <a:gridCol w="2486992">
                  <a:extLst>
                    <a:ext uri="{9D8B030D-6E8A-4147-A177-3AD203B41FA5}">
                      <a16:colId xmlns:a16="http://schemas.microsoft.com/office/drawing/2014/main" val="854112759"/>
                    </a:ext>
                  </a:extLst>
                </a:gridCol>
                <a:gridCol w="2104140">
                  <a:extLst>
                    <a:ext uri="{9D8B030D-6E8A-4147-A177-3AD203B41FA5}">
                      <a16:colId xmlns:a16="http://schemas.microsoft.com/office/drawing/2014/main" val="2491496422"/>
                    </a:ext>
                  </a:extLst>
                </a:gridCol>
                <a:gridCol w="2229006">
                  <a:extLst>
                    <a:ext uri="{9D8B030D-6E8A-4147-A177-3AD203B41FA5}">
                      <a16:colId xmlns:a16="http://schemas.microsoft.com/office/drawing/2014/main" val="446434133"/>
                    </a:ext>
                  </a:extLst>
                </a:gridCol>
              </a:tblGrid>
              <a:tr h="251460">
                <a:tc gridSpan="4">
                  <a:txBody>
                    <a:bodyPr/>
                    <a:lstStyle/>
                    <a:p>
                      <a:pPr marL="36195" algn="ctr">
                        <a:lnSpc>
                          <a:spcPct val="107000"/>
                        </a:lnSpc>
                        <a:spcAft>
                          <a:spcPts val="800"/>
                        </a:spcAft>
                      </a:pPr>
                      <a:r>
                        <a:rPr lang="ru-RU" sz="1800">
                          <a:effectLst/>
                          <a:latin typeface="Times New Roman" panose="02020603050405020304" pitchFamily="18" charset="0"/>
                          <a:cs typeface="Times New Roman" panose="02020603050405020304" pitchFamily="18" charset="0"/>
                        </a:rPr>
                        <a:t>Стиль речи</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219453941"/>
                  </a:ext>
                </a:extLst>
              </a:tr>
              <a:tr h="320040">
                <a:tc>
                  <a:txBody>
                    <a:bodyPr/>
                    <a:lstStyle/>
                    <a:p>
                      <a:pPr algn="ctr">
                        <a:lnSpc>
                          <a:spcPct val="107000"/>
                        </a:lnSpc>
                        <a:spcAft>
                          <a:spcPts val="800"/>
                        </a:spcAft>
                      </a:pPr>
                      <a:r>
                        <a:rPr lang="ru-RU" sz="1800">
                          <a:effectLst/>
                          <a:latin typeface="Times New Roman" panose="02020603050405020304" pitchFamily="18" charset="0"/>
                          <a:cs typeface="Times New Roman" panose="02020603050405020304" pitchFamily="18" charset="0"/>
                        </a:rPr>
                        <a:t>Научный</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gn="ctr">
                        <a:lnSpc>
                          <a:spcPct val="107000"/>
                        </a:lnSpc>
                        <a:spcAft>
                          <a:spcPts val="800"/>
                        </a:spcAft>
                      </a:pPr>
                      <a:r>
                        <a:rPr lang="ru-RU" sz="1800">
                          <a:effectLst/>
                          <a:latin typeface="Times New Roman" panose="02020603050405020304" pitchFamily="18" charset="0"/>
                          <a:cs typeface="Times New Roman" panose="02020603050405020304" pitchFamily="18" charset="0"/>
                        </a:rPr>
                        <a:t>Официально-деловой</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gn="ctr">
                        <a:lnSpc>
                          <a:spcPct val="107000"/>
                        </a:lnSpc>
                        <a:spcAft>
                          <a:spcPts val="800"/>
                        </a:spcAft>
                      </a:pPr>
                      <a:r>
                        <a:rPr lang="ru-RU" sz="1800">
                          <a:effectLst/>
                          <a:latin typeface="Times New Roman" panose="02020603050405020304" pitchFamily="18" charset="0"/>
                          <a:cs typeface="Times New Roman" panose="02020603050405020304" pitchFamily="18" charset="0"/>
                        </a:rPr>
                        <a:t>Публицистический</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algn="ctr">
                        <a:lnSpc>
                          <a:spcPct val="107000"/>
                        </a:lnSpc>
                        <a:spcAft>
                          <a:spcPts val="800"/>
                        </a:spcAft>
                      </a:pPr>
                      <a:r>
                        <a:rPr lang="ru-RU" sz="1800">
                          <a:effectLst/>
                          <a:latin typeface="Times New Roman" panose="02020603050405020304" pitchFamily="18" charset="0"/>
                          <a:cs typeface="Times New Roman" panose="02020603050405020304" pitchFamily="18" charset="0"/>
                        </a:rPr>
                        <a:t>Разговорный</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2663766"/>
                  </a:ext>
                </a:extLst>
              </a:tr>
              <a:tr h="320040">
                <a:tc>
                  <a:txBody>
                    <a:bodyPr/>
                    <a:lstStyle/>
                    <a:p>
                      <a:pPr>
                        <a:lnSpc>
                          <a:spcPct val="107000"/>
                        </a:lnSpc>
                        <a:spcAft>
                          <a:spcPts val="800"/>
                        </a:spcAft>
                      </a:pPr>
                      <a:r>
                        <a:rPr lang="ru-RU" sz="1800" dirty="0">
                          <a:effectLst/>
                          <a:latin typeface="Times New Roman" panose="02020603050405020304" pitchFamily="18" charset="0"/>
                          <a:cs typeface="Times New Roman" panose="02020603050405020304" pitchFamily="18" charset="0"/>
                        </a:rPr>
                        <a:t>монография, научный доклад, реферат, учебник, словарь, автореферат диссертации, методическое пособие, научная статья, лекция</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07000"/>
                        </a:lnSpc>
                        <a:spcAft>
                          <a:spcPts val="800"/>
                        </a:spcAft>
                      </a:pPr>
                      <a:r>
                        <a:rPr lang="ru-RU" sz="1800" dirty="0">
                          <a:effectLst/>
                          <a:latin typeface="Times New Roman" panose="02020603050405020304" pitchFamily="18" charset="0"/>
                          <a:cs typeface="Times New Roman" panose="02020603050405020304" pitchFamily="18" charset="0"/>
                        </a:rPr>
                        <a:t>объяснительная записка, доверенность, заявление, сопроводительное письмо,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07000"/>
                        </a:lnSpc>
                        <a:spcAft>
                          <a:spcPts val="800"/>
                        </a:spcAft>
                      </a:pPr>
                      <a:r>
                        <a:rPr lang="ru-RU" sz="1800" dirty="0">
                          <a:effectLst/>
                          <a:latin typeface="Times New Roman" panose="02020603050405020304" pitchFamily="18" charset="0"/>
                          <a:cs typeface="Times New Roman" panose="02020603050405020304" pitchFamily="18" charset="0"/>
                        </a:rPr>
                        <a:t>репортаж, очерк, передовая статья</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07000"/>
                        </a:lnSpc>
                        <a:spcAft>
                          <a:spcPts val="800"/>
                        </a:spcAft>
                      </a:pPr>
                      <a:r>
                        <a:rPr lang="ru-RU" sz="1800" dirty="0">
                          <a:effectLst/>
                          <a:latin typeface="Times New Roman" panose="02020603050405020304" pitchFamily="18" charset="0"/>
                          <a:cs typeface="Times New Roman" panose="02020603050405020304" pitchFamily="18" charset="0"/>
                        </a:rPr>
                        <a:t>беседа на бытовую тему, спор, частное письмо, личный дневник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1731653"/>
                  </a:ext>
                </a:extLst>
              </a:tr>
            </a:tbl>
          </a:graphicData>
        </a:graphic>
      </p:graphicFrame>
    </p:spTree>
    <p:extLst>
      <p:ext uri="{BB962C8B-B14F-4D97-AF65-F5344CB8AC3E}">
        <p14:creationId xmlns:p14="http://schemas.microsoft.com/office/powerpoint/2010/main" val="927893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FEEE49BF-B82C-AAF5-21E0-8E6E852DEF49}"/>
              </a:ext>
            </a:extLst>
          </p:cNvPr>
          <p:cNvSpPr>
            <a:spLocks noGrp="1"/>
          </p:cNvSpPr>
          <p:nvPr>
            <p:ph type="ftr" sz="quarter" idx="10"/>
          </p:nvPr>
        </p:nvSpPr>
        <p:spPr>
          <a:xfrm>
            <a:off x="5983957" y="485315"/>
            <a:ext cx="6208043" cy="360000"/>
          </a:xfrm>
        </p:spPr>
        <p:txBody>
          <a:bodyPr/>
          <a:lstStyle/>
          <a:p>
            <a:pPr algn="ctr"/>
            <a:r>
              <a:rPr lang="ru-RU" sz="2800" b="1" dirty="0">
                <a:effectLst/>
                <a:latin typeface="Times New Roman" panose="02020603050405020304" pitchFamily="18" charset="0"/>
                <a:ea typeface="Calibri" panose="020F0502020204030204" pitchFamily="34" charset="0"/>
              </a:rPr>
              <a:t>Задания для контрольной работы </a:t>
            </a:r>
            <a:endParaRPr lang="ru-RU" sz="2800" b="1" dirty="0"/>
          </a:p>
        </p:txBody>
      </p:sp>
      <p:pic>
        <p:nvPicPr>
          <p:cNvPr id="4" name="Рисунок 3">
            <a:extLst>
              <a:ext uri="{FF2B5EF4-FFF2-40B4-BE49-F238E27FC236}">
                <a16:creationId xmlns:a16="http://schemas.microsoft.com/office/drawing/2014/main" id="{392FF21D-E470-3BFC-1E53-778E9A4B8670}"/>
              </a:ext>
            </a:extLst>
          </p:cNvPr>
          <p:cNvPicPr>
            <a:picLocks noChangeAspect="1"/>
          </p:cNvPicPr>
          <p:nvPr/>
        </p:nvPicPr>
        <p:blipFill>
          <a:blip r:embed="rId2"/>
          <a:stretch>
            <a:fillRect/>
          </a:stretch>
        </p:blipFill>
        <p:spPr>
          <a:xfrm>
            <a:off x="5871373" y="2455242"/>
            <a:ext cx="6108237" cy="4164067"/>
          </a:xfrm>
          <a:prstGeom prst="rect">
            <a:avLst/>
          </a:prstGeom>
        </p:spPr>
      </p:pic>
      <p:sp>
        <p:nvSpPr>
          <p:cNvPr id="11" name="TextBox 10">
            <a:extLst>
              <a:ext uri="{FF2B5EF4-FFF2-40B4-BE49-F238E27FC236}">
                <a16:creationId xmlns:a16="http://schemas.microsoft.com/office/drawing/2014/main" id="{2F42EC12-6952-7E97-07BF-5EE7B5FE5037}"/>
              </a:ext>
            </a:extLst>
          </p:cNvPr>
          <p:cNvSpPr txBox="1"/>
          <p:nvPr/>
        </p:nvSpPr>
        <p:spPr>
          <a:xfrm>
            <a:off x="5896884" y="956595"/>
            <a:ext cx="5819012" cy="1387367"/>
          </a:xfrm>
          <a:prstGeom prst="rect">
            <a:avLst/>
          </a:prstGeom>
          <a:noFill/>
        </p:spPr>
        <p:txBody>
          <a:bodyPr wrap="square">
            <a:spAutoFit/>
          </a:bodyPr>
          <a:lstStyle/>
          <a:p>
            <a:pPr algn="just">
              <a:lnSpc>
                <a:spcPct val="107000"/>
              </a:lnSpc>
              <a:spcAft>
                <a:spcPts val="800"/>
              </a:spcAft>
            </a:pPr>
            <a:r>
              <a:rPr lang="ru-RU" sz="2000" b="1" i="1" u="sng" dirty="0">
                <a:effectLst/>
                <a:latin typeface="Times New Roman" panose="02020603050405020304" pitchFamily="18" charset="0"/>
                <a:ea typeface="Calibri" panose="020F0502020204030204" pitchFamily="34" charset="0"/>
                <a:cs typeface="Times New Roman" panose="02020603050405020304" pitchFamily="18" charset="0"/>
              </a:rPr>
              <a:t>Задание.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Прочитайте текст. Докажите его принадлежность к научному стилю. Выделите лексические, морфологические и синтаксические средства, присущие научной речи.</a:t>
            </a:r>
          </a:p>
        </p:txBody>
      </p:sp>
      <p:pic>
        <p:nvPicPr>
          <p:cNvPr id="13" name="Рисунок 12">
            <a:extLst>
              <a:ext uri="{FF2B5EF4-FFF2-40B4-BE49-F238E27FC236}">
                <a16:creationId xmlns:a16="http://schemas.microsoft.com/office/drawing/2014/main" id="{C2175E61-BD2D-B379-F760-A637ECC68527}"/>
              </a:ext>
            </a:extLst>
          </p:cNvPr>
          <p:cNvPicPr>
            <a:picLocks noChangeAspect="1"/>
          </p:cNvPicPr>
          <p:nvPr/>
        </p:nvPicPr>
        <p:blipFill>
          <a:blip r:embed="rId3"/>
          <a:stretch>
            <a:fillRect/>
          </a:stretch>
        </p:blipFill>
        <p:spPr>
          <a:xfrm>
            <a:off x="212390" y="845315"/>
            <a:ext cx="5300382" cy="5933872"/>
          </a:xfrm>
          <a:prstGeom prst="rect">
            <a:avLst/>
          </a:prstGeom>
          <a:ln w="38100">
            <a:solidFill>
              <a:srgbClr val="009CDE"/>
            </a:solidFill>
          </a:ln>
        </p:spPr>
      </p:pic>
    </p:spTree>
    <p:extLst>
      <p:ext uri="{BB962C8B-B14F-4D97-AF65-F5344CB8AC3E}">
        <p14:creationId xmlns:p14="http://schemas.microsoft.com/office/powerpoint/2010/main" val="3590132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FE217008-1EB3-4E0F-0365-B6D5EDF08568}"/>
              </a:ext>
            </a:extLst>
          </p:cNvPr>
          <p:cNvSpPr>
            <a:spLocks noGrp="1"/>
          </p:cNvSpPr>
          <p:nvPr>
            <p:ph type="ftr" sz="quarter" idx="10"/>
          </p:nvPr>
        </p:nvSpPr>
        <p:spPr/>
        <p:txBody>
          <a:bodyPr/>
          <a:lstStyle/>
          <a:p>
            <a:pPr algn="ctr"/>
            <a:r>
              <a:rPr lang="ru-RU" sz="2800" b="1" dirty="0"/>
              <a:t>Работа с текстом</a:t>
            </a:r>
          </a:p>
        </p:txBody>
      </p:sp>
      <p:sp>
        <p:nvSpPr>
          <p:cNvPr id="5" name="TextBox 4">
            <a:extLst>
              <a:ext uri="{FF2B5EF4-FFF2-40B4-BE49-F238E27FC236}">
                <a16:creationId xmlns:a16="http://schemas.microsoft.com/office/drawing/2014/main" id="{59A5C5E7-F701-92C9-B7AB-28C950BEC303}"/>
              </a:ext>
            </a:extLst>
          </p:cNvPr>
          <p:cNvSpPr txBox="1"/>
          <p:nvPr/>
        </p:nvSpPr>
        <p:spPr>
          <a:xfrm>
            <a:off x="93549" y="1232554"/>
            <a:ext cx="12004901" cy="473975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Выделите особенности устной научной речи</a:t>
            </a:r>
            <a:r>
              <a:rPr kumimoji="0" lang="ru-RU" sz="28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Подготовить развёрнутый ответ на вопросы: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Чем устная форма научной речи отличается от ее письменной разновидности?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Какие способы трансформации письменного научного текста в устный научный текст Вы можете назвать?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00629B"/>
              </a:solidFill>
              <a:effectLst/>
              <a:uLnTx/>
              <a:uFillTx/>
              <a:latin typeface="PT 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cs typeface="Times New Roman" panose="02020603050405020304" pitchFamily="18" charset="0"/>
              </a:rPr>
              <a:t>Евтюгина, А. А. Русский язык и культура речи : курс лекций [Электронный ресурс] : учебное пособие / А. А. Евтюгина. — Екатеринбург : РГППУ, 2019. — 269. — Режим доступа: </a:t>
            </a: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cs typeface="Times New Roman" panose="02020603050405020304" pitchFamily="18" charset="0"/>
                <a:hlinkClick r:id="rId2"/>
              </a:rPr>
              <a:t>http://elar.rsvpu.ru/978-5-8050-0669-3</a:t>
            </a:r>
            <a:r>
              <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a:ln>
                  <a:noFill/>
                </a:ln>
                <a:solidFill>
                  <a:srgbClr val="00629B"/>
                </a:solidFill>
                <a:effectLst/>
                <a:uLnTx/>
                <a:uFillTx/>
                <a:latin typeface="Times New Roman" panose="02020603050405020304" pitchFamily="18" charset="0"/>
                <a:cs typeface="Times New Roman" panose="02020603050405020304" pitchFamily="18" charset="0"/>
              </a:rPr>
              <a:t>Тема 16. Пункты 6-7. Страницы 204-207.</a:t>
            </a:r>
          </a:p>
        </p:txBody>
      </p:sp>
    </p:spTree>
    <p:extLst>
      <p:ext uri="{BB962C8B-B14F-4D97-AF65-F5344CB8AC3E}">
        <p14:creationId xmlns:p14="http://schemas.microsoft.com/office/powerpoint/2010/main" val="407980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D0A19D-A165-8BC3-8C51-42AF8CC95EDC}"/>
              </a:ext>
            </a:extLst>
          </p:cNvPr>
          <p:cNvSpPr txBox="1"/>
          <p:nvPr/>
        </p:nvSpPr>
        <p:spPr>
          <a:xfrm>
            <a:off x="377147" y="1136064"/>
            <a:ext cx="4096529" cy="4585871"/>
          </a:xfrm>
          <a:prstGeom prst="rect">
            <a:avLst/>
          </a:prstGeom>
          <a:noFill/>
        </p:spPr>
        <p:txBody>
          <a:bodyPr wrap="square">
            <a:spAutoFit/>
          </a:bodyPr>
          <a:lstStyle/>
          <a:p>
            <a:pPr algn="ctr"/>
            <a:r>
              <a:rPr kumimoji="0" lang="ru-RU" sz="2000" b="1" i="0" u="sng" strike="noStrike" kern="1200" cap="none" spc="0" normalizeH="0" baseline="0" noProof="0" dirty="0">
                <a:ln>
                  <a:noFill/>
                </a:ln>
                <a:solidFill>
                  <a:srgbClr val="00629B"/>
                </a:solidFill>
                <a:effectLst/>
                <a:uLnTx/>
                <a:uFillTx/>
                <a:latin typeface="Times New Roman" panose="02020603050405020304" pitchFamily="18" charset="0"/>
                <a:cs typeface="Times New Roman" panose="02020603050405020304" pitchFamily="18" charset="0"/>
              </a:rPr>
              <a:t>Самостоятельно изучить статью и составить конспект</a:t>
            </a: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Оленчук</a:t>
            </a:r>
            <a:r>
              <a:rPr lang="ru-RU" dirty="0">
                <a:latin typeface="Times New Roman" panose="02020603050405020304" pitchFamily="18" charset="0"/>
                <a:cs typeface="Times New Roman" panose="02020603050405020304" pitchFamily="18" charset="0"/>
              </a:rPr>
              <a:t>, А. В., Черных, В. И. Практические советы начинающим исследователям по написанию научных статей [Электронный ресурс] / А.В. </a:t>
            </a:r>
            <a:r>
              <a:rPr lang="ru-RU" dirty="0" err="1">
                <a:latin typeface="Times New Roman" panose="02020603050405020304" pitchFamily="18" charset="0"/>
                <a:cs typeface="Times New Roman" panose="02020603050405020304" pitchFamily="18" charset="0"/>
              </a:rPr>
              <a:t>Оленчук</a:t>
            </a:r>
            <a:r>
              <a:rPr lang="ru-RU" dirty="0">
                <a:latin typeface="Times New Roman" panose="02020603050405020304" pitchFamily="18" charset="0"/>
                <a:cs typeface="Times New Roman" panose="02020603050405020304" pitchFamily="18" charset="0"/>
              </a:rPr>
              <a:t>, В.И. Черных // Электронное научное издание Альманах Пространство и Время. — 2017. — Т. 15. — </a:t>
            </a:r>
            <a:r>
              <a:rPr lang="ru-RU" dirty="0" err="1">
                <a:latin typeface="Times New Roman" panose="02020603050405020304" pitchFamily="18" charset="0"/>
                <a:cs typeface="Times New Roman" panose="02020603050405020304" pitchFamily="18" charset="0"/>
              </a:rPr>
              <a:t>Вып</a:t>
            </a:r>
            <a:r>
              <a:rPr lang="ru-RU" dirty="0">
                <a:latin typeface="Times New Roman" panose="02020603050405020304" pitchFamily="18" charset="0"/>
                <a:cs typeface="Times New Roman" panose="02020603050405020304" pitchFamily="18" charset="0"/>
              </a:rPr>
              <a:t>. 1: </a:t>
            </a:r>
            <a:r>
              <a:rPr lang="ru-RU" dirty="0" err="1">
                <a:latin typeface="Times New Roman" panose="02020603050405020304" pitchFamily="18" charset="0"/>
                <a:cs typeface="Times New Roman" panose="02020603050405020304" pitchFamily="18" charset="0"/>
              </a:rPr>
              <a:t>Studia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studiosorum</a:t>
            </a:r>
            <a:r>
              <a:rPr lang="ru-RU" dirty="0">
                <a:latin typeface="Times New Roman" panose="02020603050405020304" pitchFamily="18" charset="0"/>
                <a:cs typeface="Times New Roman" panose="02020603050405020304" pitchFamily="18" charset="0"/>
              </a:rPr>
              <a:t>: успехи молодых исследователей. — Стационарный сетевой адрес: 2227-9490e-aprovr_e-ast15-1.2017.004.</a:t>
            </a:r>
          </a:p>
        </p:txBody>
      </p:sp>
      <p:pic>
        <p:nvPicPr>
          <p:cNvPr id="6" name="Рисунок 5">
            <a:extLst>
              <a:ext uri="{FF2B5EF4-FFF2-40B4-BE49-F238E27FC236}">
                <a16:creationId xmlns:a16="http://schemas.microsoft.com/office/drawing/2014/main" id="{E7445FE4-B63D-C159-B09D-E5FEBA80663E}"/>
              </a:ext>
            </a:extLst>
          </p:cNvPr>
          <p:cNvPicPr>
            <a:picLocks noChangeAspect="1"/>
          </p:cNvPicPr>
          <p:nvPr/>
        </p:nvPicPr>
        <p:blipFill>
          <a:blip r:embed="rId2"/>
          <a:stretch>
            <a:fillRect/>
          </a:stretch>
        </p:blipFill>
        <p:spPr>
          <a:xfrm>
            <a:off x="4866969" y="125416"/>
            <a:ext cx="7085536" cy="6607168"/>
          </a:xfrm>
          <a:prstGeom prst="rect">
            <a:avLst/>
          </a:prstGeom>
          <a:ln w="76200">
            <a:solidFill>
              <a:schemeClr val="accent4">
                <a:lumMod val="75000"/>
              </a:schemeClr>
            </a:solidFill>
          </a:ln>
        </p:spPr>
      </p:pic>
    </p:spTree>
    <p:extLst>
      <p:ext uri="{BB962C8B-B14F-4D97-AF65-F5344CB8AC3E}">
        <p14:creationId xmlns:p14="http://schemas.microsoft.com/office/powerpoint/2010/main" val="149328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1589E758-7E79-234E-7676-A1905EE3F0C6}"/>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FFFF"/>
                </a:solidFill>
                <a:effectLst/>
                <a:uLnTx/>
                <a:uFillTx/>
                <a:latin typeface="PT Sans"/>
                <a:ea typeface="+mn-ea"/>
                <a:cs typeface="+mn-cs"/>
              </a:rPr>
              <a:t>Целеполагание</a:t>
            </a:r>
          </a:p>
        </p:txBody>
      </p:sp>
      <p:sp>
        <p:nvSpPr>
          <p:cNvPr id="4" name="TextBox 3">
            <a:extLst>
              <a:ext uri="{FF2B5EF4-FFF2-40B4-BE49-F238E27FC236}">
                <a16:creationId xmlns:a16="http://schemas.microsoft.com/office/drawing/2014/main" id="{0F802D56-523C-11E5-DA97-1E7C047CD910}"/>
              </a:ext>
            </a:extLst>
          </p:cNvPr>
          <p:cNvSpPr txBox="1"/>
          <p:nvPr/>
        </p:nvSpPr>
        <p:spPr>
          <a:xfrm>
            <a:off x="338196" y="1432349"/>
            <a:ext cx="11515607" cy="4293483"/>
          </a:xfrm>
          <a:prstGeom prst="rect">
            <a:avLst/>
          </a:prstGeom>
          <a:noFill/>
        </p:spPr>
        <p:txBody>
          <a:bodyPr wrap="square">
            <a:spAutoFit/>
          </a:bodyPr>
          <a:lstStyle/>
          <a:p>
            <a:pPr marL="0" marR="0" lvl="0" indent="228600" algn="just" defTabSz="457200" rtl="0" eaLnBrk="1" fontAlgn="auto" latinLnBrk="0" hangingPunct="1">
              <a:lnSpc>
                <a:spcPct val="115000"/>
              </a:lnSpc>
              <a:spcBef>
                <a:spcPts val="0"/>
              </a:spcBef>
              <a:spcAft>
                <a:spcPts val="800"/>
              </a:spcAft>
              <a:buClrTx/>
              <a:buSzTx/>
              <a:buFontTx/>
              <a:buNone/>
              <a:tabLst/>
              <a:defRPr/>
            </a:pPr>
            <a:r>
              <a:rPr kumimoji="0" lang="ru-RU" sz="28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 результате проведения занятия обучающийся должен</a:t>
            </a:r>
            <a:endParaRPr kumimoji="0" lang="ru-RU" sz="28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indent="228600" algn="just" defTabSz="457200">
              <a:lnSpc>
                <a:spcPct val="115000"/>
              </a:lnSpc>
              <a:spcAft>
                <a:spcPts val="800"/>
              </a:spcAft>
              <a:defRPr/>
            </a:pPr>
            <a:r>
              <a:rPr kumimoji="0" lang="ru-RU" sz="2400" b="1" i="0"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знать</a:t>
            </a:r>
            <a:r>
              <a:rPr kumimoji="0" lang="ru-RU" sz="24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rPr>
              <a:t>основные термины, относящиеся к рассмотрению указанной темы; основные отличительные признаки и языковые особенности текстов официально-делового и научного стиля</a:t>
            </a:r>
            <a:r>
              <a:rPr lang="ru-RU" sz="2400" dirty="0" smtClean="0">
                <a:latin typeface="Times New Roman" panose="02020603050405020304" pitchFamily="18" charset="0"/>
                <a:ea typeface="Calibri" panose="020F0502020204030204" pitchFamily="34" charset="0"/>
              </a:rPr>
              <a:t>.</a:t>
            </a:r>
          </a:p>
          <a:p>
            <a:pPr lvl="0" indent="228600" algn="just" defTabSz="457200">
              <a:lnSpc>
                <a:spcPct val="115000"/>
              </a:lnSpc>
              <a:spcAft>
                <a:spcPts val="800"/>
              </a:spcAft>
              <a:defRPr/>
            </a:pPr>
            <a:r>
              <a:rPr kumimoji="0" lang="ru-RU" sz="2400" b="1" i="0" u="sng"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уметь</a:t>
            </a:r>
            <a:r>
              <a:rPr kumimoji="0" lang="ru-RU" sz="2400" b="0"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rPr>
              <a:t>отличать официально-деловой и научный стили от других функциональных стилей речи; находить языковые особенности, указывающие на официально-деловой и научный стили. </a:t>
            </a:r>
            <a:endParaRPr lang="ru-RU" sz="2400" dirty="0" smtClean="0">
              <a:latin typeface="Times New Roman" panose="02020603050405020304" pitchFamily="18" charset="0"/>
              <a:ea typeface="Calibri" panose="020F0502020204030204" pitchFamily="34" charset="0"/>
            </a:endParaRPr>
          </a:p>
          <a:p>
            <a:pPr lvl="0" indent="228600" algn="just" defTabSz="457200">
              <a:lnSpc>
                <a:spcPct val="115000"/>
              </a:lnSpc>
              <a:spcAft>
                <a:spcPts val="800"/>
              </a:spcAft>
              <a:defRPr/>
            </a:pPr>
            <a:r>
              <a:rPr kumimoji="0" lang="ru-RU" sz="2400" b="1" i="0" u="sng"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владеть</a:t>
            </a:r>
            <a:r>
              <a:rPr kumimoji="0" lang="ru-RU" sz="2400" b="1" i="0" u="none"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rPr>
              <a:t>навыками использования полученных знаний в научно-исследовательской и учебной деятельности. </a:t>
            </a:r>
            <a:endParaRPr kumimoji="0" lang="ru-RU" sz="24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454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65613A-40F2-5940-F2D5-5579A8978B99}"/>
              </a:ext>
            </a:extLst>
          </p:cNvPr>
          <p:cNvSpPr txBox="1"/>
          <p:nvPr/>
        </p:nvSpPr>
        <p:spPr>
          <a:xfrm>
            <a:off x="149036" y="729871"/>
            <a:ext cx="11875075" cy="6272743"/>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2000" b="1" i="1"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Примерная тематика рефератов:</a:t>
            </a: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Деловое общение: кодекс, нормы, национальные особенности.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Особенности этикета делового общения.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Новые тенденции в практике русского делового письма.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Как овладеть искусством делового письма.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Особенности научного языка специальности (обучающихся).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Научная терминология вашей специальности.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2000" b="1" i="1" u="sng"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Примерная </a:t>
            </a:r>
            <a:r>
              <a:rPr kumimoji="0" lang="ru-RU" sz="2000" b="1" i="1"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темы курсовых работ:</a:t>
            </a: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Особенности русской и зарубежной школ делового письма.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Особенности использования специальной терминологии в научно-популярном тексте (на материале печатных изданий ХМАО-Югры)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Анализ научной статьи (по специальности обучающихся)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Особенности подготовки публичных выступлений в разных функциональных стилях речи.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2000" b="1" i="1" u="sng" strike="noStrike" kern="1200" cap="none" spc="0" normalizeH="0" baseline="0" noProof="0" dirty="0" smtClean="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Вопросы </a:t>
            </a:r>
            <a:r>
              <a:rPr kumimoji="0" lang="ru-RU" sz="2000" b="1" i="1"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к зачету:</a:t>
            </a: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Официально-деловой стиль речи: цель высказывания, сфера применения, стилевые черты.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Научный стиль речи: определение, сфера использования, признаки, особенности.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Разновидности научного стиля. Жанровое многообразие научного функционального стиля</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568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913E79C0-D019-5961-6E44-9580C030DF19}"/>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FFFFFF"/>
                </a:solidFill>
                <a:effectLst/>
                <a:uLnTx/>
                <a:uFillTx/>
                <a:latin typeface="PT Sans"/>
                <a:ea typeface="+mn-ea"/>
                <a:cs typeface="+mn-cs"/>
              </a:rPr>
              <a:t>Глоссарий</a:t>
            </a:r>
          </a:p>
        </p:txBody>
      </p:sp>
      <p:sp>
        <p:nvSpPr>
          <p:cNvPr id="5" name="TextBox 4">
            <a:extLst>
              <a:ext uri="{FF2B5EF4-FFF2-40B4-BE49-F238E27FC236}">
                <a16:creationId xmlns:a16="http://schemas.microsoft.com/office/drawing/2014/main" id="{61F527BC-B719-8DAC-FA4C-873149DC7003}"/>
              </a:ext>
            </a:extLst>
          </p:cNvPr>
          <p:cNvSpPr txBox="1"/>
          <p:nvPr/>
        </p:nvSpPr>
        <p:spPr>
          <a:xfrm>
            <a:off x="498607" y="1135441"/>
            <a:ext cx="11326762" cy="5297284"/>
          </a:xfrm>
          <a:prstGeom prst="rect">
            <a:avLst/>
          </a:prstGeom>
          <a:noFill/>
        </p:spPr>
        <p:txBody>
          <a:bodyPr wrap="square">
            <a:spAutoFit/>
          </a:bodyPr>
          <a:lstStyle/>
          <a:p>
            <a:pPr indent="449580" algn="just">
              <a:lnSpc>
                <a:spcPct val="106000"/>
              </a:lnSpc>
              <a:spcAft>
                <a:spcPts val="800"/>
              </a:spcAft>
            </a:pP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ФУНКЦИОНАЛЬНЫЕ </a:t>
            </a:r>
            <a:r>
              <a:rPr lang="ru-RU" sz="1400" b="1" dirty="0">
                <a:latin typeface="Times New Roman" panose="02020603050405020304" pitchFamily="18" charset="0"/>
                <a:ea typeface="Calibri" panose="020F0502020204030204" pitchFamily="34" charset="0"/>
                <a:cs typeface="Times New Roman" panose="02020603050405020304" pitchFamily="18" charset="0"/>
              </a:rPr>
              <a:t>СТИЛИ</a:t>
            </a:r>
            <a:r>
              <a:rPr lang="ru-RU" sz="1400" dirty="0">
                <a:latin typeface="Times New Roman" panose="02020603050405020304" pitchFamily="18" charset="0"/>
                <a:ea typeface="Calibri" panose="020F0502020204030204" pitchFamily="34" charset="0"/>
                <a:cs typeface="Times New Roman" panose="02020603050405020304" pitchFamily="18" charset="0"/>
              </a:rPr>
              <a:t> – наиболее крупные речевые разновидности литературного языка, исторически сложившиеся в зависимости от вида человеческой деятельности и формы общественного сознания, а также целей,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адресованности</a:t>
            </a:r>
            <a:r>
              <a:rPr lang="ru-RU" sz="1400" dirty="0">
                <a:latin typeface="Times New Roman" panose="02020603050405020304" pitchFamily="18" charset="0"/>
                <a:ea typeface="Calibri" panose="020F0502020204030204" pitchFamily="34" charset="0"/>
                <a:cs typeface="Times New Roman" panose="02020603050405020304" pitchFamily="18" charset="0"/>
              </a:rPr>
              <a:t>, содержания и условий речевого общения. Будучи литературными речевыми разновидностями,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Ф.с</a:t>
            </a:r>
            <a:r>
              <a:rPr lang="ru-RU" sz="1400" dirty="0">
                <a:latin typeface="Times New Roman" panose="02020603050405020304" pitchFamily="18" charset="0"/>
                <a:ea typeface="Calibri" panose="020F0502020204030204" pitchFamily="34" charset="0"/>
                <a:cs typeface="Times New Roman" panose="02020603050405020304" pitchFamily="18" charset="0"/>
              </a:rPr>
              <a:t> ориентированы на нормы и стандарты коммуникативных качеств речи. В современной стилистике обычно выделяют научный, официально-деловой, публицистический и разговорный.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ОФИЦИАЛЬНО-ДЕЛОВОЙ СТИЛЬ</a:t>
            </a:r>
            <a:r>
              <a:rPr lang="ru-RU" sz="1400" dirty="0">
                <a:latin typeface="Times New Roman" panose="02020603050405020304" pitchFamily="18" charset="0"/>
                <a:ea typeface="Calibri" panose="020F0502020204030204" pitchFamily="34" charset="0"/>
                <a:cs typeface="Times New Roman" panose="02020603050405020304" pitchFamily="18" charset="0"/>
              </a:rPr>
              <a:t> – разновидность литературного языка, обслуживающая сферу официальных деловых отношений: отношения между государственной властью и населением, между странами, между предприятиями, организациями, учреждениями, между личностью и обществом.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НАУЧНЫЙ СТИЛЬ</a:t>
            </a:r>
            <a:r>
              <a:rPr lang="ru-RU" sz="1400" dirty="0">
                <a:latin typeface="Times New Roman" panose="02020603050405020304" pitchFamily="18" charset="0"/>
                <a:ea typeface="Calibri" panose="020F0502020204030204" pitchFamily="34" charset="0"/>
                <a:cs typeface="Times New Roman" panose="02020603050405020304" pitchFamily="18" charset="0"/>
              </a:rPr>
              <a:t> – функциональный стиль речи, связанный с научной деятельностью и отражающий особенности теоретического мышления. Основная цель в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Н.с</a:t>
            </a:r>
            <a:r>
              <a:rPr lang="ru-RU" sz="1400" dirty="0">
                <a:latin typeface="Times New Roman" panose="02020603050405020304" pitchFamily="18" charset="0"/>
                <a:ea typeface="Calibri" panose="020F0502020204030204" pitchFamily="34" charset="0"/>
                <a:cs typeface="Times New Roman" panose="02020603050405020304" pitchFamily="18" charset="0"/>
              </a:rPr>
              <a:t>. – сообщить адресату новое знании о действительности и доказать его истинность. Основные признаки научного текста – это объективность, системность, логическая доказательность, отвлеченность от всего случайного.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Н.с</a:t>
            </a:r>
            <a:r>
              <a:rPr lang="ru-RU" sz="1400" dirty="0">
                <a:latin typeface="Times New Roman" panose="02020603050405020304" pitchFamily="18" charset="0"/>
                <a:ea typeface="Calibri" panose="020F0502020204030204" pitchFamily="34" charset="0"/>
                <a:cs typeface="Times New Roman" panose="02020603050405020304" pitchFamily="18" charset="0"/>
              </a:rPr>
              <a:t>. входит в группу книжных стилей речи. Наряду с официально-деловым и публицистическим стилями, что означает повышенную значимость письменного оформления и монологического вида текста</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06000"/>
              </a:lnSpc>
              <a:spcAft>
                <a:spcPts val="80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АННОТАЦИЯ</a:t>
            </a:r>
            <a:r>
              <a:rPr lang="ru-RU" sz="1400" dirty="0">
                <a:latin typeface="Times New Roman" panose="02020603050405020304" pitchFamily="18" charset="0"/>
                <a:ea typeface="Calibri" panose="020F0502020204030204" pitchFamily="34" charset="0"/>
                <a:cs typeface="Times New Roman" panose="02020603050405020304" pitchFamily="18" charset="0"/>
              </a:rPr>
              <a:t> – краткая характеристика книги, статьи, рукописи и т.п. Цель а. как жанра – предельно кратко и обобщено представить некоторые важные сведения о существующем крупном тексте и таким образом дать читателю возможность быстрого предварительного ознакомления с ним. А. – это разновидность вторичного текста, т.е. ее содержание полностью обусловлено ранее созданным самостоятельным полным (первичным текстом и ситуацией его создания. Заключает в себе сведения о содержании, предназначении и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адресованности</a:t>
            </a:r>
            <a:r>
              <a:rPr lang="ru-RU" sz="1400" dirty="0">
                <a:latin typeface="Times New Roman" panose="02020603050405020304" pitchFamily="18" charset="0"/>
                <a:ea typeface="Calibri" panose="020F0502020204030204" pitchFamily="34" charset="0"/>
                <a:cs typeface="Times New Roman" panose="02020603050405020304" pitchFamily="18" charset="0"/>
              </a:rPr>
              <a:t> первичного произведения, может передавать его оценку, сведения б авторе, указания на характер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адресованности</a:t>
            </a:r>
            <a:r>
              <a:rPr lang="ru-RU" sz="1400" dirty="0">
                <a:latin typeface="Times New Roman" panose="02020603050405020304" pitchFamily="18" charset="0"/>
                <a:ea typeface="Calibri" panose="020F0502020204030204" pitchFamily="34" charset="0"/>
                <a:cs typeface="Times New Roman" panose="02020603050405020304" pitchFamily="18" charset="0"/>
              </a:rPr>
              <a:t>, рекомендации к использованию.</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МОНОГРАФИЯ</a:t>
            </a:r>
            <a:r>
              <a:rPr lang="ru-RU" sz="1400" dirty="0">
                <a:latin typeface="Times New Roman" panose="02020603050405020304" pitchFamily="18" charset="0"/>
                <a:ea typeface="Calibri" panose="020F0502020204030204" pitchFamily="34" charset="0"/>
                <a:cs typeface="Times New Roman" panose="02020603050405020304" pitchFamily="18" charset="0"/>
              </a:rPr>
              <a:t> — научный труд, научная книга, посвященная изучению одной проблемы, одного вопроса.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НАУЧНАЯ СТАТЬЯ</a:t>
            </a:r>
            <a:r>
              <a:rPr lang="ru-RU" sz="1400" dirty="0">
                <a:latin typeface="Times New Roman" panose="02020603050405020304" pitchFamily="18" charset="0"/>
                <a:ea typeface="Calibri" panose="020F0502020204030204" pitchFamily="34" charset="0"/>
                <a:cs typeface="Times New Roman" panose="02020603050405020304" pitchFamily="18" charset="0"/>
              </a:rPr>
              <a:t> — сочинение небольшого размера, в котором автор излагает результаты собственного исследования.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02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913E79C0-D019-5961-6E44-9580C030DF19}"/>
              </a:ext>
            </a:extLst>
          </p:cNvPr>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FFFFFF"/>
                </a:solidFill>
                <a:effectLst/>
                <a:uLnTx/>
                <a:uFillTx/>
                <a:latin typeface="PT Sans"/>
                <a:ea typeface="+mn-ea"/>
                <a:cs typeface="+mn-cs"/>
              </a:rPr>
              <a:t>Глоссарий</a:t>
            </a:r>
          </a:p>
        </p:txBody>
      </p:sp>
      <p:sp>
        <p:nvSpPr>
          <p:cNvPr id="6" name="TextBox 5">
            <a:extLst>
              <a:ext uri="{FF2B5EF4-FFF2-40B4-BE49-F238E27FC236}">
                <a16:creationId xmlns:a16="http://schemas.microsoft.com/office/drawing/2014/main" id="{F0E8C966-0A6E-210E-5E40-E0A1CB694B9E}"/>
              </a:ext>
            </a:extLst>
          </p:cNvPr>
          <p:cNvSpPr txBox="1"/>
          <p:nvPr/>
        </p:nvSpPr>
        <p:spPr>
          <a:xfrm>
            <a:off x="448179" y="1354190"/>
            <a:ext cx="11257936" cy="5269776"/>
          </a:xfrm>
          <a:prstGeom prst="rect">
            <a:avLst/>
          </a:prstGeom>
          <a:noFill/>
        </p:spPr>
        <p:txBody>
          <a:bodyPr wrap="square">
            <a:spAutoFit/>
          </a:bodyPr>
          <a:lstStyle/>
          <a:p>
            <a:pPr indent="449580" algn="just">
              <a:lnSpc>
                <a:spcPct val="106000"/>
              </a:lnSpc>
              <a:spcAft>
                <a:spcPts val="80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КОММЮНИКЕ</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Официальное правительственное сообщение по вопросам международного значения.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КОНВЕНЦИЯ</a:t>
            </a:r>
            <a:r>
              <a:rPr lang="ru-RU" dirty="0">
                <a:latin typeface="Times New Roman" panose="02020603050405020304" pitchFamily="18" charset="0"/>
                <a:ea typeface="Calibri" panose="020F0502020204030204" pitchFamily="34" charset="0"/>
                <a:cs typeface="Times New Roman" panose="02020603050405020304" pitchFamily="18" charset="0"/>
              </a:rPr>
              <a:t> - Договор, соглашение между государствами по какому-л. специальному вопросу. </a:t>
            </a:r>
            <a:r>
              <a:rPr lang="ru-RU" i="1" dirty="0">
                <a:latin typeface="Times New Roman" panose="02020603050405020304" pitchFamily="18" charset="0"/>
                <a:ea typeface="Calibri" panose="020F0502020204030204" pitchFamily="34" charset="0"/>
                <a:cs typeface="Times New Roman" panose="02020603050405020304" pitchFamily="18" charset="0"/>
              </a:rPr>
              <a:t>Железнодорожная конвенция. Заключить конвенцию.</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МЕМОРАНДУМ</a:t>
            </a:r>
            <a:r>
              <a:rPr lang="ru-RU" dirty="0">
                <a:latin typeface="Times New Roman" panose="02020603050405020304" pitchFamily="18" charset="0"/>
                <a:ea typeface="Calibri" panose="020F0502020204030204" pitchFamily="34" charset="0"/>
                <a:cs typeface="Times New Roman" panose="02020603050405020304" pitchFamily="18" charset="0"/>
              </a:rPr>
              <a:t> - Дипломатический документ с изложением взглядов правительства на какой-л. вопрос.</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НОТА</a:t>
            </a:r>
            <a:r>
              <a:rPr lang="ru-RU" dirty="0">
                <a:latin typeface="Times New Roman" panose="02020603050405020304" pitchFamily="18" charset="0"/>
                <a:ea typeface="Calibri" panose="020F0502020204030204" pitchFamily="34" charset="0"/>
                <a:cs typeface="Times New Roman" panose="02020603050405020304" pitchFamily="18" charset="0"/>
              </a:rPr>
              <a:t> - Официальное дипломатическое письменное обращение правительства одного государства к другому. </a:t>
            </a:r>
            <a:r>
              <a:rPr lang="ru-RU" i="1" dirty="0">
                <a:latin typeface="Times New Roman" panose="02020603050405020304" pitchFamily="18" charset="0"/>
                <a:ea typeface="Calibri" panose="020F0502020204030204" pitchFamily="34" charset="0"/>
                <a:cs typeface="Times New Roman" panose="02020603050405020304" pitchFamily="18" charset="0"/>
              </a:rPr>
              <a:t>Нота протеста. Обмен нотами.</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ТЕРМИНЫ</a:t>
            </a:r>
            <a:r>
              <a:rPr lang="ru-RU" dirty="0">
                <a:latin typeface="Times New Roman" panose="02020603050405020304" pitchFamily="18" charset="0"/>
                <a:ea typeface="Calibri" panose="020F0502020204030204" pitchFamily="34" charset="0"/>
                <a:cs typeface="Times New Roman" panose="02020603050405020304" pitchFamily="18" charset="0"/>
              </a:rPr>
              <a:t>– слова или словосочетания, обозначающие специальные понятия в определенной области знания или профессиональной деятельности. Отличаются от слов общего языка отсутствием экспрессивно-стилистической окраски. Вместе с другими подобными словами некоторой области знания образуют систему терминов, или терминологию, и полностью Т. одной и той же системы подчеркивается словообразовательной однотипностью соотносимых Т. (аффикс – префикс – суффикс – постфикс; завязка – развязка; индукция – дедукция). Основная функция Т. – это функция логически точного определения (</a:t>
            </a:r>
            <a:r>
              <a:rPr lang="ru-RU" dirty="0" err="1">
                <a:latin typeface="Times New Roman" panose="02020603050405020304" pitchFamily="18" charset="0"/>
                <a:ea typeface="Calibri" panose="020F0502020204030204" pitchFamily="34" charset="0"/>
                <a:cs typeface="Times New Roman" panose="02020603050405020304" pitchFamily="18" charset="0"/>
              </a:rPr>
              <a:t>дефинирования</a:t>
            </a:r>
            <a:r>
              <a:rPr lang="ru-RU" dirty="0">
                <a:latin typeface="Times New Roman" panose="02020603050405020304" pitchFamily="18" charset="0"/>
                <a:ea typeface="Calibri" panose="020F0502020204030204" pitchFamily="34" charset="0"/>
                <a:cs typeface="Times New Roman" panose="02020603050405020304" pitchFamily="18" charset="0"/>
              </a:rPr>
              <a:t>) специального понятия. Совокупность Т. представляет собой понятийный аппарат науки или другой специальной сферы деятельности.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l"/>
            <a:r>
              <a:rPr lang="ru-RU" dirty="0"/>
              <a:t/>
            </a:r>
            <a:br>
              <a:rPr lang="ru-RU" dirty="0"/>
            </a:br>
            <a:endParaRPr lang="ru-RU" dirty="0"/>
          </a:p>
        </p:txBody>
      </p:sp>
    </p:spTree>
    <p:extLst>
      <p:ext uri="{BB962C8B-B14F-4D97-AF65-F5344CB8AC3E}">
        <p14:creationId xmlns:p14="http://schemas.microsoft.com/office/powerpoint/2010/main" val="1501979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6D409F-52F1-4AEB-BFFC-565513C87DEE}"/>
              </a:ext>
            </a:extLst>
          </p:cNvPr>
          <p:cNvSpPr>
            <a:spLocks noGrp="1"/>
          </p:cNvSpPr>
          <p:nvPr>
            <p:ph type="title"/>
          </p:nvPr>
        </p:nvSpPr>
        <p:spPr>
          <a:xfrm>
            <a:off x="609600" y="3258870"/>
            <a:ext cx="10972800" cy="827311"/>
          </a:xfrm>
        </p:spPr>
        <p:txBody>
          <a:bodyPr/>
          <a:lstStyle/>
          <a:p>
            <a:r>
              <a:rPr lang="ru-RU" dirty="0"/>
              <a:t>Спасибо за внимание!</a:t>
            </a:r>
          </a:p>
        </p:txBody>
      </p:sp>
    </p:spTree>
    <p:extLst>
      <p:ext uri="{BB962C8B-B14F-4D97-AF65-F5344CB8AC3E}">
        <p14:creationId xmlns:p14="http://schemas.microsoft.com/office/powerpoint/2010/main" val="197220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B9F989F0-121A-F7BE-68CF-204743FD8ACA}"/>
              </a:ext>
            </a:extLst>
          </p:cNvPr>
          <p:cNvSpPr>
            <a:spLocks noGrp="1"/>
          </p:cNvSpPr>
          <p:nvPr>
            <p:ph type="ftr" sz="quarter" idx="10"/>
          </p:nvPr>
        </p:nvSpPr>
        <p:spPr>
          <a:xfrm>
            <a:off x="5983957" y="331475"/>
            <a:ext cx="6208043" cy="360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FFFF"/>
                </a:solidFill>
                <a:effectLst/>
                <a:uLnTx/>
                <a:uFillTx/>
                <a:latin typeface="PT Sans"/>
                <a:ea typeface="+mn-ea"/>
                <a:cs typeface="+mn-cs"/>
              </a:rPr>
              <a:t>План содержания лекции</a:t>
            </a:r>
          </a:p>
        </p:txBody>
      </p:sp>
      <p:sp>
        <p:nvSpPr>
          <p:cNvPr id="4" name="TextBox 3">
            <a:extLst>
              <a:ext uri="{FF2B5EF4-FFF2-40B4-BE49-F238E27FC236}">
                <a16:creationId xmlns:a16="http://schemas.microsoft.com/office/drawing/2014/main" id="{4ED949F2-D02D-3EA0-2212-C8BAB8D752B1}"/>
              </a:ext>
            </a:extLst>
          </p:cNvPr>
          <p:cNvSpPr txBox="1"/>
          <p:nvPr/>
        </p:nvSpPr>
        <p:spPr>
          <a:xfrm>
            <a:off x="17770" y="777757"/>
            <a:ext cx="11932374" cy="5866221"/>
          </a:xfrm>
          <a:prstGeom prst="rect">
            <a:avLst/>
          </a:prstGeom>
          <a:noFill/>
        </p:spPr>
        <p:txBody>
          <a:bodyPr wrap="square" numCol="1">
            <a:spAutoFit/>
          </a:bodyPr>
          <a:lstStyle/>
          <a:p>
            <a:pPr marL="228600" algn="just">
              <a:lnSpc>
                <a:spcPct val="107000"/>
              </a:lnSpc>
              <a:spcAft>
                <a:spcPts val="0"/>
              </a:spcAft>
            </a:pPr>
            <a:r>
              <a:rPr lang="ru-RU" sz="2000" b="1" u="sng" dirty="0">
                <a:latin typeface="Times New Roman" panose="02020603050405020304" pitchFamily="18" charset="0"/>
                <a:ea typeface="Calibri" panose="020F0502020204030204" pitchFamily="34" charset="0"/>
                <a:cs typeface="Times New Roman" panose="02020603050405020304" pitchFamily="18" charset="0"/>
              </a:rPr>
              <a:t>Общая характеристика функциональных стилей </a:t>
            </a:r>
            <a:r>
              <a:rPr lang="ru-RU" sz="2000" b="1" u="sng" dirty="0" smtClean="0">
                <a:latin typeface="Times New Roman" panose="02020603050405020304" pitchFamily="18" charset="0"/>
                <a:ea typeface="Calibri" panose="020F0502020204030204" pitchFamily="34" charset="0"/>
                <a:cs typeface="Times New Roman" panose="02020603050405020304" pitchFamily="18" charset="0"/>
              </a:rPr>
              <a:t>речи</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ru-RU" sz="2000" b="1" u="sng" dirty="0" smtClean="0">
                <a:latin typeface="Times New Roman" panose="02020603050405020304" pitchFamily="18" charset="0"/>
                <a:ea typeface="Calibri" panose="020F0502020204030204" pitchFamily="34" charset="0"/>
                <a:cs typeface="Times New Roman" panose="02020603050405020304" pitchFamily="18" charset="0"/>
              </a:rPr>
              <a:t>Официально-деловой </a:t>
            </a:r>
            <a:r>
              <a:rPr lang="ru-RU" sz="2000" b="1" u="sng" dirty="0">
                <a:latin typeface="Times New Roman" panose="02020603050405020304" pitchFamily="18" charset="0"/>
                <a:ea typeface="Calibri" panose="020F0502020204030204" pitchFamily="34" charset="0"/>
                <a:cs typeface="Times New Roman" panose="02020603050405020304" pitchFamily="18" charset="0"/>
              </a:rPr>
              <a:t>стиль. Общая характеристика. Экстралингвистические </a:t>
            </a:r>
            <a:r>
              <a:rPr lang="ru-RU" sz="2000" b="1" u="sng" dirty="0" smtClean="0">
                <a:latin typeface="Times New Roman" panose="02020603050405020304" pitchFamily="18" charset="0"/>
                <a:ea typeface="Calibri" panose="020F0502020204030204" pitchFamily="34" charset="0"/>
                <a:cs typeface="Times New Roman" panose="02020603050405020304" pitchFamily="18" charset="0"/>
              </a:rPr>
              <a:t>особенности</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rPr>
              <a:t>Общая характеристика официально-делового стиля:</a:t>
            </a:r>
            <a:endParaRPr lang="ru-RU" sz="1200" dirty="0">
              <a:ea typeface="Calibri" panose="020F0502020204030204" pitchFamily="34"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Основные черты</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Сфера применения</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rPr>
              <a:t>Экстралингвистические особенности официально-делового стиля. </a:t>
            </a:r>
            <a:endParaRPr lang="ru-RU" sz="1200" dirty="0">
              <a:ea typeface="Calibri" panose="020F0502020204030204" pitchFamily="34" charset="0"/>
            </a:endParaRPr>
          </a:p>
          <a:p>
            <a:pPr marL="228600" algn="just">
              <a:lnSpc>
                <a:spcPct val="107000"/>
              </a:lnSpc>
              <a:spcAft>
                <a:spcPts val="0"/>
              </a:spcAft>
            </a:pPr>
            <a:r>
              <a:rPr lang="ru-RU" sz="2000" b="1" u="sng" dirty="0" err="1">
                <a:latin typeface="Times New Roman" panose="02020603050405020304" pitchFamily="18" charset="0"/>
                <a:ea typeface="Calibri" panose="020F0502020204030204" pitchFamily="34" charset="0"/>
                <a:cs typeface="Times New Roman" panose="02020603050405020304" pitchFamily="18" charset="0"/>
              </a:rPr>
              <a:t>Подстили</a:t>
            </a:r>
            <a:r>
              <a:rPr lang="ru-RU" sz="2000" b="1" u="sng" dirty="0">
                <a:latin typeface="Times New Roman" panose="02020603050405020304" pitchFamily="18" charset="0"/>
                <a:ea typeface="Calibri" panose="020F0502020204030204" pitchFamily="34" charset="0"/>
                <a:cs typeface="Times New Roman" panose="02020603050405020304" pitchFamily="18" charset="0"/>
              </a:rPr>
              <a:t> официально-деловой речи и их основная характеристика. </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Дипломатический </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Законодательный </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Управленческий </a:t>
            </a:r>
            <a:endParaRPr lang="ru-RU" sz="1200" dirty="0">
              <a:cs typeface="Times New Roman" panose="02020603050405020304" pitchFamily="18" charset="0"/>
            </a:endParaRPr>
          </a:p>
          <a:p>
            <a:pPr marL="228600" algn="just">
              <a:lnSpc>
                <a:spcPct val="107000"/>
              </a:lnSpc>
              <a:spcAft>
                <a:spcPts val="0"/>
              </a:spcAft>
            </a:pPr>
            <a:r>
              <a:rPr lang="ru-RU" sz="2000" b="1" u="sng" dirty="0">
                <a:latin typeface="Times New Roman" panose="02020603050405020304" pitchFamily="18" charset="0"/>
                <a:ea typeface="Calibri" panose="020F0502020204030204" pitchFamily="34" charset="0"/>
                <a:cs typeface="Times New Roman" panose="02020603050405020304" pitchFamily="18" charset="0"/>
              </a:rPr>
              <a:t>Лингвистические особенности официально-делового стиля.</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ru-RU" sz="2000" b="1" u="sng" dirty="0" smtClean="0">
                <a:latin typeface="Times New Roman" panose="02020603050405020304" pitchFamily="18" charset="0"/>
                <a:ea typeface="Calibri" panose="020F0502020204030204" pitchFamily="34" charset="0"/>
                <a:cs typeface="Times New Roman" panose="02020603050405020304" pitchFamily="18" charset="0"/>
              </a:rPr>
              <a:t>Научный </a:t>
            </a:r>
            <a:r>
              <a:rPr lang="ru-RU" sz="2000" b="1" u="sng" dirty="0">
                <a:latin typeface="Times New Roman" panose="02020603050405020304" pitchFamily="18" charset="0"/>
                <a:ea typeface="Calibri" panose="020F0502020204030204" pitchFamily="34" charset="0"/>
                <a:cs typeface="Times New Roman" panose="02020603050405020304" pitchFamily="18" charset="0"/>
              </a:rPr>
              <a:t>стиль. Общая характеристика.</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ru-RU" sz="2000" b="1" u="sng" dirty="0" err="1">
                <a:latin typeface="Times New Roman" panose="02020603050405020304" pitchFamily="18" charset="0"/>
                <a:ea typeface="Calibri" panose="020F0502020204030204" pitchFamily="34" charset="0"/>
                <a:cs typeface="Times New Roman" panose="02020603050405020304" pitchFamily="18" charset="0"/>
              </a:rPr>
              <a:t>Подстили</a:t>
            </a:r>
            <a:r>
              <a:rPr lang="ru-RU" sz="2000" b="1" u="sng" dirty="0">
                <a:latin typeface="Times New Roman" panose="02020603050405020304" pitchFamily="18" charset="0"/>
                <a:ea typeface="Calibri" panose="020F0502020204030204" pitchFamily="34" charset="0"/>
                <a:cs typeface="Times New Roman" panose="02020603050405020304" pitchFamily="18" charset="0"/>
              </a:rPr>
              <a:t> научной речи. Жанровые особенности научного стиля.</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err="1">
                <a:latin typeface="Times New Roman" panose="02020603050405020304" pitchFamily="18" charset="0"/>
                <a:ea typeface="Calibri" panose="020F0502020204030204" pitchFamily="34" charset="0"/>
              </a:rPr>
              <a:t>Подстили</a:t>
            </a:r>
            <a:endParaRPr lang="ru-RU" sz="1200" dirty="0">
              <a:ea typeface="Calibri" panose="020F0502020204030204" pitchFamily="34"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Собственно-научный </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Научно-информативный </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Учебно-научный </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Научно-популярный </a:t>
            </a:r>
            <a:endParaRPr lang="ru-RU" sz="1200" dirty="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rPr>
              <a:t>Жанры научного стиля</a:t>
            </a:r>
            <a:endParaRPr lang="ru-RU" sz="1200" dirty="0">
              <a:ea typeface="Calibri" panose="020F0502020204030204" pitchFamily="34"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rPr>
              <a:t>Особенности научного стиля</a:t>
            </a:r>
            <a:endParaRPr lang="ru-RU" sz="1200" dirty="0">
              <a:ea typeface="Calibri" panose="020F0502020204030204" pitchFamily="34" charset="0"/>
            </a:endParaRPr>
          </a:p>
          <a:p>
            <a:pPr marL="228600" algn="just">
              <a:lnSpc>
                <a:spcPct val="107000"/>
              </a:lnSpc>
              <a:spcAft>
                <a:spcPts val="0"/>
              </a:spcAft>
            </a:pPr>
            <a:r>
              <a:rPr lang="ru-RU" sz="2000" b="1" u="sng" dirty="0" smtClean="0">
                <a:latin typeface="Times New Roman" panose="02020603050405020304" pitchFamily="18" charset="0"/>
                <a:ea typeface="Calibri" panose="020F0502020204030204" pitchFamily="34" charset="0"/>
                <a:cs typeface="Times New Roman" panose="02020603050405020304" pitchFamily="18" charset="0"/>
              </a:rPr>
              <a:t>Термины</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ru-RU" sz="2000" b="1" u="sng" dirty="0" smtClean="0">
                <a:latin typeface="Times New Roman" panose="02020603050405020304" pitchFamily="18" charset="0"/>
                <a:ea typeface="Calibri" panose="020F0502020204030204" pitchFamily="34" charset="0"/>
                <a:cs typeface="Times New Roman" panose="02020603050405020304" pitchFamily="18" charset="0"/>
              </a:rPr>
              <a:t>Языковые </a:t>
            </a:r>
            <a:r>
              <a:rPr lang="ru-RU" sz="2000" b="1" u="sng" dirty="0">
                <a:latin typeface="Times New Roman" panose="02020603050405020304" pitchFamily="18" charset="0"/>
                <a:ea typeface="Calibri" panose="020F0502020204030204" pitchFamily="34" charset="0"/>
                <a:cs typeface="Times New Roman" panose="02020603050405020304" pitchFamily="18" charset="0"/>
              </a:rPr>
              <a:t>особенности научного стиля</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rPr>
              <a:t>Лексический состав</a:t>
            </a:r>
            <a:endParaRPr lang="ru-RU" sz="1200" dirty="0">
              <a:ea typeface="Calibri" panose="020F0502020204030204" pitchFamily="34"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rPr>
              <a:t>Морфологические особенности</a:t>
            </a:r>
            <a:endParaRPr lang="ru-RU" sz="1200" dirty="0">
              <a:ea typeface="Calibri" panose="020F0502020204030204" pitchFamily="34" charset="0"/>
            </a:endParaRPr>
          </a:p>
          <a:p>
            <a:pPr marL="342900" lvl="0" indent="-342900" algn="just">
              <a:spcAft>
                <a:spcPts val="0"/>
              </a:spcAft>
              <a:buFont typeface="Calibri" panose="020F0502020204030204" pitchFamily="34" charset="0"/>
              <a:buChar char="•"/>
            </a:pPr>
            <a:r>
              <a:rPr lang="ru-RU" sz="1200" dirty="0">
                <a:latin typeface="Times New Roman" panose="02020603050405020304" pitchFamily="18" charset="0"/>
                <a:ea typeface="Calibri" panose="020F0502020204030204" pitchFamily="34" charset="0"/>
              </a:rPr>
              <a:t>Синтаксические особенности</a:t>
            </a:r>
            <a:endParaRPr lang="ru-RU" sz="1200" dirty="0">
              <a:effectLst/>
              <a:ea typeface="Calibri" panose="020F0502020204030204" pitchFamily="34" charset="0"/>
            </a:endParaRPr>
          </a:p>
        </p:txBody>
      </p:sp>
    </p:spTree>
    <p:extLst>
      <p:ext uri="{BB962C8B-B14F-4D97-AF65-F5344CB8AC3E}">
        <p14:creationId xmlns:p14="http://schemas.microsoft.com/office/powerpoint/2010/main" val="3952046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90746" y="868864"/>
            <a:ext cx="10972800" cy="827311"/>
          </a:xfrm>
          <a:solidFill>
            <a:schemeClr val="accent4">
              <a:lumMod val="40000"/>
              <a:lumOff val="60000"/>
            </a:schemeClr>
          </a:solidFill>
        </p:spPr>
        <p:txBody>
          <a:bodyPr/>
          <a:lstStyle/>
          <a:p>
            <a:pPr algn="ctr"/>
            <a:r>
              <a:rPr lang="ru-RU" dirty="0" smtClean="0">
                <a:solidFill>
                  <a:schemeClr val="accent6">
                    <a:lumMod val="75000"/>
                    <a:lumOff val="25000"/>
                  </a:schemeClr>
                </a:solidFill>
              </a:rPr>
              <a:t>Функциональные стили русского языка</a:t>
            </a:r>
            <a:endParaRPr lang="ru-RU" dirty="0">
              <a:solidFill>
                <a:schemeClr val="accent6">
                  <a:lumMod val="75000"/>
                  <a:lumOff val="25000"/>
                </a:schemeClr>
              </a:solidFill>
            </a:endParaRPr>
          </a:p>
        </p:txBody>
      </p:sp>
      <p:cxnSp>
        <p:nvCxnSpPr>
          <p:cNvPr id="5" name="Прямая со стрелкой 4"/>
          <p:cNvCxnSpPr/>
          <p:nvPr/>
        </p:nvCxnSpPr>
        <p:spPr>
          <a:xfrm flipH="1">
            <a:off x="3789575" y="1866507"/>
            <a:ext cx="471340" cy="4336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Прямая со стрелкой 7"/>
          <p:cNvCxnSpPr/>
          <p:nvPr/>
        </p:nvCxnSpPr>
        <p:spPr>
          <a:xfrm>
            <a:off x="8540685" y="1866507"/>
            <a:ext cx="263950" cy="4336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805394" y="2367698"/>
            <a:ext cx="262065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101820">
                    <a:lumMod val="75000"/>
                    <a:lumOff val="25000"/>
                  </a:srgbClr>
                </a:solidFill>
                <a:effectLst/>
                <a:uLnTx/>
                <a:uFillTx/>
                <a:latin typeface="Arial Black" panose="020B0A04020102020204" pitchFamily="34" charset="0"/>
                <a:ea typeface="+mn-ea"/>
                <a:cs typeface="+mn-cs"/>
              </a:rPr>
              <a:t>Разговорный</a:t>
            </a:r>
            <a:r>
              <a:rPr kumimoji="0" lang="ru-RU" sz="1800" b="0" i="0" u="none" strike="noStrike" kern="1200" cap="none" spc="0" normalizeH="0" baseline="0" noProof="0" dirty="0" smtClean="0">
                <a:ln>
                  <a:noFill/>
                </a:ln>
                <a:solidFill>
                  <a:srgbClr val="00629B"/>
                </a:solidFill>
                <a:effectLst/>
                <a:uLnTx/>
                <a:uFillTx/>
                <a:latin typeface="PT Sans"/>
                <a:ea typeface="+mn-ea"/>
                <a:cs typeface="+mn-cs"/>
              </a:rPr>
              <a:t> </a:t>
            </a:r>
            <a:endParaRPr kumimoji="0" lang="ru-RU" sz="1800" b="0" i="0" u="none" strike="noStrike" kern="1200" cap="none" spc="0" normalizeH="0" baseline="0" noProof="0" dirty="0">
              <a:ln>
                <a:noFill/>
              </a:ln>
              <a:solidFill>
                <a:srgbClr val="00629B"/>
              </a:solidFill>
              <a:effectLst/>
              <a:uLnTx/>
              <a:uFillTx/>
              <a:latin typeface="PT Sans"/>
              <a:ea typeface="+mn-ea"/>
              <a:cs typeface="+mn-cs"/>
            </a:endParaRPr>
          </a:p>
        </p:txBody>
      </p:sp>
      <p:sp>
        <p:nvSpPr>
          <p:cNvPr id="10" name="TextBox 9"/>
          <p:cNvSpPr txBox="1"/>
          <p:nvPr/>
        </p:nvSpPr>
        <p:spPr>
          <a:xfrm>
            <a:off x="2216869" y="2367698"/>
            <a:ext cx="262065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101820">
                    <a:lumMod val="75000"/>
                    <a:lumOff val="25000"/>
                  </a:srgbClr>
                </a:solidFill>
                <a:effectLst/>
                <a:uLnTx/>
                <a:uFillTx/>
                <a:latin typeface="Arial Black" panose="020B0A04020102020204" pitchFamily="34" charset="0"/>
                <a:ea typeface="+mn-ea"/>
                <a:cs typeface="+mn-cs"/>
              </a:rPr>
              <a:t>Книжный</a:t>
            </a:r>
            <a:r>
              <a:rPr kumimoji="0" lang="ru-RU" sz="1800" b="0" i="0" u="none" strike="noStrike" kern="1200" cap="none" spc="0" normalizeH="0" baseline="0" noProof="0" dirty="0" smtClean="0">
                <a:ln>
                  <a:noFill/>
                </a:ln>
                <a:solidFill>
                  <a:srgbClr val="00629B"/>
                </a:solidFill>
                <a:effectLst/>
                <a:uLnTx/>
                <a:uFillTx/>
                <a:latin typeface="PT Sans"/>
                <a:ea typeface="+mn-ea"/>
                <a:cs typeface="+mn-cs"/>
              </a:rPr>
              <a:t> </a:t>
            </a:r>
            <a:endParaRPr kumimoji="0" lang="ru-RU" sz="1800" b="0" i="0" u="none" strike="noStrike" kern="1200" cap="none" spc="0" normalizeH="0" baseline="0" noProof="0" dirty="0">
              <a:ln>
                <a:noFill/>
              </a:ln>
              <a:solidFill>
                <a:srgbClr val="00629B"/>
              </a:solidFill>
              <a:effectLst/>
              <a:uLnTx/>
              <a:uFillTx/>
              <a:latin typeface="PT Sans"/>
              <a:ea typeface="+mn-ea"/>
              <a:cs typeface="+mn-cs"/>
            </a:endParaRPr>
          </a:p>
        </p:txBody>
      </p:sp>
      <p:cxnSp>
        <p:nvCxnSpPr>
          <p:cNvPr id="12" name="Прямая со стрелкой 11"/>
          <p:cNvCxnSpPr/>
          <p:nvPr/>
        </p:nvCxnSpPr>
        <p:spPr>
          <a:xfrm flipH="1">
            <a:off x="1772239" y="2865748"/>
            <a:ext cx="631596" cy="169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415" y="3104331"/>
            <a:ext cx="262065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101820">
                    <a:lumMod val="75000"/>
                    <a:lumOff val="25000"/>
                  </a:srgbClr>
                </a:solidFill>
                <a:effectLst/>
                <a:uLnTx/>
                <a:uFillTx/>
                <a:latin typeface="Arial Black" panose="020B0A04020102020204" pitchFamily="34" charset="0"/>
                <a:ea typeface="+mn-ea"/>
                <a:cs typeface="+mn-cs"/>
              </a:rPr>
              <a:t>Официально-деловой</a:t>
            </a:r>
            <a:r>
              <a:rPr kumimoji="0" lang="ru-RU" sz="1800" b="0" i="0" u="none" strike="noStrike" kern="1200" cap="none" spc="0" normalizeH="0" baseline="0" noProof="0" dirty="0" smtClean="0">
                <a:ln>
                  <a:noFill/>
                </a:ln>
                <a:solidFill>
                  <a:srgbClr val="00629B"/>
                </a:solidFill>
                <a:effectLst/>
                <a:uLnTx/>
                <a:uFillTx/>
                <a:latin typeface="PT Sans"/>
                <a:ea typeface="+mn-ea"/>
                <a:cs typeface="+mn-cs"/>
              </a:rPr>
              <a:t> </a:t>
            </a:r>
            <a:endParaRPr kumimoji="0" lang="ru-RU" sz="1800" b="0" i="0" u="none" strike="noStrike" kern="1200" cap="none" spc="0" normalizeH="0" baseline="0" noProof="0" dirty="0">
              <a:ln>
                <a:noFill/>
              </a:ln>
              <a:solidFill>
                <a:srgbClr val="00629B"/>
              </a:solidFill>
              <a:effectLst/>
              <a:uLnTx/>
              <a:uFillTx/>
              <a:latin typeface="PT Sans"/>
              <a:ea typeface="+mn-ea"/>
              <a:cs typeface="+mn-cs"/>
            </a:endParaRPr>
          </a:p>
        </p:txBody>
      </p:sp>
      <p:cxnSp>
        <p:nvCxnSpPr>
          <p:cNvPr id="15" name="Прямая со стрелкой 14"/>
          <p:cNvCxnSpPr/>
          <p:nvPr/>
        </p:nvCxnSpPr>
        <p:spPr>
          <a:xfrm flipH="1">
            <a:off x="2403835" y="2865748"/>
            <a:ext cx="782425" cy="1470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74395" y="4405230"/>
            <a:ext cx="262065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101820">
                    <a:lumMod val="75000"/>
                    <a:lumOff val="25000"/>
                  </a:srgbClr>
                </a:solidFill>
                <a:effectLst/>
                <a:uLnTx/>
                <a:uFillTx/>
                <a:latin typeface="Arial Black" panose="020B0A04020102020204" pitchFamily="34" charset="0"/>
                <a:ea typeface="+mn-ea"/>
                <a:cs typeface="+mn-cs"/>
              </a:rPr>
              <a:t>Научный</a:t>
            </a:r>
            <a:r>
              <a:rPr kumimoji="0" lang="ru-RU" sz="1800" b="0" i="0" u="none" strike="noStrike" kern="1200" cap="none" spc="0" normalizeH="0" baseline="0" noProof="0" dirty="0" smtClean="0">
                <a:ln>
                  <a:noFill/>
                </a:ln>
                <a:solidFill>
                  <a:srgbClr val="101820">
                    <a:lumMod val="75000"/>
                    <a:lumOff val="25000"/>
                  </a:srgbClr>
                </a:solidFill>
                <a:effectLst/>
                <a:uLnTx/>
                <a:uFillTx/>
                <a:latin typeface="Arial Black" panose="020B0A04020102020204" pitchFamily="34" charset="0"/>
                <a:ea typeface="+mn-ea"/>
                <a:cs typeface="+mn-cs"/>
              </a:rPr>
              <a:t> </a:t>
            </a:r>
            <a:r>
              <a:rPr kumimoji="0" lang="ru-RU" sz="1800" b="0" i="0" u="none" strike="noStrike" kern="1200" cap="none" spc="0" normalizeH="0" baseline="0" noProof="0" dirty="0" smtClean="0">
                <a:ln>
                  <a:noFill/>
                </a:ln>
                <a:solidFill>
                  <a:srgbClr val="00629B"/>
                </a:solidFill>
                <a:effectLst/>
                <a:uLnTx/>
                <a:uFillTx/>
                <a:latin typeface="PT Sans"/>
                <a:ea typeface="+mn-ea"/>
                <a:cs typeface="+mn-cs"/>
              </a:rPr>
              <a:t> </a:t>
            </a:r>
            <a:endParaRPr kumimoji="0" lang="ru-RU" sz="1800" b="0" i="0" u="none" strike="noStrike" kern="1200" cap="none" spc="0" normalizeH="0" baseline="0" noProof="0" dirty="0">
              <a:ln>
                <a:noFill/>
              </a:ln>
              <a:solidFill>
                <a:srgbClr val="00629B"/>
              </a:solidFill>
              <a:effectLst/>
              <a:uLnTx/>
              <a:uFillTx/>
              <a:latin typeface="PT Sans"/>
              <a:ea typeface="+mn-ea"/>
              <a:cs typeface="+mn-cs"/>
            </a:endParaRPr>
          </a:p>
        </p:txBody>
      </p:sp>
      <p:cxnSp>
        <p:nvCxnSpPr>
          <p:cNvPr id="18" name="Прямая со стрелкой 17"/>
          <p:cNvCxnSpPr/>
          <p:nvPr/>
        </p:nvCxnSpPr>
        <p:spPr>
          <a:xfrm>
            <a:off x="3789575" y="2950589"/>
            <a:ext cx="0" cy="2187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16869" y="5336797"/>
            <a:ext cx="2620652"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101820">
                    <a:lumMod val="75000"/>
                    <a:lumOff val="25000"/>
                  </a:srgbClr>
                </a:solidFill>
                <a:effectLst/>
                <a:uLnTx/>
                <a:uFillTx/>
                <a:latin typeface="Arial Black" panose="020B0A04020102020204" pitchFamily="34" charset="0"/>
                <a:ea typeface="+mn-ea"/>
                <a:cs typeface="+mn-cs"/>
              </a:rPr>
              <a:t>Публицистический</a:t>
            </a:r>
            <a:r>
              <a:rPr kumimoji="0" lang="ru-RU" sz="1400" b="0" i="0" u="none" strike="noStrike" kern="1200" cap="none" spc="0" normalizeH="0" baseline="0" noProof="0" dirty="0" smtClean="0">
                <a:ln>
                  <a:noFill/>
                </a:ln>
                <a:solidFill>
                  <a:srgbClr val="00629B"/>
                </a:solidFill>
                <a:effectLst/>
                <a:uLnTx/>
                <a:uFillTx/>
                <a:latin typeface="PT Sans"/>
                <a:ea typeface="+mn-ea"/>
                <a:cs typeface="+mn-cs"/>
              </a:rPr>
              <a:t> </a:t>
            </a:r>
            <a:endParaRPr kumimoji="0" lang="ru-RU" sz="1400" b="0" i="0" u="none" strike="noStrike" kern="1200" cap="none" spc="0" normalizeH="0" baseline="0" noProof="0" dirty="0">
              <a:ln>
                <a:noFill/>
              </a:ln>
              <a:solidFill>
                <a:srgbClr val="00629B"/>
              </a:solidFill>
              <a:effectLst/>
              <a:uLnTx/>
              <a:uFillTx/>
              <a:latin typeface="PT Sans"/>
              <a:ea typeface="+mn-ea"/>
              <a:cs typeface="+mn-cs"/>
            </a:endParaRPr>
          </a:p>
        </p:txBody>
      </p:sp>
      <p:cxnSp>
        <p:nvCxnSpPr>
          <p:cNvPr id="21" name="Прямая со стрелкой 20"/>
          <p:cNvCxnSpPr/>
          <p:nvPr/>
        </p:nvCxnSpPr>
        <p:spPr>
          <a:xfrm>
            <a:off x="4534293" y="2865748"/>
            <a:ext cx="735291" cy="8766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269584" y="3859432"/>
            <a:ext cx="262065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101820">
                    <a:lumMod val="75000"/>
                    <a:lumOff val="25000"/>
                  </a:srgbClr>
                </a:solidFill>
                <a:effectLst/>
                <a:uLnTx/>
                <a:uFillTx/>
                <a:latin typeface="Arial Black" panose="020B0A04020102020204" pitchFamily="34" charset="0"/>
                <a:ea typeface="+mn-ea"/>
                <a:cs typeface="+mn-cs"/>
              </a:rPr>
              <a:t>Литературно-художественный</a:t>
            </a:r>
            <a:r>
              <a:rPr kumimoji="0" lang="ru-RU" sz="1800" b="0" i="0" u="none" strike="noStrike" kern="1200" cap="none" spc="0" normalizeH="0" baseline="0" noProof="0" dirty="0" smtClean="0">
                <a:ln>
                  <a:noFill/>
                </a:ln>
                <a:solidFill>
                  <a:srgbClr val="00629B"/>
                </a:solidFill>
                <a:effectLst/>
                <a:uLnTx/>
                <a:uFillTx/>
                <a:latin typeface="PT Sans"/>
                <a:ea typeface="+mn-ea"/>
                <a:cs typeface="+mn-cs"/>
              </a:rPr>
              <a:t> </a:t>
            </a:r>
            <a:endParaRPr kumimoji="0" lang="ru-RU" sz="1800" b="0" i="0" u="none" strike="noStrike" kern="1200" cap="none" spc="0" normalizeH="0" baseline="0" noProof="0" dirty="0">
              <a:ln>
                <a:noFill/>
              </a:ln>
              <a:solidFill>
                <a:srgbClr val="00629B"/>
              </a:solidFill>
              <a:effectLst/>
              <a:uLnTx/>
              <a:uFillTx/>
              <a:latin typeface="PT Sans"/>
              <a:ea typeface="+mn-ea"/>
              <a:cs typeface="+mn-cs"/>
            </a:endParaRPr>
          </a:p>
        </p:txBody>
      </p:sp>
    </p:spTree>
    <p:extLst>
      <p:ext uri="{BB962C8B-B14F-4D97-AF65-F5344CB8AC3E}">
        <p14:creationId xmlns:p14="http://schemas.microsoft.com/office/powerpoint/2010/main" val="1297854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PT Sans"/>
              <a:ea typeface="+mn-ea"/>
              <a:cs typeface="+mn-cs"/>
            </a:endParaRPr>
          </a:p>
        </p:txBody>
      </p:sp>
      <p:pic>
        <p:nvPicPr>
          <p:cNvPr id="1026" name="Picture 2" descr="https://cf2.ppt-online.org/files2/slide/x/xCBvrSIsVqJTWUke79Y30XOHNLiwE4FKMgjhAZRb1/sli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959" y="974279"/>
            <a:ext cx="7855190" cy="588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13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38168"/>
            <a:ext cx="10972800" cy="827311"/>
          </a:xfrm>
          <a:solidFill>
            <a:schemeClr val="accent1">
              <a:lumMod val="20000"/>
              <a:lumOff val="80000"/>
            </a:schemeClr>
          </a:solidFill>
        </p:spPr>
        <p:txBody>
          <a:bodyPr/>
          <a:lstStyle/>
          <a:p>
            <a:pPr algn="ctr"/>
            <a:r>
              <a:rPr lang="ru-RU" dirty="0" err="1">
                <a:solidFill>
                  <a:schemeClr val="accent6">
                    <a:lumMod val="75000"/>
                    <a:lumOff val="25000"/>
                  </a:schemeClr>
                </a:solidFill>
                <a:latin typeface="Arial Black" panose="020B0A04020102020204" pitchFamily="34" charset="0"/>
              </a:rPr>
              <a:t>Подстили</a:t>
            </a:r>
            <a:r>
              <a:rPr lang="ru-RU" dirty="0">
                <a:solidFill>
                  <a:schemeClr val="accent6">
                    <a:lumMod val="75000"/>
                    <a:lumOff val="25000"/>
                  </a:schemeClr>
                </a:solidFill>
                <a:latin typeface="Arial Black" panose="020B0A04020102020204" pitchFamily="34" charset="0"/>
              </a:rPr>
              <a:t> </a:t>
            </a:r>
            <a:r>
              <a:rPr lang="ru-RU" dirty="0" smtClean="0">
                <a:solidFill>
                  <a:schemeClr val="accent6">
                    <a:lumMod val="75000"/>
                    <a:lumOff val="25000"/>
                  </a:schemeClr>
                </a:solidFill>
                <a:latin typeface="Arial Black" panose="020B0A04020102020204" pitchFamily="34" charset="0"/>
              </a:rPr>
              <a:t>официально-деловой речи</a:t>
            </a:r>
            <a:endParaRPr lang="ru-RU" dirty="0">
              <a:solidFill>
                <a:schemeClr val="accent6">
                  <a:lumMod val="75000"/>
                  <a:lumOff val="25000"/>
                </a:schemeClr>
              </a:solidFill>
              <a:latin typeface="Arial Black" panose="020B0A04020102020204" pitchFamily="34" charset="0"/>
            </a:endParaRPr>
          </a:p>
        </p:txBody>
      </p:sp>
      <p:sp>
        <p:nvSpPr>
          <p:cNvPr id="4" name="Нижний колонтитул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smtClean="0">
                <a:ln>
                  <a:noFill/>
                </a:ln>
                <a:solidFill>
                  <a:srgbClr val="FFFFFF"/>
                </a:solidFill>
                <a:effectLst/>
                <a:uLnTx/>
                <a:uFillTx/>
                <a:latin typeface="PT Sans"/>
                <a:ea typeface="+mn-ea"/>
                <a:cs typeface="+mn-cs"/>
              </a:rPr>
              <a:t>Название раздела</a:t>
            </a:r>
            <a:endParaRPr kumimoji="0" lang="ru-RU" sz="1800" b="0" i="0" u="none" strike="noStrike" kern="1200" cap="none" spc="0" normalizeH="0" baseline="0" noProof="0" dirty="0">
              <a:ln>
                <a:noFill/>
              </a:ln>
              <a:solidFill>
                <a:srgbClr val="FFFFFF"/>
              </a:solidFill>
              <a:effectLst/>
              <a:uLnTx/>
              <a:uFillTx/>
              <a:latin typeface="PT Sans"/>
              <a:ea typeface="+mn-ea"/>
              <a:cs typeface="+mn-cs"/>
            </a:endParaRPr>
          </a:p>
        </p:txBody>
      </p:sp>
      <p:sp>
        <p:nvSpPr>
          <p:cNvPr id="5" name="TextBox 4"/>
          <p:cNvSpPr txBox="1"/>
          <p:nvPr/>
        </p:nvSpPr>
        <p:spPr>
          <a:xfrm>
            <a:off x="848412" y="2469823"/>
            <a:ext cx="10733988" cy="3274614"/>
          </a:xfrm>
          <a:prstGeom prst="rect">
            <a:avLst/>
          </a:prstGeom>
          <a:noFill/>
        </p:spPr>
        <p:txBody>
          <a:bodyPr wrap="square" rtlCol="0">
            <a:spAutoFit/>
          </a:bodyPr>
          <a:lstStyle/>
          <a:p>
            <a:pPr marL="4826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ru-RU" sz="20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дипломатический</a:t>
            </a: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2000" b="0" i="0"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виды документов</a:t>
            </a: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международные договоры, соглашения, конвенции, меморандумы, ноты, коммюнике и т.д.; устные формы практически не применяются); </a:t>
            </a:r>
            <a:endParaRPr kumimoji="0" lang="ru-RU" sz="2000" b="0" i="0" u="none" strike="noStrike" kern="1200" cap="none" spc="0" normalizeH="0" baseline="0" noProof="0" dirty="0">
              <a:ln>
                <a:noFill/>
              </a:ln>
              <a:solidFill>
                <a:srgbClr val="00629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826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ru-RU" sz="20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законодательный</a:t>
            </a: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2000" b="0" i="0"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виды документов</a:t>
            </a: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как законы, указы, гражданские, уголовные и другие акты государственного значения; основная устная форма - судебная речь); </a:t>
            </a:r>
            <a:endParaRPr kumimoji="0" lang="ru-RU" sz="2000" b="0" i="0" u="none" strike="noStrike" kern="1200" cap="none" spc="0" normalizeH="0" baseline="0" noProof="0" dirty="0">
              <a:ln>
                <a:noFill/>
              </a:ln>
              <a:solidFill>
                <a:srgbClr val="00629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8260" marR="0" lvl="0" indent="0" algn="just" defTabSz="914400" rtl="0" eaLnBrk="1" fontAlgn="auto" latinLnBrk="0" hangingPunct="1">
              <a:lnSpc>
                <a:spcPct val="150000"/>
              </a:lnSpc>
              <a:spcBef>
                <a:spcPts val="0"/>
              </a:spcBef>
              <a:spcAft>
                <a:spcPts val="800"/>
              </a:spcAft>
              <a:buClrTx/>
              <a:buSzTx/>
              <a:buFontTx/>
              <a:buNone/>
              <a:tabLst/>
              <a:defRPr/>
            </a:pP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ru-RU" sz="2000" b="1"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управленческий или административно-канцелярский </a:t>
            </a: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2000" b="0" i="0" u="sng"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виды документов</a:t>
            </a:r>
            <a:r>
              <a:rPr kumimoji="0" lang="ru-RU" sz="2000" b="0" i="0" u="none" strike="noStrike" kern="1200" cap="none" spc="0" normalizeH="0" baseline="0" noProof="0" dirty="0">
                <a:ln>
                  <a:noFill/>
                </a:ln>
                <a:solidFill>
                  <a:srgbClr val="00629B"/>
                </a:solidFill>
                <a:effectLst/>
                <a:uLnTx/>
                <a:uFillTx/>
                <a:latin typeface="Times New Roman" panose="02020603050405020304" pitchFamily="18" charset="0"/>
                <a:ea typeface="Calibri" panose="020F0502020204030204" pitchFamily="34" charset="0"/>
                <a:cs typeface="Times New Roman" panose="02020603050405020304" pitchFamily="18" charset="0"/>
              </a:rPr>
              <a:t>: уставы, договоры, приказы, распоряжения, заявления, характеристики, доверенности, расписки и т.д.; устные формы - доклад, выступление, служебный телефонный разговор, устное распоряжение). </a:t>
            </a:r>
            <a:endParaRPr kumimoji="0" lang="ru-RU" sz="2000" b="0" i="0" u="none" strike="noStrike" kern="1200" cap="none" spc="0" normalizeH="0" baseline="0" noProof="0" dirty="0">
              <a:ln>
                <a:noFill/>
              </a:ln>
              <a:solidFill>
                <a:srgbClr val="00629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74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4AE0D59A-536B-4D39-82FF-1EC25604FDF7}"/>
              </a:ext>
            </a:extLst>
          </p:cNvPr>
          <p:cNvSpPr>
            <a:spLocks noGrp="1"/>
          </p:cNvSpPr>
          <p:nvPr>
            <p:ph type="ftr" sz="quarter" idx="10"/>
          </p:nvPr>
        </p:nvSpPr>
        <p:spPr>
          <a:xfrm>
            <a:off x="4021494" y="578498"/>
            <a:ext cx="8170507" cy="444750"/>
          </a:xfrm>
        </p:spPr>
        <p: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ru-RU" sz="3200" b="1" i="0" u="none" strike="noStrike" kern="1200" cap="none" spc="0" normalizeH="0" baseline="0" noProof="0" dirty="0">
                <a:ln>
                  <a:noFill/>
                </a:ln>
                <a:solidFill>
                  <a:srgbClr val="FFFFFF"/>
                </a:solidFill>
                <a:effectLst/>
                <a:uLnTx/>
                <a:uFillTx/>
                <a:latin typeface="REG"/>
                <a:ea typeface="+mn-ea"/>
                <a:cs typeface="+mn-cs"/>
              </a:rPr>
              <a:t> </a:t>
            </a:r>
            <a:r>
              <a:rPr kumimoji="0" lang="ru-RU" sz="2800" b="1" i="0" u="none" strike="noStrike" kern="1200" cap="none" spc="0" normalizeH="0" baseline="0" noProof="0" dirty="0">
                <a:ln>
                  <a:noFill/>
                </a:ln>
                <a:solidFill>
                  <a:srgbClr val="FFFFFF"/>
                </a:solidFill>
                <a:effectLst/>
                <a:uLnTx/>
                <a:uFillTx/>
                <a:latin typeface="REG"/>
                <a:ea typeface="+mn-ea"/>
                <a:cs typeface="+mn-cs"/>
              </a:rPr>
              <a:t>Функциональные подстили и жанры научной речи</a:t>
            </a:r>
            <a:endParaRPr kumimoji="0" lang="ru-RU" sz="3200" b="1" i="0" u="none" strike="noStrike" kern="1200" cap="none" spc="0" normalizeH="0" baseline="0" noProof="0" dirty="0">
              <a:ln>
                <a:noFill/>
              </a:ln>
              <a:solidFill>
                <a:srgbClr val="FFFFFF"/>
              </a:solidFill>
              <a:effectLst/>
              <a:uLnTx/>
              <a:uFillTx/>
              <a:latin typeface="REG"/>
              <a:ea typeface="+mn-ea"/>
              <a:cs typeface="+mn-cs"/>
            </a:endParaRPr>
          </a:p>
        </p:txBody>
      </p:sp>
      <p:pic>
        <p:nvPicPr>
          <p:cNvPr id="5" name="Рисунок 4">
            <a:extLst>
              <a:ext uri="{FF2B5EF4-FFF2-40B4-BE49-F238E27FC236}">
                <a16:creationId xmlns:a16="http://schemas.microsoft.com/office/drawing/2014/main" id="{46C3E8DE-8C67-8D76-A291-96F98E5DF392}"/>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19015" y="1102167"/>
            <a:ext cx="10920369" cy="5569221"/>
          </a:xfrm>
          <a:prstGeom prst="rect">
            <a:avLst/>
          </a:prstGeom>
        </p:spPr>
      </p:pic>
    </p:spTree>
    <p:extLst>
      <p:ext uri="{BB962C8B-B14F-4D97-AF65-F5344CB8AC3E}">
        <p14:creationId xmlns:p14="http://schemas.microsoft.com/office/powerpoint/2010/main" val="170436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4AE0D59A-536B-4D39-82FF-1EC25604FDF7}"/>
              </a:ext>
            </a:extLst>
          </p:cNvPr>
          <p:cNvSpPr>
            <a:spLocks noGrp="1"/>
          </p:cNvSpPr>
          <p:nvPr>
            <p:ph type="ftr" sz="quarter" idx="10"/>
          </p:nvPr>
        </p:nvSpPr>
        <p:spPr>
          <a:xfrm>
            <a:off x="4021494" y="578498"/>
            <a:ext cx="8170507" cy="444750"/>
          </a:xfrm>
        </p:spPr>
        <p: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FFFFFF"/>
                </a:solidFill>
                <a:effectLst/>
                <a:uLnTx/>
                <a:uFillTx/>
                <a:latin typeface="REG"/>
                <a:ea typeface="+mn-ea"/>
                <a:cs typeface="+mn-cs"/>
              </a:rPr>
              <a:t> </a:t>
            </a:r>
            <a:r>
              <a:rPr kumimoji="0" lang="ru-RU"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Термины</a:t>
            </a:r>
            <a:endParaRPr kumimoji="0" lang="ru-RU" sz="3600" b="1" i="0" u="none" strike="noStrike" kern="1200" cap="none" spc="0" normalizeH="0" baseline="0" noProof="0" dirty="0">
              <a:ln>
                <a:noFill/>
              </a:ln>
              <a:solidFill>
                <a:srgbClr val="FFFFFF"/>
              </a:solidFill>
              <a:effectLst/>
              <a:uLnTx/>
              <a:uFillTx/>
              <a:latin typeface="REG"/>
              <a:ea typeface="+mn-ea"/>
              <a:cs typeface="+mn-cs"/>
            </a:endParaRPr>
          </a:p>
        </p:txBody>
      </p:sp>
      <p:pic>
        <p:nvPicPr>
          <p:cNvPr id="7" name="Рисунок 6">
            <a:extLst>
              <a:ext uri="{FF2B5EF4-FFF2-40B4-BE49-F238E27FC236}">
                <a16:creationId xmlns:a16="http://schemas.microsoft.com/office/drawing/2014/main" id="{CEE337C2-C552-5B12-B3DB-AE5638FA79FE}"/>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209675" y="1297927"/>
            <a:ext cx="9772650" cy="4981575"/>
          </a:xfrm>
          <a:prstGeom prst="rect">
            <a:avLst/>
          </a:prstGeom>
        </p:spPr>
      </p:pic>
    </p:spTree>
    <p:extLst>
      <p:ext uri="{BB962C8B-B14F-4D97-AF65-F5344CB8AC3E}">
        <p14:creationId xmlns:p14="http://schemas.microsoft.com/office/powerpoint/2010/main" val="1236006133"/>
      </p:ext>
    </p:extLst>
  </p:cSld>
  <p:clrMapOvr>
    <a:masterClrMapping/>
  </p:clrMapOvr>
</p:sld>
</file>

<file path=ppt/theme/theme1.xml><?xml version="1.0" encoding="utf-8"?>
<a:theme xmlns:a="http://schemas.openxmlformats.org/drawingml/2006/main" name="Тема ЮГУ">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Тема ЮГУ" id="{CAE247DD-D38A-4E15-8C5E-7F6902257D33}" vid="{BC491F8D-C00C-498C-AEF9-A9A9146EC732}"/>
    </a:ext>
  </a:extLst>
</a:theme>
</file>

<file path=ppt/theme/theme2.xml><?xml version="1.0" encoding="utf-8"?>
<a:theme xmlns:a="http://schemas.openxmlformats.org/drawingml/2006/main" name="ЮГУ 2">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Основной стиль презентации ЮГУ" id="{B2664E47-FE78-4B88-BD0E-9E9779EFC41A}" vid="{6E68C8F9-5164-46F7-AE45-8167F9538A77}"/>
    </a:ext>
  </a:extLst>
</a:theme>
</file>

<file path=ppt/theme/theme3.xml><?xml version="1.0" encoding="utf-8"?>
<a:theme xmlns:a="http://schemas.openxmlformats.org/drawingml/2006/main" name="1_ЮГУ 2">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Основной стиль презентации ЮГУ" id="{B2664E47-FE78-4B88-BD0E-9E9779EFC41A}" vid="{6E68C8F9-5164-46F7-AE45-8167F9538A77}"/>
    </a:ext>
  </a:extLst>
</a:theme>
</file>

<file path=ppt/theme/theme4.xml><?xml version="1.0" encoding="utf-8"?>
<a:theme xmlns:a="http://schemas.openxmlformats.org/drawingml/2006/main" name="ЮГУ">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Институт НиГ ЮГУ" id="{88FBCA68-7BA2-4158-8F69-5C6BDE420372}" vid="{B1EFACE3-71F5-4EAF-9BA4-797517F977B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2774</Words>
  <Application>Microsoft Office PowerPoint</Application>
  <PresentationFormat>Широкоэкранный</PresentationFormat>
  <Paragraphs>311</Paragraphs>
  <Slides>33</Slides>
  <Notes>1</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4</vt:i4>
      </vt:variant>
      <vt:variant>
        <vt:lpstr>Внедренные серверы OLE</vt:lpstr>
      </vt:variant>
      <vt:variant>
        <vt:i4>1</vt:i4>
      </vt:variant>
      <vt:variant>
        <vt:lpstr>Заголовки слайдов</vt:lpstr>
      </vt:variant>
      <vt:variant>
        <vt:i4>33</vt:i4>
      </vt:variant>
    </vt:vector>
  </HeadingPairs>
  <TitlesOfParts>
    <vt:vector size="50" baseType="lpstr">
      <vt:lpstr>Arial</vt:lpstr>
      <vt:lpstr>Arial Black</vt:lpstr>
      <vt:lpstr>Calibri</vt:lpstr>
      <vt:lpstr>Open Sans</vt:lpstr>
      <vt:lpstr>PT Sans</vt:lpstr>
      <vt:lpstr>PT Sans Caption</vt:lpstr>
      <vt:lpstr>REG</vt:lpstr>
      <vt:lpstr>Symbol</vt:lpstr>
      <vt:lpstr>Times New Roman</vt:lpstr>
      <vt:lpstr>TimesNewRoman</vt:lpstr>
      <vt:lpstr>Verdana</vt:lpstr>
      <vt:lpstr>Wingdings</vt:lpstr>
      <vt:lpstr>Тема ЮГУ</vt:lpstr>
      <vt:lpstr>ЮГУ 2</vt:lpstr>
      <vt:lpstr>1_ЮГУ 2</vt:lpstr>
      <vt:lpstr>ЮГУ</vt:lpstr>
      <vt:lpstr>Document</vt:lpstr>
      <vt:lpstr>Дисциплина: Культура речи и деловое общение.  Тема: Официально-деловой и научный стили речи. Культура научной и профессиональной речи. </vt:lpstr>
      <vt:lpstr>Презентация PowerPoint</vt:lpstr>
      <vt:lpstr>Презентация PowerPoint</vt:lpstr>
      <vt:lpstr>Презентация PowerPoint</vt:lpstr>
      <vt:lpstr>Функциональные стили русского языка</vt:lpstr>
      <vt:lpstr>Презентация PowerPoint</vt:lpstr>
      <vt:lpstr>Подстили официально-деловой речи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Дисциплина: Русский язык и культура речи Тема: Научный стиль речи </dc:title>
  <dc:creator>Светлана Ружбеляева</dc:creator>
  <cp:lastModifiedBy>Эрик Губаев</cp:lastModifiedBy>
  <cp:revision>28</cp:revision>
  <dcterms:created xsi:type="dcterms:W3CDTF">2022-05-29T21:12:26Z</dcterms:created>
  <dcterms:modified xsi:type="dcterms:W3CDTF">2024-11-03T09:11:09Z</dcterms:modified>
</cp:coreProperties>
</file>