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61" r:id="rId3"/>
    <p:sldId id="284" r:id="rId4"/>
    <p:sldId id="285" r:id="rId5"/>
    <p:sldId id="282" r:id="rId6"/>
    <p:sldId id="283" r:id="rId7"/>
    <p:sldId id="277" r:id="rId8"/>
    <p:sldId id="270" r:id="rId9"/>
    <p:sldId id="27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8000"/>
    <a:srgbClr val="9900CC"/>
    <a:srgbClr val="00FFFF"/>
    <a:srgbClr val="808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476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DF68DB-D2EE-446A-9958-AD6D7297F2A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3B1C1A-5ADB-41B7-9638-3C3835890EB2}" type="slidenum">
              <a:rPr lang="ru-RU"/>
              <a:pPr/>
              <a:t>9</a:t>
            </a:fld>
            <a:endParaRPr lang="ru-RU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Таблицу заполняем построчно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45070-7E0B-44A4-AB2C-FD3013FFE2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90DFB-9D5D-4964-B97F-6B2FD1DBF2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7209E-644E-4CE2-B1BB-9A8957CE9D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CD76005-CA2B-4CDD-B32A-C4E3E490D0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28E1B-2295-4AE6-9929-30FE67D7A8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E1451-7671-4BCE-B5F4-C23BCC007B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62D8D5-FA50-42E9-BF56-F5F2F05257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81962-D86E-492D-BC46-3476C61751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A0F33-146A-4F80-B586-D9D01904CF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1FB40-8114-458F-8BF4-030B51319D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355D3-10AD-481D-A53B-0AFF28807E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E2A61-87D1-4B5D-977D-B3800AB295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C4FF9D-ED5C-4BBB-9E08-B1D5FBDF78A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5.wmf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765175"/>
            <a:ext cx="9144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60000"/>
              </a:lnSpc>
            </a:pPr>
            <a:r>
              <a:rPr lang="ru-RU" sz="3600" b="1" i="1">
                <a:latin typeface="Times New Roman" pitchFamily="18" charset="0"/>
              </a:rPr>
              <a:t>Пусть каждый день и каждый час</a:t>
            </a:r>
            <a:br>
              <a:rPr lang="ru-RU" sz="3600" b="1" i="1">
                <a:latin typeface="Times New Roman" pitchFamily="18" charset="0"/>
              </a:rPr>
            </a:br>
            <a:r>
              <a:rPr lang="ru-RU" sz="3600" b="1" i="1">
                <a:latin typeface="Times New Roman" pitchFamily="18" charset="0"/>
              </a:rPr>
              <a:t>Вам новое добудет.</a:t>
            </a:r>
            <a:br>
              <a:rPr lang="ru-RU" sz="3600" b="1" i="1">
                <a:latin typeface="Times New Roman" pitchFamily="18" charset="0"/>
              </a:rPr>
            </a:br>
            <a:r>
              <a:rPr lang="ru-RU" sz="3600" b="1" i="1">
                <a:latin typeface="Times New Roman" pitchFamily="18" charset="0"/>
              </a:rPr>
              <a:t>Пусть добрым будет ум у вас,</a:t>
            </a:r>
            <a:br>
              <a:rPr lang="ru-RU" sz="3600" b="1" i="1">
                <a:latin typeface="Times New Roman" pitchFamily="18" charset="0"/>
              </a:rPr>
            </a:br>
            <a:r>
              <a:rPr lang="ru-RU" sz="3600" b="1" i="1">
                <a:latin typeface="Times New Roman" pitchFamily="18" charset="0"/>
              </a:rPr>
              <a:t>А сердце умным будет.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400800" y="4876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CC0000"/>
                </a:solidFill>
                <a:latin typeface="Times New Roman" pitchFamily="18" charset="0"/>
              </a:rPr>
              <a:t>С. Маршак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CC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990099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4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CRCTR1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1788" y="3860800"/>
            <a:ext cx="2462212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68313" y="188913"/>
            <a:ext cx="7920037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b="1" i="1">
                <a:solidFill>
                  <a:srgbClr val="008000"/>
                </a:solidFill>
                <a:latin typeface="Times New Roman" pitchFamily="18" charset="0"/>
              </a:rPr>
              <a:t>Найдите значение выражения:</a:t>
            </a:r>
          </a:p>
        </p:txBody>
      </p:sp>
      <p:grpSp>
        <p:nvGrpSpPr>
          <p:cNvPr id="8212" name="Group 20"/>
          <p:cNvGrpSpPr>
            <a:grpSpLocks/>
          </p:cNvGrpSpPr>
          <p:nvPr/>
        </p:nvGrpSpPr>
        <p:grpSpPr bwMode="auto">
          <a:xfrm>
            <a:off x="323850" y="1268413"/>
            <a:ext cx="3240088" cy="792162"/>
            <a:chOff x="204" y="799"/>
            <a:chExt cx="2041" cy="499"/>
          </a:xfrm>
        </p:grpSpPr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204" y="799"/>
              <a:ext cx="2041" cy="499"/>
            </a:xfrm>
            <a:prstGeom prst="rect">
              <a:avLst/>
            </a:prstGeom>
            <a:solidFill>
              <a:srgbClr val="FFFF99">
                <a:alpha val="44000"/>
              </a:srgbClr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8199" name="Object 7"/>
            <p:cNvGraphicFramePr>
              <a:graphicFrameLocks noChangeAspect="1"/>
            </p:cNvGraphicFramePr>
            <p:nvPr/>
          </p:nvGraphicFramePr>
          <p:xfrm>
            <a:off x="521" y="845"/>
            <a:ext cx="1361" cy="420"/>
          </p:xfrm>
          <a:graphic>
            <a:graphicData uri="http://schemas.openxmlformats.org/presentationml/2006/ole">
              <p:oleObj spid="_x0000_s8199" name="Формула" r:id="rId4" imgW="647419" imgH="203112" progId="Equation.3">
                <p:embed/>
              </p:oleObj>
            </a:graphicData>
          </a:graphic>
        </p:graphicFrame>
      </p:grpSp>
      <p:grpSp>
        <p:nvGrpSpPr>
          <p:cNvPr id="8213" name="Group 21"/>
          <p:cNvGrpSpPr>
            <a:grpSpLocks/>
          </p:cNvGrpSpPr>
          <p:nvPr/>
        </p:nvGrpSpPr>
        <p:grpSpPr bwMode="auto">
          <a:xfrm>
            <a:off x="323850" y="2349500"/>
            <a:ext cx="3240088" cy="792163"/>
            <a:chOff x="204" y="1480"/>
            <a:chExt cx="2041" cy="499"/>
          </a:xfrm>
        </p:grpSpPr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204" y="1480"/>
              <a:ext cx="2041" cy="499"/>
            </a:xfrm>
            <a:prstGeom prst="rect">
              <a:avLst/>
            </a:prstGeom>
            <a:solidFill>
              <a:srgbClr val="FFFF99">
                <a:alpha val="44000"/>
              </a:srgbClr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  <p:pic>
          <p:nvPicPr>
            <p:cNvPr id="8205" name="Picture 1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57" y="1525"/>
              <a:ext cx="1225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214" name="Group 22"/>
          <p:cNvGrpSpPr>
            <a:grpSpLocks/>
          </p:cNvGrpSpPr>
          <p:nvPr/>
        </p:nvGrpSpPr>
        <p:grpSpPr bwMode="auto">
          <a:xfrm>
            <a:off x="323850" y="3500438"/>
            <a:ext cx="3240088" cy="792162"/>
            <a:chOff x="204" y="2205"/>
            <a:chExt cx="2041" cy="499"/>
          </a:xfrm>
        </p:grpSpPr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204" y="2205"/>
              <a:ext cx="2041" cy="499"/>
            </a:xfrm>
            <a:prstGeom prst="rect">
              <a:avLst/>
            </a:prstGeom>
            <a:solidFill>
              <a:srgbClr val="FFFF99">
                <a:alpha val="44000"/>
              </a:srgbClr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8206" name="Object 14"/>
            <p:cNvGraphicFramePr>
              <a:graphicFrameLocks noChangeAspect="1"/>
            </p:cNvGraphicFramePr>
            <p:nvPr/>
          </p:nvGraphicFramePr>
          <p:xfrm>
            <a:off x="340" y="2225"/>
            <a:ext cx="1769" cy="462"/>
          </p:xfrm>
          <a:graphic>
            <a:graphicData uri="http://schemas.openxmlformats.org/presentationml/2006/ole">
              <p:oleObj spid="_x0000_s8206" name="Формула" r:id="rId6" imgW="837836" imgH="215806" progId="Equation.3">
                <p:embed/>
              </p:oleObj>
            </a:graphicData>
          </a:graphic>
        </p:graphicFrame>
      </p:grpSp>
      <p:grpSp>
        <p:nvGrpSpPr>
          <p:cNvPr id="8215" name="Group 23"/>
          <p:cNvGrpSpPr>
            <a:grpSpLocks/>
          </p:cNvGrpSpPr>
          <p:nvPr/>
        </p:nvGrpSpPr>
        <p:grpSpPr bwMode="auto">
          <a:xfrm>
            <a:off x="323850" y="4652963"/>
            <a:ext cx="3240088" cy="800100"/>
            <a:chOff x="204" y="2931"/>
            <a:chExt cx="2041" cy="504"/>
          </a:xfrm>
        </p:grpSpPr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204" y="2931"/>
              <a:ext cx="2041" cy="499"/>
            </a:xfrm>
            <a:prstGeom prst="rect">
              <a:avLst/>
            </a:prstGeom>
            <a:solidFill>
              <a:srgbClr val="FFFF99">
                <a:alpha val="44000"/>
              </a:srgbClr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8208" name="Object 16"/>
            <p:cNvGraphicFramePr>
              <a:graphicFrameLocks noChangeAspect="1"/>
            </p:cNvGraphicFramePr>
            <p:nvPr/>
          </p:nvGraphicFramePr>
          <p:xfrm>
            <a:off x="385" y="2976"/>
            <a:ext cx="1678" cy="459"/>
          </p:xfrm>
          <a:graphic>
            <a:graphicData uri="http://schemas.openxmlformats.org/presentationml/2006/ole">
              <p:oleObj spid="_x0000_s8208" name="Формула" r:id="rId7" imgW="799753" imgH="215806" progId="Equation.3">
                <p:embed/>
              </p:oleObj>
            </a:graphicData>
          </a:graphic>
        </p:graphicFrame>
      </p:grpSp>
      <p:grpSp>
        <p:nvGrpSpPr>
          <p:cNvPr id="8216" name="Group 24"/>
          <p:cNvGrpSpPr>
            <a:grpSpLocks/>
          </p:cNvGrpSpPr>
          <p:nvPr/>
        </p:nvGrpSpPr>
        <p:grpSpPr bwMode="auto">
          <a:xfrm>
            <a:off x="323850" y="5805488"/>
            <a:ext cx="3240088" cy="795337"/>
            <a:chOff x="204" y="3657"/>
            <a:chExt cx="2041" cy="501"/>
          </a:xfrm>
        </p:grpSpPr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04" y="3657"/>
              <a:ext cx="2041" cy="499"/>
            </a:xfrm>
            <a:prstGeom prst="rect">
              <a:avLst/>
            </a:prstGeom>
            <a:solidFill>
              <a:srgbClr val="FFFF99">
                <a:alpha val="44000"/>
              </a:srgbClr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8210" name="Object 18"/>
            <p:cNvGraphicFramePr>
              <a:graphicFrameLocks noChangeAspect="1"/>
            </p:cNvGraphicFramePr>
            <p:nvPr/>
          </p:nvGraphicFramePr>
          <p:xfrm>
            <a:off x="249" y="3709"/>
            <a:ext cx="1951" cy="449"/>
          </p:xfrm>
          <a:graphic>
            <a:graphicData uri="http://schemas.openxmlformats.org/presentationml/2006/ole">
              <p:oleObj spid="_x0000_s8210" name="Формула" r:id="rId8" imgW="952087" imgH="215806" progId="Equation.3">
                <p:embed/>
              </p:oleObj>
            </a:graphicData>
          </a:graphic>
        </p:graphicFrame>
      </p:grpSp>
      <p:sp>
        <p:nvSpPr>
          <p:cNvPr id="8217" name="AutoShape 25"/>
          <p:cNvSpPr>
            <a:spLocks noChangeArrowheads="1"/>
          </p:cNvSpPr>
          <p:nvPr/>
        </p:nvSpPr>
        <p:spPr bwMode="auto">
          <a:xfrm>
            <a:off x="3276600" y="981075"/>
            <a:ext cx="2592388" cy="1417638"/>
          </a:xfrm>
          <a:prstGeom prst="irregularSeal1">
            <a:avLst/>
          </a:prstGeom>
          <a:gradFill rotWithShape="1">
            <a:gsLst>
              <a:gs pos="0">
                <a:srgbClr val="00FF00">
                  <a:gamma/>
                  <a:tint val="0"/>
                  <a:invGamma/>
                </a:srgbClr>
              </a:gs>
              <a:gs pos="100000">
                <a:srgbClr val="00FF00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>
                <a:latin typeface="Times New Roman" pitchFamily="18" charset="0"/>
              </a:rPr>
              <a:t>5,1</a:t>
            </a:r>
          </a:p>
        </p:txBody>
      </p:sp>
      <p:sp>
        <p:nvSpPr>
          <p:cNvPr id="8219" name="AutoShape 27"/>
          <p:cNvSpPr>
            <a:spLocks noChangeArrowheads="1"/>
          </p:cNvSpPr>
          <p:nvPr/>
        </p:nvSpPr>
        <p:spPr bwMode="auto">
          <a:xfrm>
            <a:off x="3059113" y="1989138"/>
            <a:ext cx="2592387" cy="1417637"/>
          </a:xfrm>
          <a:prstGeom prst="irregularSeal1">
            <a:avLst/>
          </a:prstGeom>
          <a:gradFill rotWithShape="1">
            <a:gsLst>
              <a:gs pos="0">
                <a:srgbClr val="00FF00">
                  <a:gamma/>
                  <a:tint val="0"/>
                  <a:invGamma/>
                </a:srgbClr>
              </a:gs>
              <a:gs pos="100000">
                <a:srgbClr val="00FF00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>
                <a:latin typeface="Times New Roman" pitchFamily="18" charset="0"/>
              </a:rPr>
              <a:t>- 2,1</a:t>
            </a:r>
          </a:p>
        </p:txBody>
      </p:sp>
      <p:sp>
        <p:nvSpPr>
          <p:cNvPr id="8220" name="AutoShape 28"/>
          <p:cNvSpPr>
            <a:spLocks noChangeArrowheads="1"/>
          </p:cNvSpPr>
          <p:nvPr/>
        </p:nvSpPr>
        <p:spPr bwMode="auto">
          <a:xfrm>
            <a:off x="3203575" y="3141663"/>
            <a:ext cx="2592388" cy="1417637"/>
          </a:xfrm>
          <a:prstGeom prst="irregularSeal1">
            <a:avLst/>
          </a:prstGeom>
          <a:gradFill rotWithShape="1">
            <a:gsLst>
              <a:gs pos="0">
                <a:srgbClr val="00FF00">
                  <a:gamma/>
                  <a:tint val="0"/>
                  <a:invGamma/>
                </a:srgbClr>
              </a:gs>
              <a:gs pos="100000">
                <a:srgbClr val="00FF00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>
                <a:latin typeface="Times New Roman" pitchFamily="18" charset="0"/>
              </a:rPr>
              <a:t>1,8</a:t>
            </a:r>
          </a:p>
        </p:txBody>
      </p:sp>
      <p:sp>
        <p:nvSpPr>
          <p:cNvPr id="8221" name="AutoShape 29"/>
          <p:cNvSpPr>
            <a:spLocks noChangeArrowheads="1"/>
          </p:cNvSpPr>
          <p:nvPr/>
        </p:nvSpPr>
        <p:spPr bwMode="auto">
          <a:xfrm>
            <a:off x="3276600" y="4292600"/>
            <a:ext cx="2592388" cy="1417638"/>
          </a:xfrm>
          <a:prstGeom prst="irregularSeal1">
            <a:avLst/>
          </a:prstGeom>
          <a:gradFill rotWithShape="1">
            <a:gsLst>
              <a:gs pos="0">
                <a:srgbClr val="00FF00">
                  <a:gamma/>
                  <a:tint val="0"/>
                  <a:invGamma/>
                </a:srgbClr>
              </a:gs>
              <a:gs pos="100000">
                <a:srgbClr val="00FF00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>
                <a:latin typeface="Times New Roman" pitchFamily="18" charset="0"/>
              </a:rPr>
              <a:t>5</a:t>
            </a:r>
          </a:p>
        </p:txBody>
      </p:sp>
      <p:sp>
        <p:nvSpPr>
          <p:cNvPr id="8222" name="AutoShape 30"/>
          <p:cNvSpPr>
            <a:spLocks noChangeArrowheads="1"/>
          </p:cNvSpPr>
          <p:nvPr/>
        </p:nvSpPr>
        <p:spPr bwMode="auto">
          <a:xfrm>
            <a:off x="3348038" y="5440363"/>
            <a:ext cx="2592387" cy="1417637"/>
          </a:xfrm>
          <a:prstGeom prst="irregularSeal1">
            <a:avLst/>
          </a:prstGeom>
          <a:gradFill rotWithShape="1">
            <a:gsLst>
              <a:gs pos="0">
                <a:srgbClr val="00FF00">
                  <a:gamma/>
                  <a:tint val="0"/>
                  <a:invGamma/>
                </a:srgbClr>
              </a:gs>
              <a:gs pos="100000">
                <a:srgbClr val="00FF00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>
                <a:latin typeface="Times New Roman" pitchFamily="18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40"/>
                            </p:stCondLst>
                            <p:childTnLst>
                              <p:par>
                                <p:cTn id="1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8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1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1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8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1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16"/>
                  </p:tgtEl>
                </p:cond>
              </p:nextCondLst>
            </p:seq>
          </p:childTnLst>
        </p:cTn>
      </p:par>
    </p:tnLst>
    <p:bldLst>
      <p:bldP spid="8197" grpId="0"/>
      <p:bldP spid="8217" grpId="0" animBg="1"/>
      <p:bldP spid="8219" grpId="0" animBg="1"/>
      <p:bldP spid="8220" grpId="0" animBg="1"/>
      <p:bldP spid="8221" grpId="0" animBg="1"/>
      <p:bldP spid="82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Разбейте выражения </a:t>
            </a:r>
            <a:br>
              <a:rPr lang="ru-RU" smtClean="0"/>
            </a:br>
            <a:r>
              <a:rPr lang="ru-RU" smtClean="0"/>
              <a:t>на две группы.</a:t>
            </a:r>
          </a:p>
        </p:txBody>
      </p:sp>
      <p:sp>
        <p:nvSpPr>
          <p:cNvPr id="5" name="Текс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146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2800" smtClean="0"/>
          </a:p>
          <a:p>
            <a:pPr eaLnBrk="1" hangingPunct="1">
              <a:buFontTx/>
              <a:buNone/>
            </a:pPr>
            <a:r>
              <a:rPr lang="ru-RU" sz="2800" smtClean="0"/>
              <a:t>25+12+15                (у-45)- (13+у)           15+ 68</a:t>
            </a:r>
          </a:p>
          <a:p>
            <a:pPr eaLnBrk="1" hangingPunct="1">
              <a:buFontTx/>
              <a:buNone/>
            </a:pPr>
            <a:r>
              <a:rPr lang="ru-RU" sz="2800" smtClean="0"/>
              <a:t>124+(30+18)           (67-27)+(84+34)       ( 99-</a:t>
            </a:r>
            <a:r>
              <a:rPr lang="ru-RU" sz="2800" i="1" smtClean="0"/>
              <a:t>р</a:t>
            </a:r>
            <a:r>
              <a:rPr lang="ru-RU" sz="2800" smtClean="0"/>
              <a:t>)×4</a:t>
            </a:r>
          </a:p>
          <a:p>
            <a:pPr eaLnBrk="1" hangingPunct="1">
              <a:buFontTx/>
              <a:buNone/>
            </a:pPr>
            <a:r>
              <a:rPr lang="ru-RU" sz="2800" i="1" smtClean="0"/>
              <a:t>а</a:t>
            </a:r>
            <a:r>
              <a:rPr lang="ru-RU" sz="2800" smtClean="0"/>
              <a:t>+(5+8)                   (49 +95) –</a:t>
            </a:r>
            <a:r>
              <a:rPr lang="ru-RU" sz="2800" i="1" smtClean="0"/>
              <a:t>а</a:t>
            </a:r>
            <a:r>
              <a:rPr lang="ru-RU" sz="2800" smtClean="0"/>
              <a:t>                345 :15</a:t>
            </a:r>
          </a:p>
          <a:p>
            <a:pPr eaLnBrk="1" hangingPunct="1">
              <a:buFontTx/>
              <a:buNone/>
            </a:pPr>
            <a:r>
              <a:rPr lang="ru-RU" sz="2800" smtClean="0"/>
              <a:t>47-36+</a:t>
            </a:r>
            <a:r>
              <a:rPr lang="ru-RU" sz="2800" i="1" smtClean="0"/>
              <a:t>х</a:t>
            </a:r>
            <a:r>
              <a:rPr lang="ru-RU" sz="2800" smtClean="0"/>
              <a:t>                   </a:t>
            </a:r>
            <a:r>
              <a:rPr lang="ru-RU" sz="2800" i="1" smtClean="0"/>
              <a:t>х</a:t>
            </a:r>
            <a:r>
              <a:rPr lang="ru-RU" sz="2800" smtClean="0"/>
              <a:t>+</a:t>
            </a:r>
            <a:r>
              <a:rPr lang="ru-RU" sz="2800" i="1" smtClean="0"/>
              <a:t>у</a:t>
            </a:r>
            <a:r>
              <a:rPr lang="en-US" sz="2800" smtClean="0"/>
              <a:t>                       </a:t>
            </a:r>
            <a:r>
              <a:rPr lang="ru-RU" sz="2800" smtClean="0"/>
              <a:t> </a:t>
            </a:r>
            <a:r>
              <a:rPr lang="en-US" sz="2800" smtClean="0"/>
              <a:t>   (34+</a:t>
            </a:r>
            <a:r>
              <a:rPr lang="en-US" sz="2800" i="1" smtClean="0"/>
              <a:t>z</a:t>
            </a:r>
            <a:r>
              <a:rPr lang="en-US" sz="2800" smtClean="0"/>
              <a:t>)</a:t>
            </a:r>
            <a:r>
              <a:rPr lang="ru-RU" sz="2800" smtClean="0"/>
              <a:t>:12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eaLnBrk="1" hangingPunct="1"/>
            <a:r>
              <a:rPr lang="ru-RU" smtClean="0"/>
              <a:t>Получились группы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39004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1 группа                                              2 группа</a:t>
            </a:r>
          </a:p>
          <a:p>
            <a:pPr eaLnBrk="1" hangingPunct="1">
              <a:buFontTx/>
              <a:buNone/>
            </a:pPr>
            <a:r>
              <a:rPr lang="ru-RU" sz="2800" smtClean="0"/>
              <a:t>25+12+15                                            </a:t>
            </a:r>
            <a:r>
              <a:rPr lang="ru-RU" sz="2800" i="1" smtClean="0"/>
              <a:t>а</a:t>
            </a:r>
            <a:r>
              <a:rPr lang="ru-RU" sz="2800" smtClean="0"/>
              <a:t>+(5+8) </a:t>
            </a:r>
          </a:p>
          <a:p>
            <a:pPr eaLnBrk="1" hangingPunct="1">
              <a:buFontTx/>
              <a:buNone/>
            </a:pPr>
            <a:r>
              <a:rPr lang="ru-RU" sz="2800" smtClean="0"/>
              <a:t>124+(30+18)                                       47-36+</a:t>
            </a:r>
            <a:r>
              <a:rPr lang="ru-RU" sz="2800" i="1" smtClean="0"/>
              <a:t>х</a:t>
            </a:r>
          </a:p>
          <a:p>
            <a:pPr eaLnBrk="1" hangingPunct="1">
              <a:buFontTx/>
              <a:buNone/>
            </a:pPr>
            <a:r>
              <a:rPr lang="ru-RU" sz="2800" smtClean="0"/>
              <a:t>(67-27)+(84+34)                           (</a:t>
            </a:r>
            <a:r>
              <a:rPr lang="ru-RU" sz="2800" i="1" smtClean="0"/>
              <a:t>у</a:t>
            </a:r>
            <a:r>
              <a:rPr lang="ru-RU" sz="2800" smtClean="0"/>
              <a:t>-450) -(13+</a:t>
            </a:r>
            <a:r>
              <a:rPr lang="ru-RU" sz="2800" i="1" smtClean="0"/>
              <a:t>у</a:t>
            </a:r>
            <a:r>
              <a:rPr lang="ru-RU" sz="2800" smtClean="0"/>
              <a:t>)</a:t>
            </a:r>
          </a:p>
          <a:p>
            <a:pPr eaLnBrk="1" hangingPunct="1">
              <a:buFontTx/>
              <a:buNone/>
            </a:pPr>
            <a:r>
              <a:rPr lang="ru-RU" sz="2800" smtClean="0"/>
              <a:t>15 + 68                                                (49+95)-</a:t>
            </a:r>
            <a:r>
              <a:rPr lang="ru-RU" sz="2800" i="1" smtClean="0"/>
              <a:t>а</a:t>
            </a:r>
          </a:p>
          <a:p>
            <a:pPr eaLnBrk="1" hangingPunct="1">
              <a:buFontTx/>
              <a:buNone/>
            </a:pPr>
            <a:r>
              <a:rPr lang="ru-RU" sz="2800" smtClean="0"/>
              <a:t>345:15                                                      </a:t>
            </a:r>
            <a:r>
              <a:rPr lang="ru-RU" sz="2800" i="1" smtClean="0"/>
              <a:t>х</a:t>
            </a:r>
            <a:r>
              <a:rPr lang="ru-RU" sz="2800" smtClean="0"/>
              <a:t>+</a:t>
            </a:r>
            <a:r>
              <a:rPr lang="ru-RU" sz="2800" i="1" smtClean="0"/>
              <a:t>у</a:t>
            </a:r>
          </a:p>
          <a:p>
            <a:pPr eaLnBrk="1" hangingPunct="1">
              <a:buFontTx/>
              <a:buNone/>
            </a:pPr>
            <a:r>
              <a:rPr lang="ru-RU" sz="2800" smtClean="0"/>
              <a:t>                                                              ( 99-</a:t>
            </a:r>
            <a:r>
              <a:rPr lang="ru-RU" sz="2800" i="1" smtClean="0"/>
              <a:t>р</a:t>
            </a:r>
            <a:r>
              <a:rPr lang="ru-RU" sz="2800" smtClean="0"/>
              <a:t>)×4   </a:t>
            </a:r>
          </a:p>
          <a:p>
            <a:pPr eaLnBrk="1" hangingPunct="1">
              <a:buFontTx/>
              <a:buNone/>
            </a:pPr>
            <a:r>
              <a:rPr lang="ru-RU" sz="2800" smtClean="0"/>
              <a:t>                                                              (34+</a:t>
            </a:r>
            <a:r>
              <a:rPr lang="en-US" sz="2800" i="1" smtClean="0"/>
              <a:t>z</a:t>
            </a:r>
            <a:r>
              <a:rPr lang="ru-RU" sz="2800" smtClean="0"/>
              <a:t>):12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341438"/>
            <a:ext cx="7772400" cy="1470025"/>
          </a:xfrm>
        </p:spPr>
        <p:txBody>
          <a:bodyPr/>
          <a:lstStyle/>
          <a:p>
            <a:r>
              <a:rPr lang="ru-RU" sz="6600" b="1" i="1">
                <a:solidFill>
                  <a:schemeClr val="accent2"/>
                </a:solidFill>
                <a:latin typeface="Times New Roman" pitchFamily="18" charset="0"/>
              </a:rPr>
              <a:t>Числовые и буквенные </a:t>
            </a:r>
            <a:r>
              <a:rPr lang="ru-RU" sz="6600" b="1" i="1">
                <a:solidFill>
                  <a:schemeClr val="accent2"/>
                </a:solidFill>
              </a:rPr>
              <a:t> </a:t>
            </a:r>
            <a:r>
              <a:rPr lang="ru-RU" sz="6600" b="1" i="1">
                <a:solidFill>
                  <a:schemeClr val="accent2"/>
                </a:solidFill>
                <a:latin typeface="Times New Roman" pitchFamily="18" charset="0"/>
              </a:rPr>
              <a:t>выражения.</a:t>
            </a:r>
          </a:p>
        </p:txBody>
      </p:sp>
      <p:pic>
        <p:nvPicPr>
          <p:cNvPr id="3078" name="Picture 6" descr="CRCTR1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30913" y="3068638"/>
            <a:ext cx="3113087" cy="378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 descr="CRCTR49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39750" y="404813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28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611188" y="4581525"/>
            <a:ext cx="6337300" cy="19431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323850" y="3500438"/>
            <a:ext cx="6769100" cy="2354262"/>
          </a:xfrm>
          <a:prstGeom prst="roundRect">
            <a:avLst>
              <a:gd name="adj" fmla="val 16667"/>
            </a:avLst>
          </a:prstGeom>
          <a:solidFill>
            <a:srgbClr val="CCFFCC">
              <a:alpha val="42000"/>
            </a:srgbClr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Числовое выражение – это такое </a:t>
            </a:r>
          </a:p>
          <a:p>
            <a:pPr algn="ctr"/>
            <a:r>
              <a:rPr lang="ru-RU" sz="3200" b="1" i="1">
                <a:latin typeface="Times New Roman" pitchFamily="18" charset="0"/>
              </a:rPr>
              <a:t>выражение, которое составлено из </a:t>
            </a:r>
          </a:p>
          <a:p>
            <a:pPr algn="ctr"/>
            <a:r>
              <a:rPr lang="ru-RU" sz="3200" b="1" i="1">
                <a:latin typeface="Times New Roman" pitchFamily="18" charset="0"/>
              </a:rPr>
              <a:t>чисел, знаков математических </a:t>
            </a:r>
          </a:p>
          <a:p>
            <a:pPr algn="ctr"/>
            <a:r>
              <a:rPr lang="ru-RU" sz="3200" b="1" i="1">
                <a:latin typeface="Times New Roman" pitchFamily="18" charset="0"/>
              </a:rPr>
              <a:t>действий и скобок.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1619250" y="692150"/>
            <a:ext cx="7129463" cy="2354263"/>
          </a:xfrm>
          <a:prstGeom prst="roundRect">
            <a:avLst>
              <a:gd name="adj" fmla="val 16667"/>
            </a:avLst>
          </a:prstGeom>
          <a:solidFill>
            <a:srgbClr val="FFFF99">
              <a:alpha val="27000"/>
            </a:srgbClr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solidFill>
                  <a:schemeClr val="accent2"/>
                </a:solidFill>
                <a:latin typeface="Times New Roman" pitchFamily="18" charset="0"/>
              </a:rPr>
              <a:t>Сформулируйте, что такое </a:t>
            </a:r>
          </a:p>
          <a:p>
            <a:pPr algn="ctr"/>
            <a:r>
              <a:rPr lang="ru-RU" sz="3200" b="1" i="1" dirty="0">
                <a:solidFill>
                  <a:schemeClr val="accent2"/>
                </a:solidFill>
                <a:latin typeface="Times New Roman" pitchFamily="18" charset="0"/>
              </a:rPr>
              <a:t>числовое выражение </a:t>
            </a:r>
          </a:p>
          <a:p>
            <a:pPr algn="ctr"/>
            <a:r>
              <a:rPr lang="ru-RU" sz="3200" b="1" i="1" dirty="0">
                <a:solidFill>
                  <a:schemeClr val="accent2"/>
                </a:solidFill>
                <a:latin typeface="Times New Roman" pitchFamily="18" charset="0"/>
              </a:rPr>
              <a:t>и приведите примеры</a:t>
            </a:r>
          </a:p>
        </p:txBody>
      </p:sp>
      <p:pic>
        <p:nvPicPr>
          <p:cNvPr id="4101" name="Picture 5" descr="CRCTR4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39750" y="404813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CRCTR1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1788" y="3860800"/>
            <a:ext cx="2462212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11188" y="4581525"/>
            <a:ext cx="6337300" cy="19431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323850" y="2997200"/>
            <a:ext cx="6696075" cy="2857500"/>
          </a:xfrm>
          <a:prstGeom prst="roundRect">
            <a:avLst>
              <a:gd name="adj" fmla="val 16667"/>
            </a:avLst>
          </a:prstGeom>
          <a:solidFill>
            <a:srgbClr val="CCFFCC">
              <a:alpha val="42000"/>
            </a:srgbClr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Буквенные выражения – </a:t>
            </a:r>
          </a:p>
          <a:p>
            <a:pPr algn="ctr"/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это выражения, составленные</a:t>
            </a:r>
          </a:p>
          <a:p>
            <a:pPr algn="ctr"/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из чисел, букв, </a:t>
            </a:r>
          </a:p>
          <a:p>
            <a:pPr algn="ctr"/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знаков математических </a:t>
            </a:r>
          </a:p>
          <a:p>
            <a:pPr algn="ctr"/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действий и скобок.</a:t>
            </a:r>
            <a:endParaRPr lang="ru-RU" sz="3200" b="1" i="1">
              <a:latin typeface="Times New Roman" pitchFamily="18" charset="0"/>
            </a:endParaRP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1619250" y="692150"/>
            <a:ext cx="7129463" cy="1800225"/>
          </a:xfrm>
          <a:prstGeom prst="roundRect">
            <a:avLst>
              <a:gd name="adj" fmla="val 16667"/>
            </a:avLst>
          </a:prstGeom>
          <a:solidFill>
            <a:srgbClr val="FFFF99">
              <a:alpha val="27000"/>
            </a:srgbClr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Сформулируйте, что такое </a:t>
            </a:r>
          </a:p>
          <a:p>
            <a:pPr algn="ctr"/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буквенные выражения</a:t>
            </a:r>
          </a:p>
          <a:p>
            <a:pPr algn="ctr"/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(Выражения с переменной) </a:t>
            </a:r>
          </a:p>
        </p:txBody>
      </p:sp>
      <p:pic>
        <p:nvPicPr>
          <p:cNvPr id="31749" name="Picture 5" descr="CRCTR4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39750" y="404813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6" descr="CRCTR1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1788" y="3860800"/>
            <a:ext cx="2462212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CRCTR49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50825" y="620713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1187450" y="260350"/>
            <a:ext cx="7956550" cy="1944688"/>
          </a:xfrm>
          <a:prstGeom prst="roundRect">
            <a:avLst>
              <a:gd name="adj" fmla="val 16667"/>
            </a:avLst>
          </a:prstGeom>
          <a:solidFill>
            <a:srgbClr val="FFFF99">
              <a:alpha val="27000"/>
            </a:srgbClr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Известно, что при некоторых </a:t>
            </a:r>
          </a:p>
          <a:p>
            <a:pPr algn="ctr"/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значениях </a:t>
            </a:r>
            <a:r>
              <a:rPr lang="ru-RU" sz="3200" b="1" i="1">
                <a:solidFill>
                  <a:srgbClr val="CC0000"/>
                </a:solidFill>
                <a:latin typeface="Times New Roman" pitchFamily="18" charset="0"/>
              </a:rPr>
              <a:t>х</a:t>
            </a: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 и </a:t>
            </a:r>
            <a:r>
              <a:rPr lang="ru-RU" sz="3200" b="1" i="1">
                <a:solidFill>
                  <a:srgbClr val="CC0000"/>
                </a:solidFill>
                <a:latin typeface="Times New Roman" pitchFamily="18" charset="0"/>
              </a:rPr>
              <a:t>у</a:t>
            </a: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 значение выражения</a:t>
            </a:r>
          </a:p>
          <a:p>
            <a:pPr algn="ctr"/>
            <a:r>
              <a:rPr lang="ru-RU" sz="3200" b="1" i="1">
                <a:solidFill>
                  <a:srgbClr val="CC0000"/>
                </a:solidFill>
                <a:latin typeface="Times New Roman" pitchFamily="18" charset="0"/>
              </a:rPr>
              <a:t>х – у  </a:t>
            </a: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равно</a:t>
            </a:r>
            <a:r>
              <a:rPr lang="ru-RU" sz="3200" b="1" i="1">
                <a:solidFill>
                  <a:srgbClr val="CC0000"/>
                </a:solidFill>
                <a:latin typeface="Times New Roman" pitchFamily="18" charset="0"/>
              </a:rPr>
              <a:t>  0,7. </a:t>
            </a: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Какое значение </a:t>
            </a:r>
          </a:p>
          <a:p>
            <a:pPr algn="ctr"/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принимает при тех же </a:t>
            </a:r>
            <a:r>
              <a:rPr lang="ru-RU" sz="3200" b="1" i="1">
                <a:solidFill>
                  <a:srgbClr val="CC0000"/>
                </a:solidFill>
                <a:latin typeface="Times New Roman" pitchFamily="18" charset="0"/>
              </a:rPr>
              <a:t>х</a:t>
            </a: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 и </a:t>
            </a:r>
            <a:r>
              <a:rPr lang="ru-RU" sz="3200" b="1" i="1">
                <a:solidFill>
                  <a:srgbClr val="CC0000"/>
                </a:solidFill>
                <a:latin typeface="Times New Roman" pitchFamily="18" charset="0"/>
              </a:rPr>
              <a:t>у</a:t>
            </a:r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 выражение: </a:t>
            </a:r>
          </a:p>
        </p:txBody>
      </p:sp>
      <p:grpSp>
        <p:nvGrpSpPr>
          <p:cNvPr id="22546" name="Group 18"/>
          <p:cNvGrpSpPr>
            <a:grpSpLocks/>
          </p:cNvGrpSpPr>
          <p:nvPr/>
        </p:nvGrpSpPr>
        <p:grpSpPr bwMode="auto">
          <a:xfrm>
            <a:off x="2268538" y="3213100"/>
            <a:ext cx="1801812" cy="1296988"/>
            <a:chOff x="339" y="1706"/>
            <a:chExt cx="1135" cy="817"/>
          </a:xfrm>
        </p:grpSpPr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339" y="1752"/>
              <a:ext cx="1135" cy="726"/>
            </a:xfrm>
            <a:prstGeom prst="rect">
              <a:avLst/>
            </a:prstGeom>
            <a:solidFill>
              <a:srgbClr val="00FF00">
                <a:alpha val="23000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22535" name="Object 7"/>
            <p:cNvGraphicFramePr>
              <a:graphicFrameLocks noChangeAspect="1"/>
            </p:cNvGraphicFramePr>
            <p:nvPr/>
          </p:nvGraphicFramePr>
          <p:xfrm>
            <a:off x="521" y="1706"/>
            <a:ext cx="743" cy="817"/>
          </p:xfrm>
          <a:graphic>
            <a:graphicData uri="http://schemas.openxmlformats.org/presentationml/2006/ole">
              <p:oleObj spid="_x0000_s22535" name="Формула" r:id="rId4" imgW="380835" imgH="418918" progId="Equation.3">
                <p:embed/>
              </p:oleObj>
            </a:graphicData>
          </a:graphic>
        </p:graphicFrame>
      </p:grp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1116013" y="2420938"/>
            <a:ext cx="1801812" cy="719137"/>
            <a:chOff x="2154" y="1888"/>
            <a:chExt cx="1135" cy="453"/>
          </a:xfrm>
        </p:grpSpPr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2154" y="1888"/>
              <a:ext cx="1135" cy="453"/>
            </a:xfrm>
            <a:prstGeom prst="rect">
              <a:avLst/>
            </a:prstGeom>
            <a:solidFill>
              <a:srgbClr val="00FF00">
                <a:alpha val="23000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22541" name="Object 13"/>
            <p:cNvGraphicFramePr>
              <a:graphicFrameLocks noChangeAspect="1"/>
            </p:cNvGraphicFramePr>
            <p:nvPr/>
          </p:nvGraphicFramePr>
          <p:xfrm>
            <a:off x="2200" y="1895"/>
            <a:ext cx="998" cy="418"/>
          </p:xfrm>
          <a:graphic>
            <a:graphicData uri="http://schemas.openxmlformats.org/presentationml/2006/ole">
              <p:oleObj spid="_x0000_s22541" name="Формула" r:id="rId5" imgW="520474" imgH="215806" progId="Equation.3">
                <p:embed/>
              </p:oleObj>
            </a:graphicData>
          </a:graphic>
        </p:graphicFrame>
      </p:grpSp>
      <p:pic>
        <p:nvPicPr>
          <p:cNvPr id="22550" name="Picture 22" descr="CRCTR14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81788" y="3860800"/>
            <a:ext cx="2462212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3059113" y="2420938"/>
            <a:ext cx="1655762" cy="720725"/>
          </a:xfrm>
          <a:prstGeom prst="rect">
            <a:avLst/>
          </a:prstGeom>
          <a:solidFill>
            <a:srgbClr val="FFCCFF">
              <a:alpha val="57001"/>
            </a:srgbClr>
          </a:solidFill>
          <a:ln w="9525">
            <a:solidFill>
              <a:srgbClr val="FF99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i="1">
                <a:solidFill>
                  <a:srgbClr val="CC0000"/>
                </a:solidFill>
                <a:latin typeface="Times New Roman" pitchFamily="18" charset="0"/>
              </a:rPr>
              <a:t>3,5</a:t>
            </a:r>
          </a:p>
        </p:txBody>
      </p:sp>
      <p:grpSp>
        <p:nvGrpSpPr>
          <p:cNvPr id="22558" name="Group 30"/>
          <p:cNvGrpSpPr>
            <a:grpSpLocks/>
          </p:cNvGrpSpPr>
          <p:nvPr/>
        </p:nvGrpSpPr>
        <p:grpSpPr bwMode="auto">
          <a:xfrm>
            <a:off x="4211638" y="3284538"/>
            <a:ext cx="1655762" cy="1152525"/>
            <a:chOff x="2608" y="2069"/>
            <a:chExt cx="1043" cy="726"/>
          </a:xfrm>
        </p:grpSpPr>
        <p:sp>
          <p:nvSpPr>
            <p:cNvPr id="22552" name="Rectangle 24"/>
            <p:cNvSpPr>
              <a:spLocks noChangeArrowheads="1"/>
            </p:cNvSpPr>
            <p:nvPr/>
          </p:nvSpPr>
          <p:spPr bwMode="auto">
            <a:xfrm>
              <a:off x="2608" y="2069"/>
              <a:ext cx="1043" cy="726"/>
            </a:xfrm>
            <a:prstGeom prst="rect">
              <a:avLst/>
            </a:prstGeom>
            <a:solidFill>
              <a:srgbClr val="FFCCFF">
                <a:alpha val="57001"/>
              </a:srgbClr>
            </a:solidFill>
            <a:ln w="9525">
              <a:solidFill>
                <a:srgbClr val="FF99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600" b="1" i="1">
                  <a:solidFill>
                    <a:srgbClr val="CC0000"/>
                  </a:solidFill>
                  <a:latin typeface="Times New Roman" pitchFamily="18" charset="0"/>
                </a:rPr>
                <a:t>   1</a:t>
              </a:r>
            </a:p>
          </p:txBody>
        </p:sp>
        <p:grpSp>
          <p:nvGrpSpPr>
            <p:cNvPr id="22557" name="Group 29"/>
            <p:cNvGrpSpPr>
              <a:grpSpLocks/>
            </p:cNvGrpSpPr>
            <p:nvPr/>
          </p:nvGrpSpPr>
          <p:grpSpPr bwMode="auto">
            <a:xfrm>
              <a:off x="3107" y="2115"/>
              <a:ext cx="226" cy="635"/>
              <a:chOff x="3470" y="3022"/>
              <a:chExt cx="226" cy="635"/>
            </a:xfrm>
          </p:grpSpPr>
          <p:sp>
            <p:nvSpPr>
              <p:cNvPr id="22554" name="WordArt 26"/>
              <p:cNvSpPr>
                <a:spLocks noChangeArrowheads="1" noChangeShapeType="1" noTextEdit="1"/>
              </p:cNvSpPr>
              <p:nvPr/>
            </p:nvSpPr>
            <p:spPr bwMode="auto">
              <a:xfrm>
                <a:off x="3494" y="3022"/>
                <a:ext cx="157" cy="25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200" i="1" kern="10">
                    <a:ln w="19050">
                      <a:solidFill>
                        <a:srgbClr val="FF99CC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3</a:t>
                </a:r>
              </a:p>
            </p:txBody>
          </p:sp>
          <p:sp>
            <p:nvSpPr>
              <p:cNvPr id="22555" name="WordArt 27"/>
              <p:cNvSpPr>
                <a:spLocks noChangeArrowheads="1" noChangeShapeType="1" noTextEdit="1"/>
              </p:cNvSpPr>
              <p:nvPr/>
            </p:nvSpPr>
            <p:spPr bwMode="auto">
              <a:xfrm>
                <a:off x="3470" y="3338"/>
                <a:ext cx="226" cy="4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kern="10">
                    <a:ln w="19050">
                      <a:solidFill>
                        <a:srgbClr val="FF99CC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_</a:t>
                </a:r>
              </a:p>
            </p:txBody>
          </p:sp>
          <p:sp>
            <p:nvSpPr>
              <p:cNvPr id="22556" name="WordArt 28"/>
              <p:cNvSpPr>
                <a:spLocks noChangeArrowheads="1" noChangeShapeType="1" noTextEdit="1"/>
              </p:cNvSpPr>
              <p:nvPr/>
            </p:nvSpPr>
            <p:spPr bwMode="auto">
              <a:xfrm>
                <a:off x="3515" y="3430"/>
                <a:ext cx="136" cy="2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2800" i="1" kern="10">
                    <a:ln w="19050">
                      <a:solidFill>
                        <a:srgbClr val="FF99CC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7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5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4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25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47"/>
                  </p:tgtEl>
                </p:cond>
              </p:nextCondLst>
            </p:seq>
          </p:childTnLst>
        </p:cTn>
      </p:par>
    </p:tnLst>
    <p:bldLst>
      <p:bldP spid="22533" grpId="0" animBg="1"/>
      <p:bldP spid="225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99" name="Group 79"/>
          <p:cNvGraphicFramePr>
            <a:graphicFrameLocks noGrp="1"/>
          </p:cNvGraphicFramePr>
          <p:nvPr>
            <p:ph/>
          </p:nvPr>
        </p:nvGraphicFramePr>
        <p:xfrm>
          <a:off x="250825" y="1557338"/>
          <a:ext cx="8642350" cy="4754880"/>
        </p:xfrm>
        <a:graphic>
          <a:graphicData uri="http://schemas.openxmlformats.org/drawingml/2006/table">
            <a:tbl>
              <a:tblPr/>
              <a:tblGrid>
                <a:gridCol w="2306638"/>
                <a:gridCol w="1238250"/>
                <a:gridCol w="1281112"/>
                <a:gridCol w="1295400"/>
                <a:gridCol w="1295400"/>
                <a:gridCol w="122555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1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3х-5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1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5-3х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00" name="WordArt 80"/>
          <p:cNvSpPr>
            <a:spLocks noChangeArrowheads="1" noChangeShapeType="1" noTextEdit="1"/>
          </p:cNvSpPr>
          <p:nvPr/>
        </p:nvSpPr>
        <p:spPr bwMode="auto">
          <a:xfrm>
            <a:off x="2700338" y="2924175"/>
            <a:ext cx="792162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-6</a:t>
            </a:r>
          </a:p>
        </p:txBody>
      </p:sp>
      <p:sp>
        <p:nvSpPr>
          <p:cNvPr id="30801" name="WordArt 81"/>
          <p:cNvSpPr>
            <a:spLocks noChangeArrowheads="1" noChangeShapeType="1" noTextEdit="1"/>
          </p:cNvSpPr>
          <p:nvPr/>
        </p:nvSpPr>
        <p:spPr bwMode="auto">
          <a:xfrm>
            <a:off x="3995738" y="2924175"/>
            <a:ext cx="792162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-3</a:t>
            </a:r>
          </a:p>
        </p:txBody>
      </p:sp>
      <p:sp>
        <p:nvSpPr>
          <p:cNvPr id="30802" name="WordArt 82"/>
          <p:cNvSpPr>
            <a:spLocks noChangeArrowheads="1" noChangeShapeType="1" noTextEdit="1"/>
          </p:cNvSpPr>
          <p:nvPr/>
        </p:nvSpPr>
        <p:spPr bwMode="auto">
          <a:xfrm>
            <a:off x="5580063" y="2924175"/>
            <a:ext cx="4318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30803" name="WordArt 83"/>
          <p:cNvSpPr>
            <a:spLocks noChangeArrowheads="1" noChangeShapeType="1" noTextEdit="1"/>
          </p:cNvSpPr>
          <p:nvPr/>
        </p:nvSpPr>
        <p:spPr bwMode="auto">
          <a:xfrm>
            <a:off x="6804025" y="2924175"/>
            <a:ext cx="4318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30804" name="WordArt 84"/>
          <p:cNvSpPr>
            <a:spLocks noChangeArrowheads="1" noChangeShapeType="1" noTextEdit="1"/>
          </p:cNvSpPr>
          <p:nvPr/>
        </p:nvSpPr>
        <p:spPr bwMode="auto">
          <a:xfrm>
            <a:off x="8027988" y="2924175"/>
            <a:ext cx="4318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30805" name="AutoShape 85"/>
          <p:cNvSpPr>
            <a:spLocks noChangeArrowheads="1"/>
          </p:cNvSpPr>
          <p:nvPr/>
        </p:nvSpPr>
        <p:spPr bwMode="auto">
          <a:xfrm>
            <a:off x="2268538" y="404813"/>
            <a:ext cx="5472112" cy="720725"/>
          </a:xfrm>
          <a:prstGeom prst="roundRect">
            <a:avLst>
              <a:gd name="adj" fmla="val 16667"/>
            </a:avLst>
          </a:prstGeom>
          <a:solidFill>
            <a:srgbClr val="FFFF99">
              <a:alpha val="27000"/>
            </a:srgbClr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solidFill>
                  <a:schemeClr val="accent2"/>
                </a:solidFill>
                <a:latin typeface="Times New Roman" pitchFamily="18" charset="0"/>
              </a:rPr>
              <a:t>Заполни таблицу. </a:t>
            </a:r>
          </a:p>
        </p:txBody>
      </p:sp>
      <p:pic>
        <p:nvPicPr>
          <p:cNvPr id="30807" name="Picture 87" descr="CRCTR49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50825" y="620713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8" name="WordArt 88"/>
          <p:cNvSpPr>
            <a:spLocks noChangeArrowheads="1" noChangeShapeType="1" noTextEdit="1"/>
          </p:cNvSpPr>
          <p:nvPr/>
        </p:nvSpPr>
        <p:spPr bwMode="auto">
          <a:xfrm>
            <a:off x="2627313" y="4076700"/>
            <a:ext cx="1081087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-11</a:t>
            </a:r>
          </a:p>
        </p:txBody>
      </p:sp>
      <p:sp>
        <p:nvSpPr>
          <p:cNvPr id="30809" name="WordArt 89"/>
          <p:cNvSpPr>
            <a:spLocks noChangeArrowheads="1" noChangeShapeType="1" noTextEdit="1"/>
          </p:cNvSpPr>
          <p:nvPr/>
        </p:nvSpPr>
        <p:spPr bwMode="auto">
          <a:xfrm>
            <a:off x="4140200" y="4076700"/>
            <a:ext cx="792163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-8</a:t>
            </a:r>
          </a:p>
        </p:txBody>
      </p:sp>
      <p:sp>
        <p:nvSpPr>
          <p:cNvPr id="30810" name="WordArt 90"/>
          <p:cNvSpPr>
            <a:spLocks noChangeArrowheads="1" noChangeShapeType="1" noTextEdit="1"/>
          </p:cNvSpPr>
          <p:nvPr/>
        </p:nvSpPr>
        <p:spPr bwMode="auto">
          <a:xfrm>
            <a:off x="5364163" y="4076700"/>
            <a:ext cx="792162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-5</a:t>
            </a:r>
          </a:p>
        </p:txBody>
      </p:sp>
      <p:sp>
        <p:nvSpPr>
          <p:cNvPr id="30811" name="WordArt 91"/>
          <p:cNvSpPr>
            <a:spLocks noChangeArrowheads="1" noChangeShapeType="1" noTextEdit="1"/>
          </p:cNvSpPr>
          <p:nvPr/>
        </p:nvSpPr>
        <p:spPr bwMode="auto">
          <a:xfrm>
            <a:off x="6659563" y="4076700"/>
            <a:ext cx="792162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-2</a:t>
            </a:r>
          </a:p>
        </p:txBody>
      </p:sp>
      <p:sp>
        <p:nvSpPr>
          <p:cNvPr id="30812" name="WordArt 92"/>
          <p:cNvSpPr>
            <a:spLocks noChangeArrowheads="1" noChangeShapeType="1" noTextEdit="1"/>
          </p:cNvSpPr>
          <p:nvPr/>
        </p:nvSpPr>
        <p:spPr bwMode="auto">
          <a:xfrm>
            <a:off x="8172450" y="4149725"/>
            <a:ext cx="288925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30814" name="WordArt 94"/>
          <p:cNvSpPr>
            <a:spLocks noChangeArrowheads="1" noChangeShapeType="1" noTextEdit="1"/>
          </p:cNvSpPr>
          <p:nvPr/>
        </p:nvSpPr>
        <p:spPr bwMode="auto">
          <a:xfrm>
            <a:off x="2843213" y="5300663"/>
            <a:ext cx="792162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11</a:t>
            </a:r>
          </a:p>
        </p:txBody>
      </p:sp>
      <p:sp>
        <p:nvSpPr>
          <p:cNvPr id="30816" name="WordArt 96"/>
          <p:cNvSpPr>
            <a:spLocks noChangeArrowheads="1" noChangeShapeType="1" noTextEdit="1"/>
          </p:cNvSpPr>
          <p:nvPr/>
        </p:nvSpPr>
        <p:spPr bwMode="auto">
          <a:xfrm>
            <a:off x="4356100" y="5300663"/>
            <a:ext cx="4318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8</a:t>
            </a:r>
          </a:p>
        </p:txBody>
      </p:sp>
      <p:sp>
        <p:nvSpPr>
          <p:cNvPr id="30817" name="WordArt 97"/>
          <p:cNvSpPr>
            <a:spLocks noChangeArrowheads="1" noChangeShapeType="1" noTextEdit="1"/>
          </p:cNvSpPr>
          <p:nvPr/>
        </p:nvSpPr>
        <p:spPr bwMode="auto">
          <a:xfrm>
            <a:off x="5508625" y="5300663"/>
            <a:ext cx="4318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30818" name="WordArt 98"/>
          <p:cNvSpPr>
            <a:spLocks noChangeArrowheads="1" noChangeShapeType="1" noTextEdit="1"/>
          </p:cNvSpPr>
          <p:nvPr/>
        </p:nvSpPr>
        <p:spPr bwMode="auto">
          <a:xfrm>
            <a:off x="6804025" y="5300663"/>
            <a:ext cx="4318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30819" name="WordArt 99"/>
          <p:cNvSpPr>
            <a:spLocks noChangeArrowheads="1" noChangeShapeType="1" noTextEdit="1"/>
          </p:cNvSpPr>
          <p:nvPr/>
        </p:nvSpPr>
        <p:spPr bwMode="auto">
          <a:xfrm>
            <a:off x="7956550" y="5300663"/>
            <a:ext cx="574675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0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0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0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0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0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0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0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0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0" grpId="0" animBg="1"/>
      <p:bldP spid="30801" grpId="0" animBg="1"/>
      <p:bldP spid="30802" grpId="0" animBg="1"/>
      <p:bldP spid="30803" grpId="0" animBg="1"/>
      <p:bldP spid="30804" grpId="0" animBg="1"/>
      <p:bldP spid="30805" grpId="0" animBg="1"/>
      <p:bldP spid="30808" grpId="0" animBg="1"/>
      <p:bldP spid="30809" grpId="0" animBg="1"/>
      <p:bldP spid="30810" grpId="0" animBg="1"/>
      <p:bldP spid="30811" grpId="0" animBg="1"/>
      <p:bldP spid="30812" grpId="0" animBg="1"/>
      <p:bldP spid="30814" grpId="0" animBg="1"/>
      <p:bldP spid="30816" grpId="0" animBg="1"/>
      <p:bldP spid="30817" grpId="0" animBg="1"/>
      <p:bldP spid="30818" grpId="0" animBg="1"/>
      <p:bldP spid="30819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247</Words>
  <Application>Microsoft Office PowerPoint</Application>
  <PresentationFormat>Экран (4:3)</PresentationFormat>
  <Paragraphs>75</Paragraphs>
  <Slides>9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Оформление по умолчанию</vt:lpstr>
      <vt:lpstr>Microsoft Equation 3.0</vt:lpstr>
      <vt:lpstr>Слайд 1</vt:lpstr>
      <vt:lpstr>Слайд 2</vt:lpstr>
      <vt:lpstr>Разбейте выражения  на две группы.</vt:lpstr>
      <vt:lpstr>Получились группы</vt:lpstr>
      <vt:lpstr>Числовые и буквенные  выражения.</vt:lpstr>
      <vt:lpstr>Слайд 6</vt:lpstr>
      <vt:lpstr>Слайд 7</vt:lpstr>
      <vt:lpstr>Слайд 8</vt:lpstr>
      <vt:lpstr>Слайд 9</vt:lpstr>
    </vt:vector>
  </TitlesOfParts>
  <Company>UCL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Числовые  выражения.</dc:title>
  <dc:creator>MAMA</dc:creator>
  <cp:lastModifiedBy>123</cp:lastModifiedBy>
  <cp:revision>9</cp:revision>
  <dcterms:created xsi:type="dcterms:W3CDTF">2009-07-31T04:57:26Z</dcterms:created>
  <dcterms:modified xsi:type="dcterms:W3CDTF">2024-11-05T15:19:33Z</dcterms:modified>
</cp:coreProperties>
</file>