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8"/>
  </p:notesMasterIdLst>
  <p:sldIdLst>
    <p:sldId id="384" r:id="rId2"/>
    <p:sldId id="371" r:id="rId3"/>
    <p:sldId id="372" r:id="rId4"/>
    <p:sldId id="387" r:id="rId5"/>
    <p:sldId id="370" r:id="rId6"/>
    <p:sldId id="37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00"/>
    <a:srgbClr val="9900FF"/>
    <a:srgbClr val="9966FF"/>
    <a:srgbClr val="FFCC00"/>
    <a:srgbClr val="0099FF"/>
    <a:srgbClr val="FFFF00"/>
    <a:srgbClr val="05FF05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29" autoAdjust="0"/>
    <p:restoredTop sz="95419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B265592-6897-4769-ACD9-C6F7DA8B8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917D22-1784-4227-8F0B-4F6B09FAE1C9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6D8B57-064C-4C8E-AE21-7D6EDFEA4019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2841D-4275-4777-9DCE-B02CFA3CB87B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80F903-6A64-4B3D-810A-4BD2A1272119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C59F4-DFDA-4C7E-A2C5-77CA40A14E5C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1C029-FE49-4773-8EA0-2F3775FC47FF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FDE27-398E-4D0A-B3E6-10BBA93D9A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5F4E7-53B5-4318-9E44-5FA2A68A8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Равнобедренный треугольник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6E0B-219E-40AE-968F-8EDF9BA0A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99C03-D47E-409E-9339-121D1BFA0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8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4CD53-2AF7-4B47-9F23-DDFB54AC2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BE8C2-3270-41D9-A5C4-EE571808B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40B6E-21E2-4A58-9074-78B33C7FFC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7F988-BC27-4BC3-8ABF-B540C3DA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DE701-F929-4B04-967B-656D8E6A7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5E84D-2BE6-4F78-AF14-886775A4E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7" name="Равнобедренный треугольник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5A6C2-D14F-403C-B2F4-C29C0544C4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F88BE-F773-40CA-A2E7-1C08C231A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7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88EFE2FA-52A6-4E65-9018-9F0F85811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1" r:id="rId2"/>
    <p:sldLayoutId id="2147483946" r:id="rId3"/>
    <p:sldLayoutId id="2147483942" r:id="rId4"/>
    <p:sldLayoutId id="2147483943" r:id="rId5"/>
    <p:sldLayoutId id="2147483947" r:id="rId6"/>
    <p:sldLayoutId id="2147483948" r:id="rId7"/>
    <p:sldLayoutId id="2147483949" r:id="rId8"/>
    <p:sldLayoutId id="2147483950" r:id="rId9"/>
    <p:sldLayoutId id="2147483944" r:id="rId10"/>
    <p:sldLayoutId id="2147483951" r:id="rId11"/>
    <p:sldLayoutId id="2147483952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017587"/>
          </a:xfrm>
        </p:spPr>
        <p:txBody>
          <a:bodyPr/>
          <a:lstStyle/>
          <a:p>
            <a:pPr marL="484188" algn="ctr" eaLnBrk="1" hangingPunct="1"/>
            <a:r>
              <a:rPr lang="ru-RU" sz="54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Задание для учащихся</a:t>
            </a:r>
            <a:endParaRPr lang="ru-RU" sz="600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1428750"/>
            <a:ext cx="8358187" cy="5286375"/>
          </a:xfrm>
        </p:spPr>
        <p:txBody>
          <a:bodyPr>
            <a:noAutofit/>
          </a:bodyPr>
          <a:lstStyle/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Закончите предложения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увеличением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цены за единицу товара</a:t>
            </a:r>
            <a:endParaRPr lang="en-US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количество товара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которое можно закупить на</a:t>
            </a: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данную сумму денег …</a:t>
            </a: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2400" u="sng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уменьшится</a:t>
            </a: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б) С уменьшением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скорости движения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данном</a:t>
            </a: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отрезке пути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время движения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 </a:t>
            </a: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u="sng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 увеличится</a:t>
            </a: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в) С увеличением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производительности труда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</a:t>
            </a: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выполнении данного объёма работы</a:t>
            </a: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количество   рабочих … </a:t>
            </a:r>
          </a:p>
          <a:p>
            <a:pPr marL="448056" indent="-384048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уменьшится</a:t>
            </a:r>
          </a:p>
        </p:txBody>
      </p:sp>
    </p:spTree>
  </p:cSld>
  <p:clrMapOvr>
    <a:masterClrMapping/>
  </p:clrMapOvr>
  <p:transition advTm="24103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1" name="Group 119"/>
          <p:cNvGraphicFramePr>
            <a:graphicFrameLocks noGrp="1"/>
          </p:cNvGraphicFramePr>
          <p:nvPr>
            <p:ph type="tbl" idx="1"/>
          </p:nvPr>
        </p:nvGraphicFramePr>
        <p:xfrm>
          <a:off x="250825" y="4365625"/>
          <a:ext cx="8653463" cy="1473200"/>
        </p:xfrm>
        <a:graphic>
          <a:graphicData uri="http://schemas.openxmlformats.org/drawingml/2006/table">
            <a:tbl>
              <a:tblPr/>
              <a:tblGrid>
                <a:gridCol w="1082675"/>
                <a:gridCol w="1081088"/>
                <a:gridCol w="1081087"/>
                <a:gridCol w="1081088"/>
                <a:gridCol w="1081087"/>
                <a:gridCol w="1081088"/>
                <a:gridCol w="1082675"/>
                <a:gridCol w="1082675"/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07950" y="549275"/>
            <a:ext cx="576263" cy="5032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latin typeface="Times New Roman" pitchFamily="18" charset="0"/>
              </a:rPr>
              <a:t>1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55650" y="476250"/>
            <a:ext cx="8137525" cy="12954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FFFFF"/>
              </a:gs>
              <a:gs pos="100000">
                <a:srgbClr val="C0C0C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i="1">
                <a:latin typeface="Georgia" pitchFamily="18" charset="0"/>
              </a:rPr>
              <a:t>Пешеход проходит путь </a:t>
            </a:r>
            <a:r>
              <a:rPr lang="en-US" sz="2000" b="1" i="1">
                <a:latin typeface="Georgia" pitchFamily="18" charset="0"/>
              </a:rPr>
              <a:t>S</a:t>
            </a:r>
            <a:r>
              <a:rPr lang="ru-RU" sz="2000" b="1" i="1">
                <a:latin typeface="Georgia" pitchFamily="18" charset="0"/>
              </a:rPr>
              <a:t> со скоростью </a:t>
            </a:r>
            <a:r>
              <a:rPr lang="en-US" sz="2000" b="1" i="1">
                <a:latin typeface="Georgia" pitchFamily="18" charset="0"/>
              </a:rPr>
              <a:t>v</a:t>
            </a:r>
            <a:r>
              <a:rPr lang="ru-RU" sz="2000" b="1" i="1">
                <a:latin typeface="Georgia" pitchFamily="18" charset="0"/>
              </a:rPr>
              <a:t>   за </a:t>
            </a:r>
            <a:r>
              <a:rPr lang="en-US" sz="2000" b="1" i="1">
                <a:latin typeface="Georgia" pitchFamily="18" charset="0"/>
              </a:rPr>
              <a:t>t</a:t>
            </a:r>
            <a:r>
              <a:rPr lang="ru-RU" sz="2000" b="1" i="1">
                <a:latin typeface="Georgia" pitchFamily="18" charset="0"/>
              </a:rPr>
              <a:t> часов. </a:t>
            </a:r>
          </a:p>
          <a:p>
            <a:pPr algn="ctr"/>
            <a:r>
              <a:rPr lang="ru-RU" sz="2000" b="1" i="1">
                <a:latin typeface="Georgia" pitchFamily="18" charset="0"/>
              </a:rPr>
              <a:t>Выразите время пешехода через путь и скорость.</a:t>
            </a:r>
          </a:p>
        </p:txBody>
      </p:sp>
      <p:grpSp>
        <p:nvGrpSpPr>
          <p:cNvPr id="2" name="Group 129"/>
          <p:cNvGrpSpPr>
            <a:grpSpLocks/>
          </p:cNvGrpSpPr>
          <p:nvPr/>
        </p:nvGrpSpPr>
        <p:grpSpPr bwMode="auto">
          <a:xfrm>
            <a:off x="7019925" y="1916113"/>
            <a:ext cx="1081088" cy="1009650"/>
            <a:chOff x="4468" y="1661"/>
            <a:chExt cx="907" cy="830"/>
          </a:xfrm>
        </p:grpSpPr>
        <p:sp>
          <p:nvSpPr>
            <p:cNvPr id="1080" name="WordArt 8"/>
            <p:cNvSpPr>
              <a:spLocks noChangeArrowheads="1" noChangeShapeType="1" noTextEdit="1"/>
            </p:cNvSpPr>
            <p:nvPr/>
          </p:nvSpPr>
          <p:spPr bwMode="auto">
            <a:xfrm>
              <a:off x="5118" y="1661"/>
              <a:ext cx="256" cy="3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19050">
                    <a:solidFill>
                      <a:srgbClr val="C0C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S</a:t>
              </a:r>
              <a:endParaRPr lang="ru-RU" sz="3600" b="1" i="1" kern="10"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081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118" y="2192"/>
              <a:ext cx="257" cy="2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19050">
                    <a:solidFill>
                      <a:srgbClr val="969696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v</a:t>
              </a:r>
              <a:endPara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082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5061" y="2095"/>
              <a:ext cx="314" cy="3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69696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083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4468" y="1884"/>
              <a:ext cx="245" cy="52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>
                  <a:ln w="19050">
                    <a:solidFill>
                      <a:srgbClr val="969696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t</a:t>
              </a:r>
              <a:endParaRPr lang="ru-RU" sz="3600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084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4677" y="1979"/>
              <a:ext cx="313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969696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=</a:t>
              </a:r>
            </a:p>
          </p:txBody>
        </p:sp>
      </p:grpSp>
      <p:graphicFrame>
        <p:nvGraphicFramePr>
          <p:cNvPr id="3088" name="Object 2"/>
          <p:cNvGraphicFramePr>
            <a:graphicFrameLocks noChangeAspect="1"/>
          </p:cNvGraphicFramePr>
          <p:nvPr/>
        </p:nvGraphicFramePr>
        <p:xfrm>
          <a:off x="3708400" y="2781300"/>
          <a:ext cx="1295400" cy="1181100"/>
        </p:xfrm>
        <a:graphic>
          <a:graphicData uri="http://schemas.openxmlformats.org/presentationml/2006/ole">
            <p:oleObj spid="_x0000_s1026" name="Формула" r:id="rId4" imgW="431613" imgH="393529" progId="Equation.3">
              <p:embed/>
            </p:oleObj>
          </a:graphicData>
        </a:graphic>
      </p:graphicFrame>
      <p:grpSp>
        <p:nvGrpSpPr>
          <p:cNvPr id="3" name="Group 130"/>
          <p:cNvGrpSpPr>
            <a:grpSpLocks/>
          </p:cNvGrpSpPr>
          <p:nvPr/>
        </p:nvGrpSpPr>
        <p:grpSpPr bwMode="auto">
          <a:xfrm>
            <a:off x="179388" y="3141663"/>
            <a:ext cx="3559175" cy="512762"/>
            <a:chOff x="113" y="1979"/>
            <a:chExt cx="2242" cy="323"/>
          </a:xfrm>
        </p:grpSpPr>
        <p:sp>
          <p:nvSpPr>
            <p:cNvPr id="1078" name="Text Box 6"/>
            <p:cNvSpPr txBox="1">
              <a:spLocks noChangeArrowheads="1"/>
            </p:cNvSpPr>
            <p:nvPr/>
          </p:nvSpPr>
          <p:spPr bwMode="auto">
            <a:xfrm>
              <a:off x="113" y="1979"/>
              <a:ext cx="2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1)</a:t>
              </a:r>
            </a:p>
          </p:txBody>
        </p:sp>
        <p:sp>
          <p:nvSpPr>
            <p:cNvPr id="1079" name="Text Box 15"/>
            <p:cNvSpPr txBox="1">
              <a:spLocks noChangeArrowheads="1"/>
            </p:cNvSpPr>
            <p:nvPr/>
          </p:nvSpPr>
          <p:spPr bwMode="auto">
            <a:xfrm>
              <a:off x="385" y="1979"/>
              <a:ext cx="19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Если </a:t>
              </a:r>
              <a:r>
                <a:rPr lang="en-US" sz="2400" b="1" i="1">
                  <a:latin typeface="Georgia" pitchFamily="18" charset="0"/>
                </a:rPr>
                <a:t>           </a:t>
              </a:r>
              <a:r>
                <a:rPr lang="ru-RU" sz="2400" b="1" i="1">
                  <a:latin typeface="Georgia" pitchFamily="18" charset="0"/>
                </a:rPr>
                <a:t>      ,</a:t>
              </a:r>
              <a:r>
                <a:rPr lang="en-US" sz="2400" b="1" i="1">
                  <a:latin typeface="Georgia" pitchFamily="18" charset="0"/>
                </a:rPr>
                <a:t> </a:t>
              </a:r>
              <a:r>
                <a:rPr lang="ru-RU" sz="2400" b="1" i="1">
                  <a:latin typeface="Georgia" pitchFamily="18" charset="0"/>
                </a:rPr>
                <a:t>то </a:t>
              </a:r>
            </a:p>
          </p:txBody>
        </p:sp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1020" y="1979"/>
            <a:ext cx="816" cy="323"/>
          </p:xfrm>
          <a:graphic>
            <a:graphicData uri="http://schemas.openxmlformats.org/presentationml/2006/ole">
              <p:oleObj spid="_x0000_s1027" name="Формула" r:id="rId5" imgW="457002" imgH="177723" progId="Equation.3">
                <p:embed/>
              </p:oleObj>
            </a:graphicData>
          </a:graphic>
        </p:graphicFrame>
      </p:grpSp>
      <p:sp>
        <p:nvSpPr>
          <p:cNvPr id="3180" name="WordArt 108"/>
          <p:cNvSpPr>
            <a:spLocks noChangeArrowheads="1" noChangeShapeType="1" noTextEdit="1"/>
          </p:cNvSpPr>
          <p:nvPr/>
        </p:nvSpPr>
        <p:spPr bwMode="auto">
          <a:xfrm>
            <a:off x="611188" y="4508500"/>
            <a:ext cx="407987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</a:t>
            </a:r>
            <a:endParaRPr lang="ru-RU" sz="3600" b="1" i="1" kern="10">
              <a:ln w="19050">
                <a:solidFill>
                  <a:srgbClr val="969696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81" name="WordArt 109"/>
          <p:cNvSpPr>
            <a:spLocks noChangeArrowheads="1" noChangeShapeType="1" noTextEdit="1"/>
          </p:cNvSpPr>
          <p:nvPr/>
        </p:nvSpPr>
        <p:spPr bwMode="auto">
          <a:xfrm>
            <a:off x="684213" y="5157788"/>
            <a:ext cx="287337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</a:t>
            </a:r>
            <a:endParaRPr lang="ru-RU" sz="3600" b="1" i="1" kern="10">
              <a:ln w="19050">
                <a:solidFill>
                  <a:srgbClr val="C0C0C0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82" name="WordArt 110"/>
          <p:cNvSpPr>
            <a:spLocks noChangeArrowheads="1" noChangeShapeType="1" noTextEdit="1"/>
          </p:cNvSpPr>
          <p:nvPr/>
        </p:nvSpPr>
        <p:spPr bwMode="auto">
          <a:xfrm>
            <a:off x="1474788" y="4508500"/>
            <a:ext cx="79216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0,5</a:t>
            </a:r>
          </a:p>
        </p:txBody>
      </p:sp>
      <p:sp>
        <p:nvSpPr>
          <p:cNvPr id="3183" name="WordArt 111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3184" name="WordArt 112"/>
          <p:cNvSpPr>
            <a:spLocks noChangeArrowheads="1" noChangeShapeType="1" noTextEdit="1"/>
          </p:cNvSpPr>
          <p:nvPr/>
        </p:nvSpPr>
        <p:spPr bwMode="auto">
          <a:xfrm>
            <a:off x="3851275" y="4508500"/>
            <a:ext cx="288925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3185" name="WordArt 113"/>
          <p:cNvSpPr>
            <a:spLocks noChangeArrowheads="1" noChangeShapeType="1" noTextEdit="1"/>
          </p:cNvSpPr>
          <p:nvPr/>
        </p:nvSpPr>
        <p:spPr bwMode="auto">
          <a:xfrm>
            <a:off x="5003800" y="4508500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3186" name="WordArt 114"/>
          <p:cNvSpPr>
            <a:spLocks noChangeArrowheads="1" noChangeShapeType="1" noTextEdit="1"/>
          </p:cNvSpPr>
          <p:nvPr/>
        </p:nvSpPr>
        <p:spPr bwMode="auto">
          <a:xfrm>
            <a:off x="5867400" y="4508500"/>
            <a:ext cx="62388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15</a:t>
            </a:r>
          </a:p>
        </p:txBody>
      </p:sp>
      <p:sp>
        <p:nvSpPr>
          <p:cNvPr id="3192" name="WordArt 120"/>
          <p:cNvSpPr>
            <a:spLocks noChangeArrowheads="1" noChangeShapeType="1" noTextEdit="1"/>
          </p:cNvSpPr>
          <p:nvPr/>
        </p:nvSpPr>
        <p:spPr bwMode="auto">
          <a:xfrm>
            <a:off x="6948488" y="4508500"/>
            <a:ext cx="576262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60</a:t>
            </a:r>
          </a:p>
        </p:txBody>
      </p:sp>
      <p:sp>
        <p:nvSpPr>
          <p:cNvPr id="3193" name="WordArt 121"/>
          <p:cNvSpPr>
            <a:spLocks noChangeArrowheads="1" noChangeShapeType="1" noTextEdit="1"/>
          </p:cNvSpPr>
          <p:nvPr/>
        </p:nvSpPr>
        <p:spPr bwMode="auto">
          <a:xfrm>
            <a:off x="7885113" y="4508500"/>
            <a:ext cx="935037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120</a:t>
            </a:r>
          </a:p>
        </p:txBody>
      </p:sp>
      <p:sp>
        <p:nvSpPr>
          <p:cNvPr id="3194" name="WordArt 122"/>
          <p:cNvSpPr>
            <a:spLocks noChangeArrowheads="1" noChangeShapeType="1" noTextEdit="1"/>
          </p:cNvSpPr>
          <p:nvPr/>
        </p:nvSpPr>
        <p:spPr bwMode="auto">
          <a:xfrm>
            <a:off x="1403350" y="5229225"/>
            <a:ext cx="9350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120</a:t>
            </a:r>
          </a:p>
        </p:txBody>
      </p:sp>
      <p:sp>
        <p:nvSpPr>
          <p:cNvPr id="3195" name="WordArt 123"/>
          <p:cNvSpPr>
            <a:spLocks noChangeArrowheads="1" noChangeShapeType="1" noTextEdit="1"/>
          </p:cNvSpPr>
          <p:nvPr/>
        </p:nvSpPr>
        <p:spPr bwMode="auto">
          <a:xfrm>
            <a:off x="2700338" y="5229225"/>
            <a:ext cx="576262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60</a:t>
            </a:r>
          </a:p>
        </p:txBody>
      </p:sp>
      <p:sp>
        <p:nvSpPr>
          <p:cNvPr id="3196" name="WordArt 124"/>
          <p:cNvSpPr>
            <a:spLocks noChangeArrowheads="1" noChangeShapeType="1" noTextEdit="1"/>
          </p:cNvSpPr>
          <p:nvPr/>
        </p:nvSpPr>
        <p:spPr bwMode="auto">
          <a:xfrm>
            <a:off x="4859338" y="5229225"/>
            <a:ext cx="623887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15</a:t>
            </a:r>
          </a:p>
        </p:txBody>
      </p:sp>
      <p:sp>
        <p:nvSpPr>
          <p:cNvPr id="3197" name="WordArt 125"/>
          <p:cNvSpPr>
            <a:spLocks noChangeArrowheads="1" noChangeShapeType="1" noTextEdit="1"/>
          </p:cNvSpPr>
          <p:nvPr/>
        </p:nvSpPr>
        <p:spPr bwMode="auto">
          <a:xfrm>
            <a:off x="3779838" y="5229225"/>
            <a:ext cx="576262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30</a:t>
            </a:r>
          </a:p>
        </p:txBody>
      </p:sp>
      <p:sp>
        <p:nvSpPr>
          <p:cNvPr id="3198" name="WordArt 126"/>
          <p:cNvSpPr>
            <a:spLocks noChangeArrowheads="1" noChangeShapeType="1" noTextEdit="1"/>
          </p:cNvSpPr>
          <p:nvPr/>
        </p:nvSpPr>
        <p:spPr bwMode="auto">
          <a:xfrm>
            <a:off x="6084888" y="5229225"/>
            <a:ext cx="287337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3199" name="WordArt 127"/>
          <p:cNvSpPr>
            <a:spLocks noChangeArrowheads="1" noChangeShapeType="1" noTextEdit="1"/>
          </p:cNvSpPr>
          <p:nvPr/>
        </p:nvSpPr>
        <p:spPr bwMode="auto">
          <a:xfrm>
            <a:off x="7092950" y="5229225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3200" name="WordArt 128"/>
          <p:cNvSpPr>
            <a:spLocks noChangeArrowheads="1" noChangeShapeType="1" noTextEdit="1"/>
          </p:cNvSpPr>
          <p:nvPr/>
        </p:nvSpPr>
        <p:spPr bwMode="auto">
          <a:xfrm>
            <a:off x="7956550" y="5229225"/>
            <a:ext cx="7921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0,5</a:t>
            </a:r>
          </a:p>
        </p:txBody>
      </p:sp>
      <p:sp>
        <p:nvSpPr>
          <p:cNvPr id="1077" name="Заголовок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med" advTm="29765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2000"/>
                                        <p:tgtEl>
                                          <p:spTgt spid="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180" grpId="0" animBg="1"/>
      <p:bldP spid="3181" grpId="0" animBg="1"/>
      <p:bldP spid="3182" grpId="0" animBg="1"/>
      <p:bldP spid="3183" grpId="0" animBg="1"/>
      <p:bldP spid="3184" grpId="0" animBg="1"/>
      <p:bldP spid="3185" grpId="0" animBg="1"/>
      <p:bldP spid="3186" grpId="0" animBg="1"/>
      <p:bldP spid="3192" grpId="0" animBg="1"/>
      <p:bldP spid="3193" grpId="0" animBg="1"/>
      <p:bldP spid="3194" grpId="0" animBg="1"/>
      <p:bldP spid="3195" grpId="0" animBg="1"/>
      <p:bldP spid="3196" grpId="0" animBg="1"/>
      <p:bldP spid="3197" grpId="0" animBg="1"/>
      <p:bldP spid="3198" grpId="0" animBg="1"/>
      <p:bldP spid="3199" grpId="0" animBg="1"/>
      <p:bldP spid="32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6" name="Group 14"/>
          <p:cNvGraphicFramePr>
            <a:graphicFrameLocks noGrp="1"/>
          </p:cNvGraphicFramePr>
          <p:nvPr>
            <p:ph type="tbl" idx="1"/>
          </p:nvPr>
        </p:nvGraphicFramePr>
        <p:xfrm>
          <a:off x="250825" y="4365625"/>
          <a:ext cx="8653463" cy="1473200"/>
        </p:xfrm>
        <a:graphic>
          <a:graphicData uri="http://schemas.openxmlformats.org/drawingml/2006/table">
            <a:tbl>
              <a:tblPr/>
              <a:tblGrid>
                <a:gridCol w="1082675"/>
                <a:gridCol w="1081088"/>
                <a:gridCol w="1081087"/>
                <a:gridCol w="1081088"/>
                <a:gridCol w="1081087"/>
                <a:gridCol w="1081088"/>
                <a:gridCol w="1082675"/>
                <a:gridCol w="1082675"/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179388" y="476250"/>
            <a:ext cx="576262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latin typeface="Times New Roman" pitchFamily="18" charset="0"/>
              </a:rPr>
              <a:t>2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00113" y="476250"/>
            <a:ext cx="8135937" cy="865188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FFFFF"/>
              </a:gs>
              <a:gs pos="100000">
                <a:srgbClr val="C0C0C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latin typeface="Georgia" pitchFamily="18" charset="0"/>
              </a:rPr>
              <a:t>Площадь прямоугольника со сторонами</a:t>
            </a:r>
          </a:p>
          <a:p>
            <a:pPr algn="ctr"/>
            <a:r>
              <a:rPr lang="en-US" sz="2400" b="1" i="1">
                <a:latin typeface="Georgia" pitchFamily="18" charset="0"/>
              </a:rPr>
              <a:t>x</a:t>
            </a:r>
            <a:r>
              <a:rPr lang="ru-RU" sz="2400" b="1" i="1">
                <a:latin typeface="Georgia" pitchFamily="18" charset="0"/>
              </a:rPr>
              <a:t> и </a:t>
            </a:r>
            <a:r>
              <a:rPr lang="en-US" sz="2400" b="1" i="1">
                <a:latin typeface="Georgia" pitchFamily="18" charset="0"/>
              </a:rPr>
              <a:t>y</a:t>
            </a:r>
            <a:r>
              <a:rPr lang="ru-RU" sz="2400" b="1" i="1">
                <a:latin typeface="Georgia" pitchFamily="18" charset="0"/>
              </a:rPr>
              <a:t> равна </a:t>
            </a:r>
            <a:r>
              <a:rPr lang="en-US" sz="2400" b="1" i="1">
                <a:latin typeface="Georgia" pitchFamily="18" charset="0"/>
              </a:rPr>
              <a:t>S</a:t>
            </a:r>
            <a:r>
              <a:rPr lang="ru-RU" sz="2400" b="1" i="1">
                <a:latin typeface="Georgia" pitchFamily="18" charset="0"/>
              </a:rPr>
              <a:t>. Выразите у через </a:t>
            </a:r>
            <a:r>
              <a:rPr lang="en-US" sz="2400" b="1" i="1">
                <a:latin typeface="Georgia" pitchFamily="18" charset="0"/>
              </a:rPr>
              <a:t>S </a:t>
            </a:r>
            <a:r>
              <a:rPr lang="ru-RU" sz="2400" b="1" i="1">
                <a:latin typeface="Georgia" pitchFamily="18" charset="0"/>
              </a:rPr>
              <a:t>и х.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7380288" y="1484313"/>
            <a:ext cx="1152525" cy="1152525"/>
            <a:chOff x="4468" y="1661"/>
            <a:chExt cx="907" cy="830"/>
          </a:xfrm>
        </p:grpSpPr>
        <p:sp>
          <p:nvSpPr>
            <p:cNvPr id="2103" name="WordArt 6"/>
            <p:cNvSpPr>
              <a:spLocks noChangeArrowheads="1" noChangeShapeType="1" noTextEdit="1"/>
            </p:cNvSpPr>
            <p:nvPr/>
          </p:nvSpPr>
          <p:spPr bwMode="auto">
            <a:xfrm>
              <a:off x="5118" y="1661"/>
              <a:ext cx="256" cy="3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i="1" kern="10">
                  <a:ln w="19050">
                    <a:solidFill>
                      <a:srgbClr val="C0C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S</a:t>
              </a:r>
              <a:endParaRPr lang="ru-RU" sz="3600" b="1" i="1" kern="10"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2104" name="WordArt 7"/>
            <p:cNvSpPr>
              <a:spLocks noChangeArrowheads="1" noChangeShapeType="1" noTextEdit="1"/>
            </p:cNvSpPr>
            <p:nvPr/>
          </p:nvSpPr>
          <p:spPr bwMode="auto">
            <a:xfrm>
              <a:off x="5118" y="2192"/>
              <a:ext cx="257" cy="2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>
                  <a:ln w="19050">
                    <a:solidFill>
                      <a:srgbClr val="969696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</a:t>
              </a:r>
            </a:p>
          </p:txBody>
        </p:sp>
        <p:sp>
          <p:nvSpPr>
            <p:cNvPr id="2105" name="WordArt 8"/>
            <p:cNvSpPr>
              <a:spLocks noChangeArrowheads="1" noChangeShapeType="1" noTextEdit="1"/>
            </p:cNvSpPr>
            <p:nvPr/>
          </p:nvSpPr>
          <p:spPr bwMode="auto">
            <a:xfrm>
              <a:off x="5061" y="2095"/>
              <a:ext cx="314" cy="3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69696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210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4468" y="1979"/>
              <a:ext cx="245" cy="36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19050">
                    <a:solidFill>
                      <a:srgbClr val="969696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у</a:t>
              </a:r>
            </a:p>
          </p:txBody>
        </p:sp>
        <p:sp>
          <p:nvSpPr>
            <p:cNvPr id="210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4695" y="1869"/>
              <a:ext cx="313" cy="41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969696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=</a:t>
              </a: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466725" y="3357563"/>
            <a:ext cx="5761038" cy="584200"/>
            <a:chOff x="113" y="1979"/>
            <a:chExt cx="3629" cy="368"/>
          </a:xfrm>
        </p:grpSpPr>
        <p:sp>
          <p:nvSpPr>
            <p:cNvPr id="2101" name="Text Box 5"/>
            <p:cNvSpPr txBox="1">
              <a:spLocks noChangeArrowheads="1"/>
            </p:cNvSpPr>
            <p:nvPr/>
          </p:nvSpPr>
          <p:spPr bwMode="auto">
            <a:xfrm>
              <a:off x="113" y="1979"/>
              <a:ext cx="2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1)</a:t>
              </a:r>
            </a:p>
          </p:txBody>
        </p:sp>
        <p:sp>
          <p:nvSpPr>
            <p:cNvPr id="2102" name="Text Box 11"/>
            <p:cNvSpPr txBox="1">
              <a:spLocks noChangeArrowheads="1"/>
            </p:cNvSpPr>
            <p:nvPr/>
          </p:nvSpPr>
          <p:spPr bwMode="auto">
            <a:xfrm>
              <a:off x="385" y="1979"/>
              <a:ext cx="335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Если </a:t>
              </a:r>
              <a:r>
                <a:rPr lang="en-US" sz="2400" b="1" i="1">
                  <a:latin typeface="Georgia" pitchFamily="18" charset="0"/>
                </a:rPr>
                <a:t>           </a:t>
              </a:r>
              <a:r>
                <a:rPr lang="ru-RU" sz="2400" b="1" i="1">
                  <a:latin typeface="Georgia" pitchFamily="18" charset="0"/>
                </a:rPr>
                <a:t>      ,</a:t>
              </a:r>
              <a:r>
                <a:rPr lang="en-US" sz="2400" b="1" i="1">
                  <a:latin typeface="Georgia" pitchFamily="18" charset="0"/>
                </a:rPr>
                <a:t> </a:t>
              </a:r>
              <a:r>
                <a:rPr lang="ru-RU" sz="2400" b="1" i="1">
                  <a:latin typeface="Georgia" pitchFamily="18" charset="0"/>
                </a:rPr>
                <a:t>то        </a:t>
              </a:r>
              <a:r>
                <a:rPr lang="en-US" sz="3200" b="1" i="1">
                  <a:latin typeface="Georgia" pitchFamily="18" charset="0"/>
                </a:rPr>
                <a:t>y=</a:t>
              </a:r>
              <a:r>
                <a:rPr lang="ru-RU" sz="3200" b="1" i="1">
                  <a:latin typeface="Georgia" pitchFamily="18" charset="0"/>
                </a:rPr>
                <a:t>24</a:t>
              </a:r>
              <a:r>
                <a:rPr lang="en-US" sz="3200" b="1" i="1">
                  <a:latin typeface="Georgia" pitchFamily="18" charset="0"/>
                </a:rPr>
                <a:t>/x</a:t>
              </a:r>
              <a:r>
                <a:rPr lang="ru-RU" sz="3200" b="1" i="1">
                  <a:latin typeface="Georgia" pitchFamily="18" charset="0"/>
                </a:rPr>
                <a:t> </a:t>
              </a:r>
            </a:p>
          </p:txBody>
        </p:sp>
        <p:graphicFrame>
          <p:nvGraphicFramePr>
            <p:cNvPr id="2050" name="Object 3"/>
            <p:cNvGraphicFramePr>
              <a:graphicFrameLocks noChangeAspect="1"/>
            </p:cNvGraphicFramePr>
            <p:nvPr/>
          </p:nvGraphicFramePr>
          <p:xfrm>
            <a:off x="1031" y="1979"/>
            <a:ext cx="793" cy="323"/>
          </p:xfrm>
          <a:graphic>
            <a:graphicData uri="http://schemas.openxmlformats.org/presentationml/2006/ole">
              <p:oleObj spid="_x0000_s2050" name="Формула" r:id="rId4" imgW="444240" imgH="177480" progId="Equation.3">
                <p:embed/>
              </p:oleObj>
            </a:graphicData>
          </a:graphic>
        </p:graphicFrame>
      </p:grpSp>
      <p:sp>
        <p:nvSpPr>
          <p:cNvPr id="8235" name="WordArt 43"/>
          <p:cNvSpPr>
            <a:spLocks noChangeArrowheads="1" noChangeShapeType="1" noTextEdit="1"/>
          </p:cNvSpPr>
          <p:nvPr/>
        </p:nvSpPr>
        <p:spPr bwMode="auto">
          <a:xfrm>
            <a:off x="611188" y="4508500"/>
            <a:ext cx="407987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</a:p>
        </p:txBody>
      </p:sp>
      <p:sp>
        <p:nvSpPr>
          <p:cNvPr id="8236" name="WordArt 44"/>
          <p:cNvSpPr>
            <a:spLocks noChangeArrowheads="1" noChangeShapeType="1" noTextEdit="1"/>
          </p:cNvSpPr>
          <p:nvPr/>
        </p:nvSpPr>
        <p:spPr bwMode="auto">
          <a:xfrm>
            <a:off x="611188" y="5157788"/>
            <a:ext cx="43180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у</a:t>
            </a:r>
          </a:p>
        </p:txBody>
      </p:sp>
      <p:sp>
        <p:nvSpPr>
          <p:cNvPr id="8238" name="WordArt 46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8239" name="WordArt 47"/>
          <p:cNvSpPr>
            <a:spLocks noChangeArrowheads="1" noChangeShapeType="1" noTextEdit="1"/>
          </p:cNvSpPr>
          <p:nvPr/>
        </p:nvSpPr>
        <p:spPr bwMode="auto">
          <a:xfrm>
            <a:off x="3851275" y="4508500"/>
            <a:ext cx="288925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8240" name="WordArt 48"/>
          <p:cNvSpPr>
            <a:spLocks noChangeArrowheads="1" noChangeShapeType="1" noTextEdit="1"/>
          </p:cNvSpPr>
          <p:nvPr/>
        </p:nvSpPr>
        <p:spPr bwMode="auto">
          <a:xfrm>
            <a:off x="5003800" y="4508500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8241" name="WordArt 49"/>
          <p:cNvSpPr>
            <a:spLocks noChangeArrowheads="1" noChangeShapeType="1" noTextEdit="1"/>
          </p:cNvSpPr>
          <p:nvPr/>
        </p:nvSpPr>
        <p:spPr bwMode="auto">
          <a:xfrm>
            <a:off x="5867400" y="4508500"/>
            <a:ext cx="62388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</a:t>
            </a:r>
          </a:p>
        </p:txBody>
      </p:sp>
      <p:sp>
        <p:nvSpPr>
          <p:cNvPr id="8242" name="WordArt 50"/>
          <p:cNvSpPr>
            <a:spLocks noChangeArrowheads="1" noChangeShapeType="1" noTextEdit="1"/>
          </p:cNvSpPr>
          <p:nvPr/>
        </p:nvSpPr>
        <p:spPr bwMode="auto">
          <a:xfrm>
            <a:off x="6948488" y="4508500"/>
            <a:ext cx="576262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24</a:t>
            </a:r>
          </a:p>
        </p:txBody>
      </p:sp>
      <p:sp>
        <p:nvSpPr>
          <p:cNvPr id="8248" name="WordArt 56"/>
          <p:cNvSpPr>
            <a:spLocks noChangeArrowheads="1" noChangeShapeType="1" noTextEdit="1"/>
          </p:cNvSpPr>
          <p:nvPr/>
        </p:nvSpPr>
        <p:spPr bwMode="auto">
          <a:xfrm>
            <a:off x="6084888" y="5229225"/>
            <a:ext cx="287337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8249" name="WordArt 57"/>
          <p:cNvSpPr>
            <a:spLocks noChangeArrowheads="1" noChangeShapeType="1" noTextEdit="1"/>
          </p:cNvSpPr>
          <p:nvPr/>
        </p:nvSpPr>
        <p:spPr bwMode="auto">
          <a:xfrm>
            <a:off x="7092950" y="5229225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8250" name="WordArt 58"/>
          <p:cNvSpPr>
            <a:spLocks noChangeArrowheads="1" noChangeShapeType="1" noTextEdit="1"/>
          </p:cNvSpPr>
          <p:nvPr/>
        </p:nvSpPr>
        <p:spPr bwMode="auto">
          <a:xfrm>
            <a:off x="7956550" y="5229225"/>
            <a:ext cx="7921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0,5</a:t>
            </a:r>
          </a:p>
        </p:txBody>
      </p:sp>
      <p:sp>
        <p:nvSpPr>
          <p:cNvPr id="8251" name="WordArt 59"/>
          <p:cNvSpPr>
            <a:spLocks noChangeArrowheads="1" noChangeShapeType="1" noTextEdit="1"/>
          </p:cNvSpPr>
          <p:nvPr/>
        </p:nvSpPr>
        <p:spPr bwMode="auto">
          <a:xfrm>
            <a:off x="1692275" y="4508500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8252" name="WordArt 60"/>
          <p:cNvSpPr>
            <a:spLocks noChangeArrowheads="1" noChangeShapeType="1" noTextEdit="1"/>
          </p:cNvSpPr>
          <p:nvPr/>
        </p:nvSpPr>
        <p:spPr bwMode="auto">
          <a:xfrm>
            <a:off x="8027988" y="4508500"/>
            <a:ext cx="576262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48</a:t>
            </a:r>
          </a:p>
        </p:txBody>
      </p:sp>
      <p:sp>
        <p:nvSpPr>
          <p:cNvPr id="8253" name="WordArt 61"/>
          <p:cNvSpPr>
            <a:spLocks noChangeArrowheads="1" noChangeShapeType="1" noTextEdit="1"/>
          </p:cNvSpPr>
          <p:nvPr/>
        </p:nvSpPr>
        <p:spPr bwMode="auto">
          <a:xfrm>
            <a:off x="1619250" y="5229225"/>
            <a:ext cx="576263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24</a:t>
            </a:r>
          </a:p>
        </p:txBody>
      </p:sp>
      <p:sp>
        <p:nvSpPr>
          <p:cNvPr id="8254" name="WordArt 62"/>
          <p:cNvSpPr>
            <a:spLocks noChangeArrowheads="1" noChangeShapeType="1" noTextEdit="1"/>
          </p:cNvSpPr>
          <p:nvPr/>
        </p:nvSpPr>
        <p:spPr bwMode="auto">
          <a:xfrm>
            <a:off x="2771775" y="5229225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</a:t>
            </a:r>
          </a:p>
        </p:txBody>
      </p:sp>
      <p:sp>
        <p:nvSpPr>
          <p:cNvPr id="8256" name="WordArt 64"/>
          <p:cNvSpPr>
            <a:spLocks noChangeArrowheads="1" noChangeShapeType="1" noTextEdit="1"/>
          </p:cNvSpPr>
          <p:nvPr/>
        </p:nvSpPr>
        <p:spPr bwMode="auto">
          <a:xfrm>
            <a:off x="5003800" y="5229225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8257" name="WordArt 65"/>
          <p:cNvSpPr>
            <a:spLocks noChangeArrowheads="1" noChangeShapeType="1" noTextEdit="1"/>
          </p:cNvSpPr>
          <p:nvPr/>
        </p:nvSpPr>
        <p:spPr bwMode="auto">
          <a:xfrm>
            <a:off x="3851275" y="5229225"/>
            <a:ext cx="287338" cy="474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969696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395288" y="115888"/>
            <a:ext cx="82296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ru-RU" sz="2000" b="1" i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Задачи, приводящие к понятию обратной пропорциональности.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advTm="26379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20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6" grpId="0" animBg="1"/>
      <p:bldP spid="8235" grpId="0" animBg="1"/>
      <p:bldP spid="8236" grpId="0" animBg="1"/>
      <p:bldP spid="8238" grpId="0" animBg="1"/>
      <p:bldP spid="8239" grpId="0" animBg="1"/>
      <p:bldP spid="8240" grpId="0" animBg="1"/>
      <p:bldP spid="8241" grpId="0" animBg="1"/>
      <p:bldP spid="8242" grpId="0" animBg="1"/>
      <p:bldP spid="8248" grpId="0" animBg="1"/>
      <p:bldP spid="8249" grpId="0" animBg="1"/>
      <p:bldP spid="8250" grpId="0" animBg="1"/>
      <p:bldP spid="8251" grpId="0" animBg="1"/>
      <p:bldP spid="8252" grpId="0" animBg="1"/>
      <p:bldP spid="8253" grpId="0" animBg="1"/>
      <p:bldP spid="8254" grpId="0" animBg="1"/>
      <p:bldP spid="8256" grpId="0" animBg="1"/>
      <p:bldP spid="8257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ctrTitle"/>
          </p:nvPr>
        </p:nvSpPr>
        <p:spPr>
          <a:xfrm>
            <a:off x="533400" y="214313"/>
            <a:ext cx="7851775" cy="1785937"/>
          </a:xfrm>
        </p:spPr>
        <p:txBody>
          <a:bodyPr/>
          <a:lstStyle/>
          <a:p>
            <a:pPr algn="ctr" eaLnBrk="1" hangingPunct="1"/>
            <a:r>
              <a:rPr lang="ru-RU" sz="4000" smtClean="0">
                <a:solidFill>
                  <a:srgbClr val="C00000"/>
                </a:solidFill>
              </a:rPr>
              <a:t>ТЕМА УРОКА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-1116013" y="2565400"/>
            <a:ext cx="8501063" cy="9271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5400" b="1" i="1" dirty="0" smtClean="0">
                <a:solidFill>
                  <a:srgbClr val="7153A1"/>
                </a:solidFill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5400" b="1" i="1" dirty="0" smtClean="0">
                <a:solidFill>
                  <a:srgbClr val="7153A1"/>
                </a:solidFill>
                <a:latin typeface="Times New Roman" pitchFamily="18" charset="0"/>
                <a:cs typeface="Times New Roman" pitchFamily="18" charset="0"/>
              </a:rPr>
              <a:t>y=k/x</a:t>
            </a:r>
            <a:r>
              <a:rPr lang="ru-RU" sz="5400" b="1" i="1" dirty="0" smtClean="0">
                <a:solidFill>
                  <a:srgbClr val="7153A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339975" y="3789363"/>
            <a:ext cx="460851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 i="1">
                <a:solidFill>
                  <a:srgbClr val="7153A1"/>
                </a:solidFill>
                <a:latin typeface="Times New Roman" pitchFamily="18" charset="0"/>
                <a:cs typeface="Times New Roman" pitchFamily="18" charset="0"/>
              </a:rPr>
              <a:t>её   график</a:t>
            </a:r>
            <a:endParaRPr lang="ru-RU" sz="5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995738" y="4941888"/>
            <a:ext cx="460851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 i="1">
                <a:solidFill>
                  <a:srgbClr val="7153A1"/>
                </a:solidFill>
                <a:latin typeface="Times New Roman" pitchFamily="18" charset="0"/>
                <a:cs typeface="Times New Roman" pitchFamily="18" charset="0"/>
              </a:rPr>
              <a:t>и свойства</a:t>
            </a:r>
            <a:endParaRPr lang="ru-RU" sz="5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7035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874712"/>
          </a:xfrm>
        </p:spPr>
        <p:txBody>
          <a:bodyPr>
            <a:normAutofit fontScale="90000"/>
          </a:bodyPr>
          <a:lstStyle/>
          <a:p>
            <a:pPr marL="484188" algn="ctr"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sz="quarter" idx="1"/>
          </p:nvPr>
        </p:nvSpPr>
        <p:spPr>
          <a:xfrm>
            <a:off x="395288" y="2276475"/>
            <a:ext cx="8229600" cy="2501900"/>
          </a:xfrm>
        </p:spPr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ru-RU" sz="2800" dirty="0" smtClean="0">
                <a:latin typeface="+mj-lt"/>
                <a:cs typeface="Times New Roman" pitchFamily="18" charset="0"/>
              </a:rPr>
              <a:t>Обратной пропорциональностью называется функция</a:t>
            </a:r>
            <a:r>
              <a:rPr lang="en-US" sz="2800" dirty="0" smtClean="0">
                <a:latin typeface="+mj-lt"/>
                <a:cs typeface="Times New Roman" pitchFamily="18" charset="0"/>
              </a:rPr>
              <a:t>,</a:t>
            </a:r>
            <a:r>
              <a:rPr lang="ru-RU" sz="2800" dirty="0" smtClean="0">
                <a:latin typeface="+mj-lt"/>
                <a:cs typeface="Times New Roman" pitchFamily="18" charset="0"/>
              </a:rPr>
              <a:t> заданная формулой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ru-RU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+mj-lt"/>
                <a:cs typeface="Times New Roman" pitchFamily="18" charset="0"/>
              </a:rPr>
              <a:t>y = k/x,</a:t>
            </a:r>
            <a:r>
              <a:rPr lang="ru-RU" sz="2800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2800" dirty="0" smtClean="0">
                <a:latin typeface="+mj-lt"/>
                <a:cs typeface="Times New Roman" pitchFamily="18" charset="0"/>
              </a:rPr>
              <a:t>где</a:t>
            </a:r>
            <a:r>
              <a:rPr lang="ru-RU" sz="2800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+mj-lt"/>
                <a:cs typeface="Times New Roman" pitchFamily="18" charset="0"/>
              </a:rPr>
              <a:t>k</a:t>
            </a:r>
            <a:r>
              <a:rPr lang="ru-RU" sz="2800" i="1" dirty="0" smtClean="0">
                <a:latin typeface="+mj-lt"/>
                <a:cs typeface="Times New Roman" pitchFamily="18" charset="0"/>
              </a:rPr>
              <a:t>≠</a:t>
            </a:r>
            <a:r>
              <a:rPr lang="en-US" sz="2800" i="1" dirty="0" smtClean="0">
                <a:latin typeface="+mj-lt"/>
                <a:cs typeface="Times New Roman" pitchFamily="18" charset="0"/>
              </a:rPr>
              <a:t>0</a:t>
            </a:r>
            <a:r>
              <a:rPr lang="ru-RU" sz="2800" b="1" dirty="0" smtClean="0">
                <a:latin typeface="+mj-lt"/>
                <a:cs typeface="Times New Roman" pitchFamily="18" charset="0"/>
              </a:rPr>
              <a:t>,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    где </a:t>
            </a:r>
            <a:r>
              <a:rPr lang="ru-RU" sz="2800" dirty="0" err="1" smtClean="0">
                <a:latin typeface="+mj-lt"/>
              </a:rPr>
              <a:t>х</a:t>
            </a:r>
            <a:r>
              <a:rPr lang="ru-RU" sz="2800" dirty="0" smtClean="0">
                <a:latin typeface="+mj-lt"/>
              </a:rPr>
              <a:t> – независимая переменная.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9900FF"/>
                </a:solidFill>
                <a:latin typeface="+mj-lt"/>
                <a:cs typeface="Times New Roman" pitchFamily="18" charset="0"/>
              </a:rPr>
              <a:t>Число </a:t>
            </a:r>
            <a:r>
              <a:rPr lang="en-US" sz="2200" i="1" dirty="0" smtClean="0">
                <a:solidFill>
                  <a:srgbClr val="9900FF"/>
                </a:solidFill>
                <a:latin typeface="+mj-lt"/>
                <a:cs typeface="Times New Roman" pitchFamily="18" charset="0"/>
              </a:rPr>
              <a:t>k</a:t>
            </a:r>
            <a:r>
              <a:rPr lang="ru-RU" sz="2200" dirty="0" smtClean="0">
                <a:solidFill>
                  <a:srgbClr val="9900FF"/>
                </a:solidFill>
                <a:latin typeface="+mj-lt"/>
                <a:cs typeface="Times New Roman" pitchFamily="18" charset="0"/>
              </a:rPr>
              <a:t> называется коэффициентом обратной пропорциональности</a:t>
            </a:r>
          </a:p>
        </p:txBody>
      </p:sp>
    </p:spTree>
  </p:cSld>
  <p:clrMapOvr>
    <a:masterClrMapping/>
  </p:clrMapOvr>
  <p:transition advTm="13572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1643063"/>
            <a:ext cx="8229600" cy="4572000"/>
          </a:xfrm>
        </p:spPr>
        <p:txBody>
          <a:bodyPr/>
          <a:lstStyle/>
          <a:p>
            <a:pPr marL="577850" indent="-514350" algn="ctr" eaLnBrk="1" hangingPunct="1"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1) Какая из формул задаёт обратную пропорциональность</a:t>
            </a:r>
            <a:endParaRPr lang="ru-RU" sz="2400" i="1" smtClean="0">
              <a:latin typeface="Times New Roman" pitchFamily="18" charset="0"/>
              <a:cs typeface="Times New Roman" pitchFamily="18" charset="0"/>
            </a:endParaRPr>
          </a:p>
          <a:p>
            <a:pPr marL="577850" indent="-514350" eaLnBrk="1" hangingPunct="1">
              <a:buFont typeface="Wingdings 2" pitchFamily="18" charset="2"/>
              <a:buNone/>
            </a:pP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2800" i="1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05" name="Group 23"/>
          <p:cNvGrpSpPr>
            <a:grpSpLocks/>
          </p:cNvGrpSpPr>
          <p:nvPr/>
        </p:nvGrpSpPr>
        <p:grpSpPr bwMode="auto">
          <a:xfrm>
            <a:off x="3276600" y="2708275"/>
            <a:ext cx="1873250" cy="1225550"/>
            <a:chOff x="2517" y="2251"/>
            <a:chExt cx="1180" cy="772"/>
          </a:xfrm>
        </p:grpSpPr>
        <p:sp>
          <p:nvSpPr>
            <p:cNvPr id="4116" name="Rectangle 7"/>
            <p:cNvSpPr>
              <a:spLocks noChangeArrowheads="1"/>
            </p:cNvSpPr>
            <p:nvPr/>
          </p:nvSpPr>
          <p:spPr bwMode="auto">
            <a:xfrm>
              <a:off x="2517" y="2251"/>
              <a:ext cx="1180" cy="772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DDDDDD"/>
                </a:gs>
              </a:gsLst>
              <a:path path="rect">
                <a:fillToRect l="100000" t="10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4102" name="Object 5"/>
            <p:cNvGraphicFramePr>
              <a:graphicFrameLocks noChangeAspect="1"/>
            </p:cNvGraphicFramePr>
            <p:nvPr/>
          </p:nvGraphicFramePr>
          <p:xfrm>
            <a:off x="2666" y="2478"/>
            <a:ext cx="881" cy="405"/>
          </p:xfrm>
          <a:graphic>
            <a:graphicData uri="http://schemas.openxmlformats.org/presentationml/2006/ole">
              <p:oleObj spid="_x0000_s4102" name="Формула" r:id="rId4" imgW="431640" imgH="203040" progId="Equation.3">
                <p:embed/>
              </p:oleObj>
            </a:graphicData>
          </a:graphic>
        </p:graphicFrame>
      </p:grpSp>
      <p:grpSp>
        <p:nvGrpSpPr>
          <p:cNvPr id="4106" name="Group 14"/>
          <p:cNvGrpSpPr>
            <a:grpSpLocks/>
          </p:cNvGrpSpPr>
          <p:nvPr/>
        </p:nvGrpSpPr>
        <p:grpSpPr bwMode="auto">
          <a:xfrm>
            <a:off x="571500" y="2714625"/>
            <a:ext cx="1785938" cy="1227138"/>
            <a:chOff x="793" y="1935"/>
            <a:chExt cx="1180" cy="862"/>
          </a:xfrm>
        </p:grpSpPr>
        <p:sp>
          <p:nvSpPr>
            <p:cNvPr id="4115" name="Rectangle 6"/>
            <p:cNvSpPr>
              <a:spLocks noChangeArrowheads="1"/>
            </p:cNvSpPr>
            <p:nvPr/>
          </p:nvSpPr>
          <p:spPr bwMode="auto">
            <a:xfrm>
              <a:off x="793" y="2025"/>
              <a:ext cx="1180" cy="772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DDDDDD"/>
                </a:gs>
              </a:gsLst>
              <a:path path="rect">
                <a:fillToRect l="100000" t="10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4101" name="Object 3"/>
            <p:cNvGraphicFramePr>
              <a:graphicFrameLocks noChangeAspect="1"/>
            </p:cNvGraphicFramePr>
            <p:nvPr/>
          </p:nvGraphicFramePr>
          <p:xfrm>
            <a:off x="840" y="1935"/>
            <a:ext cx="835" cy="822"/>
          </p:xfrm>
          <a:graphic>
            <a:graphicData uri="http://schemas.openxmlformats.org/presentationml/2006/ole">
              <p:oleObj spid="_x0000_s4101" name="Equation" r:id="rId5" imgW="393480" imgH="393480" progId="">
                <p:embed/>
              </p:oleObj>
            </a:graphicData>
          </a:graphic>
        </p:graphicFrame>
      </p:grpSp>
      <p:grpSp>
        <p:nvGrpSpPr>
          <p:cNvPr id="4108" name="Group 17"/>
          <p:cNvGrpSpPr>
            <a:grpSpLocks/>
          </p:cNvGrpSpPr>
          <p:nvPr/>
        </p:nvGrpSpPr>
        <p:grpSpPr bwMode="auto">
          <a:xfrm>
            <a:off x="1357313" y="4572000"/>
            <a:ext cx="1873250" cy="1303338"/>
            <a:chOff x="295" y="3294"/>
            <a:chExt cx="1180" cy="821"/>
          </a:xfrm>
        </p:grpSpPr>
        <p:sp>
          <p:nvSpPr>
            <p:cNvPr id="4113" name="Rectangle 11"/>
            <p:cNvSpPr>
              <a:spLocks noChangeArrowheads="1"/>
            </p:cNvSpPr>
            <p:nvPr/>
          </p:nvSpPr>
          <p:spPr bwMode="auto">
            <a:xfrm>
              <a:off x="295" y="3339"/>
              <a:ext cx="1180" cy="772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DDDDDD"/>
                </a:gs>
              </a:gsLst>
              <a:path path="rect">
                <a:fillToRect l="100000" t="10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dirty="0"/>
                <a:t>3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graphicFrame>
          <p:nvGraphicFramePr>
            <p:cNvPr id="4099" name="Object 8"/>
            <p:cNvGraphicFramePr>
              <a:graphicFrameLocks noChangeAspect="1"/>
            </p:cNvGraphicFramePr>
            <p:nvPr/>
          </p:nvGraphicFramePr>
          <p:xfrm>
            <a:off x="531" y="3294"/>
            <a:ext cx="704" cy="821"/>
          </p:xfrm>
          <a:graphic>
            <a:graphicData uri="http://schemas.openxmlformats.org/presentationml/2006/ole">
              <p:oleObj spid="_x0000_s4099" name="Формула" r:id="rId6" imgW="393480" imgH="393480" progId="Equation.3">
                <p:embed/>
              </p:oleObj>
            </a:graphicData>
          </a:graphic>
        </p:graphicFrame>
      </p:grpSp>
      <p:grpSp>
        <p:nvGrpSpPr>
          <p:cNvPr id="4109" name="Group 20"/>
          <p:cNvGrpSpPr>
            <a:grpSpLocks/>
          </p:cNvGrpSpPr>
          <p:nvPr/>
        </p:nvGrpSpPr>
        <p:grpSpPr bwMode="auto">
          <a:xfrm>
            <a:off x="4643438" y="4572000"/>
            <a:ext cx="2016125" cy="1225550"/>
            <a:chOff x="1886" y="3241"/>
            <a:chExt cx="1720" cy="772"/>
          </a:xfrm>
        </p:grpSpPr>
        <p:sp>
          <p:nvSpPr>
            <p:cNvPr id="4112" name="Rectangle 9"/>
            <p:cNvSpPr>
              <a:spLocks noChangeArrowheads="1"/>
            </p:cNvSpPr>
            <p:nvPr/>
          </p:nvSpPr>
          <p:spPr bwMode="auto">
            <a:xfrm>
              <a:off x="1886" y="3241"/>
              <a:ext cx="1720" cy="772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DDDDDD"/>
                </a:gs>
              </a:gsLst>
              <a:path path="rect">
                <a:fillToRect l="100000" t="10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dirty="0"/>
                <a:t>4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graphicFrame>
          <p:nvGraphicFramePr>
            <p:cNvPr id="4098" name="Object 9"/>
            <p:cNvGraphicFramePr>
              <a:graphicFrameLocks noChangeAspect="1"/>
            </p:cNvGraphicFramePr>
            <p:nvPr/>
          </p:nvGraphicFramePr>
          <p:xfrm>
            <a:off x="2082" y="3445"/>
            <a:ext cx="1253" cy="472"/>
          </p:xfrm>
          <a:graphic>
            <a:graphicData uri="http://schemas.openxmlformats.org/presentationml/2006/ole">
              <p:oleObj spid="_x0000_s4098" name="Формула" r:id="rId7" imgW="571320" imgH="203040" progId="Equation.3">
                <p:embed/>
              </p:oleObj>
            </a:graphicData>
          </a:graphic>
        </p:graphicFrame>
      </p:grpSp>
      <p:sp>
        <p:nvSpPr>
          <p:cNvPr id="4110" name="TextBox 18"/>
          <p:cNvSpPr txBox="1">
            <a:spLocks noChangeArrowheads="1"/>
          </p:cNvSpPr>
          <p:nvPr/>
        </p:nvSpPr>
        <p:spPr bwMode="auto">
          <a:xfrm>
            <a:off x="428625" y="3143250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1)  </a:t>
            </a:r>
          </a:p>
        </p:txBody>
      </p:sp>
      <p:sp>
        <p:nvSpPr>
          <p:cNvPr id="4111" name="TextBox 19"/>
          <p:cNvSpPr txBox="1">
            <a:spLocks noChangeArrowheads="1"/>
          </p:cNvSpPr>
          <p:nvPr/>
        </p:nvSpPr>
        <p:spPr bwMode="auto">
          <a:xfrm>
            <a:off x="3276600" y="3213100"/>
            <a:ext cx="511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</a:t>
            </a:r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7675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3998</TotalTime>
  <Words>227</Words>
  <Application>Microsoft Office PowerPoint</Application>
  <PresentationFormat>Экран (4:3)</PresentationFormat>
  <Paragraphs>87</Paragraphs>
  <Slides>6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Начальная</vt:lpstr>
      <vt:lpstr>Формула</vt:lpstr>
      <vt:lpstr>Equation</vt:lpstr>
      <vt:lpstr>Задание для учащихся</vt:lpstr>
      <vt:lpstr>Слайд 2</vt:lpstr>
      <vt:lpstr>Слайд 3</vt:lpstr>
      <vt:lpstr>ТЕМА УРОКА</vt:lpstr>
      <vt:lpstr>Определение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ADMINISTRATION</dc:creator>
  <cp:lastModifiedBy>123</cp:lastModifiedBy>
  <cp:revision>304</cp:revision>
  <dcterms:created xsi:type="dcterms:W3CDTF">2005-03-30T11:37:36Z</dcterms:created>
  <dcterms:modified xsi:type="dcterms:W3CDTF">2022-12-02T05:36:24Z</dcterms:modified>
</cp:coreProperties>
</file>