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263" r:id="rId3"/>
    <p:sldId id="258" r:id="rId4"/>
    <p:sldId id="269" r:id="rId5"/>
    <p:sldId id="259" r:id="rId6"/>
    <p:sldId id="265" r:id="rId7"/>
    <p:sldId id="264" r:id="rId8"/>
    <p:sldId id="261" r:id="rId9"/>
    <p:sldId id="270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DE4EF80-A7D4-43D0-86D3-7DB04D336774}" type="datetimeFigureOut">
              <a:rPr lang="ru-RU"/>
              <a:pPr>
                <a:defRPr/>
              </a:pPr>
              <a:t>14.11.2018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DAA47E-7E46-4B86-989A-AAD41D2FE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A8904-8E10-43A2-87FD-8D2D08D233A6}" type="datetime1">
              <a:rPr lang="ru-RU"/>
              <a:pPr>
                <a:defRPr/>
              </a:pPr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F91A4-856F-4D77-9047-6637D00241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8A138-51A5-4DF1-8C0A-D925E89945BC}" type="datetime1">
              <a:rPr lang="ru-RU"/>
              <a:pPr>
                <a:defRPr/>
              </a:pPr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40F82-2D8F-4718-BA6E-1A8D9E05D0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6B4C8-151B-448D-9875-9C31E0E9722D}" type="datetime1">
              <a:rPr lang="ru-RU"/>
              <a:pPr>
                <a:defRPr/>
              </a:pPr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50FBA-FF53-46A4-93B0-A76623C832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26494-77C7-4F23-B2A5-D2BCC02F32E9}" type="datetime1">
              <a:rPr lang="ru-RU"/>
              <a:pPr>
                <a:defRPr/>
              </a:pPr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FC6F7-C0D0-4975-90DE-D2E9A435D3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BA4FC-3979-4BCD-A3AD-97B5AB2A6303}" type="datetime1">
              <a:rPr lang="ru-RU"/>
              <a:pPr>
                <a:defRPr/>
              </a:pPr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A8654-8F76-4776-A508-BB244B7BFC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53D6B-217B-42D5-8ED7-285C55B8FD71}" type="datetime1">
              <a:rPr lang="ru-RU"/>
              <a:pPr>
                <a:defRPr/>
              </a:pPr>
              <a:t>14.11.2018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FEC61-4640-44B6-A6E3-CF918C0CC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47B97-71FB-4C71-A96D-DFB67FEFFC2D}" type="datetime1">
              <a:rPr lang="ru-RU"/>
              <a:pPr>
                <a:defRPr/>
              </a:pPr>
              <a:t>14.11.2018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CD1D2-C949-4F88-9C1A-3D6DDD1C74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F815A-17B0-486C-B0FC-E4D38887B722}" type="datetime1">
              <a:rPr lang="ru-RU"/>
              <a:pPr>
                <a:defRPr/>
              </a:pPr>
              <a:t>14.11.2018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0A34C-E2A4-4492-9574-A193A66D9B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C089-0EB1-47D8-9EB8-F7AB8EE2CB7F}" type="datetime1">
              <a:rPr lang="ru-RU"/>
              <a:pPr>
                <a:defRPr/>
              </a:pPr>
              <a:t>14.11.2018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4A7E8-6713-4558-92C5-2773B41862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E8425-BE4F-48DB-98E8-33D8BFFA76C7}" type="datetime1">
              <a:rPr lang="ru-RU"/>
              <a:pPr>
                <a:defRPr/>
              </a:pPr>
              <a:t>14.11.2018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BF52E-B479-4B65-8513-5BD543C56A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D08AC-E093-4632-8338-C9E5DD8EF882}" type="datetime1">
              <a:rPr lang="ru-RU"/>
              <a:pPr>
                <a:defRPr/>
              </a:pPr>
              <a:t>14.11.2018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BB12A-6273-4A19-966C-EAA41492FE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E1104A-8C7F-4689-9549-E8F7679562D6}" type="datetime1">
              <a:rPr lang="ru-RU"/>
              <a:pPr>
                <a:defRPr/>
              </a:pPr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E2FF77-5264-45C4-9F0E-BAAAD2C768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2.wmf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1428736"/>
            <a:ext cx="5321306" cy="2740021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ru-RU" sz="8800" b="1" dirty="0">
                <a:solidFill>
                  <a:schemeClr val="tx2">
                    <a:lumMod val="50000"/>
                  </a:schemeClr>
                </a:solidFill>
                <a:latin typeface="Vampire95" pitchFamily="82" charset="0"/>
              </a:rPr>
              <a:t>Лишние капельки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0298" y="3929066"/>
            <a:ext cx="6429388" cy="2214578"/>
          </a:xfrm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ru-RU" sz="4400" b="1" dirty="0">
                <a:solidFill>
                  <a:srgbClr val="212165"/>
                </a:solidFill>
              </a:rPr>
              <a:t>Убери из тучки капельки с </a:t>
            </a:r>
            <a:r>
              <a:rPr lang="ru-RU" sz="4400" b="1" dirty="0" smtClean="0">
                <a:solidFill>
                  <a:srgbClr val="212165"/>
                </a:solidFill>
              </a:rPr>
              <a:t>выражениями, </a:t>
            </a:r>
            <a:r>
              <a:rPr lang="ru-RU" sz="4400" b="1" dirty="0">
                <a:solidFill>
                  <a:srgbClr val="212165"/>
                </a:solidFill>
              </a:rPr>
              <a:t>которые </a:t>
            </a:r>
          </a:p>
          <a:p>
            <a:pPr algn="r">
              <a:lnSpc>
                <a:spcPct val="90000"/>
              </a:lnSpc>
            </a:pPr>
            <a:r>
              <a:rPr lang="ru-RU" sz="4400" b="1" dirty="0" smtClean="0">
                <a:solidFill>
                  <a:srgbClr val="00FFFF"/>
                </a:solidFill>
              </a:rPr>
              <a:t>являются одночленами</a:t>
            </a:r>
            <a:r>
              <a:rPr lang="ru-RU" sz="2800" b="1" dirty="0" smtClean="0">
                <a:solidFill>
                  <a:srgbClr val="00FFFF"/>
                </a:solidFill>
              </a:rPr>
              <a:t> </a:t>
            </a:r>
            <a:endParaRPr lang="ru-RU" sz="2800" b="1" dirty="0">
              <a:solidFill>
                <a:srgbClr val="00FFFF"/>
              </a:solidFill>
            </a:endParaRPr>
          </a:p>
        </p:txBody>
      </p:sp>
      <p:pic>
        <p:nvPicPr>
          <p:cNvPr id="14340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14884"/>
            <a:ext cx="1582707" cy="172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1" name="Picture 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0"/>
            <a:ext cx="1508128" cy="1739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358175" y="571524"/>
            <a:ext cx="3661555" cy="3642581"/>
            <a:chOff x="4074" y="401"/>
            <a:chExt cx="1632" cy="1815"/>
          </a:xfrm>
        </p:grpSpPr>
        <p:pic>
          <p:nvPicPr>
            <p:cNvPr id="14343" name="Picture 7" descr="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596369">
              <a:off x="4604" y="1661"/>
              <a:ext cx="555" cy="555"/>
            </a:xfrm>
            <a:prstGeom prst="rect">
              <a:avLst/>
            </a:prstGeom>
            <a:noFill/>
          </p:spPr>
        </p:pic>
        <p:pic>
          <p:nvPicPr>
            <p:cNvPr id="14344" name="Picture 8" descr="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645779">
              <a:off x="4830" y="935"/>
              <a:ext cx="465" cy="465"/>
            </a:xfrm>
            <a:prstGeom prst="rect">
              <a:avLst/>
            </a:prstGeom>
            <a:noFill/>
          </p:spPr>
        </p:pic>
        <p:pic>
          <p:nvPicPr>
            <p:cNvPr id="14345" name="Picture 9" descr="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632633">
              <a:off x="4105" y="1162"/>
              <a:ext cx="556" cy="556"/>
            </a:xfrm>
            <a:prstGeom prst="rect">
              <a:avLst/>
            </a:prstGeom>
            <a:noFill/>
          </p:spPr>
        </p:pic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4074" y="401"/>
              <a:ext cx="1632" cy="1615"/>
              <a:chOff x="255" y="1312"/>
              <a:chExt cx="1212" cy="1271"/>
            </a:xfrm>
          </p:grpSpPr>
          <p:graphicFrame>
            <p:nvGraphicFramePr>
              <p:cNvPr id="14347" name="Object 11"/>
              <p:cNvGraphicFramePr>
                <a:graphicFrameLocks noChangeAspect="1"/>
              </p:cNvGraphicFramePr>
              <p:nvPr/>
            </p:nvGraphicFramePr>
            <p:xfrm>
              <a:off x="255" y="1312"/>
              <a:ext cx="1212" cy="1270"/>
            </p:xfrm>
            <a:graphic>
              <a:graphicData uri="http://schemas.openxmlformats.org/presentationml/2006/ole">
                <p:oleObj spid="_x0000_s16386" name="CorelDRAW" r:id="rId6" imgW="2273400" imgH="2694240" progId="">
                  <p:embed/>
                </p:oleObj>
              </a:graphicData>
            </a:graphic>
          </p:graphicFrame>
          <p:sp>
            <p:nvSpPr>
              <p:cNvPr id="14348" name="Text Box 12"/>
              <p:cNvSpPr txBox="1">
                <a:spLocks noChangeArrowheads="1"/>
              </p:cNvSpPr>
              <p:nvPr/>
            </p:nvSpPr>
            <p:spPr bwMode="auto">
              <a:xfrm>
                <a:off x="385" y="2296"/>
                <a:ext cx="97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ru-RU" sz="3200">
                  <a:latin typeface="Comic Sans MS" pitchFamily="66" charset="0"/>
                </a:endParaRPr>
              </a:p>
            </p:txBody>
          </p:sp>
        </p:grpSp>
      </p:grpSp>
      <p:pic>
        <p:nvPicPr>
          <p:cNvPr id="14349" name="Picture 13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00100" y="4429132"/>
            <a:ext cx="1800225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/>
              <a:t>ИТОГ УРОКА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/>
              <a:t>Что такое многочлен?</a:t>
            </a:r>
          </a:p>
          <a:p>
            <a:r>
              <a:rPr lang="ru-RU" sz="3600" b="1" dirty="0" smtClean="0"/>
              <a:t>Какие из приведенных выражений являются многочленами: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ru-RU" dirty="0" smtClean="0"/>
              <a:t>                                     ;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ru-RU" dirty="0" smtClean="0"/>
              <a:t>б) 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ru-RU" dirty="0" smtClean="0"/>
              <a:t>в)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Font typeface="+mj-lt"/>
              <a:buAutoNum type="alphaLcParenR"/>
            </a:pPr>
            <a:endParaRPr lang="ru-RU" dirty="0"/>
          </a:p>
        </p:txBody>
      </p:sp>
      <p:graphicFrame>
        <p:nvGraphicFramePr>
          <p:cNvPr id="9" name="Object 20"/>
          <p:cNvGraphicFramePr>
            <a:graphicFrameLocks noChangeAspect="1"/>
          </p:cNvGraphicFramePr>
          <p:nvPr/>
        </p:nvGraphicFramePr>
        <p:xfrm>
          <a:off x="1000100" y="3357562"/>
          <a:ext cx="3616683" cy="581027"/>
        </p:xfrm>
        <a:graphic>
          <a:graphicData uri="http://schemas.openxmlformats.org/presentationml/2006/ole">
            <p:oleObj spid="_x0000_s35842" name="Формула" r:id="rId3" imgW="761760" imgH="203040" progId="Equation.3">
              <p:embed/>
            </p:oleObj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1071538" y="4000504"/>
          <a:ext cx="2108200" cy="1125538"/>
        </p:xfrm>
        <a:graphic>
          <a:graphicData uri="http://schemas.openxmlformats.org/presentationml/2006/ole">
            <p:oleObj spid="_x0000_s35845" name="Формула" r:id="rId4" imgW="444240" imgH="393480" progId="Equation.3">
              <p:embed/>
            </p:oleObj>
          </a:graphicData>
        </a:graphic>
      </p:graphicFrame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1142976" y="5143512"/>
          <a:ext cx="2609850" cy="695325"/>
        </p:xfrm>
        <a:graphic>
          <a:graphicData uri="http://schemas.openxmlformats.org/presentationml/2006/ole">
            <p:oleObj spid="_x0000_s35846" name="Формула" r:id="rId5" imgW="5457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0" y="285728"/>
            <a:ext cx="9144000" cy="6048375"/>
          </a:xfrm>
          <a:prstGeom prst="cloudCallout">
            <a:avLst>
              <a:gd name="adj1" fmla="val 27264"/>
              <a:gd name="adj2" fmla="val -36509"/>
            </a:avLst>
          </a:prstGeom>
          <a:gradFill rotWithShape="0">
            <a:gsLst>
              <a:gs pos="0">
                <a:srgbClr val="FFFFFF"/>
              </a:gs>
              <a:gs pos="100000">
                <a:srgbClr val="B4CDE6"/>
              </a:gs>
            </a:gsLst>
            <a:path path="rect">
              <a:fillToRect l="50000" t="50000" r="50000" b="50000"/>
            </a:path>
          </a:gradFill>
          <a:ln w="38100">
            <a:solidFill>
              <a:srgbClr val="6F9FCF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ru-RU"/>
          </a:p>
        </p:txBody>
      </p: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5857884" y="500042"/>
            <a:ext cx="2786064" cy="1854200"/>
            <a:chOff x="-33" y="3001"/>
            <a:chExt cx="1755" cy="1168"/>
          </a:xfrm>
        </p:grpSpPr>
        <p:pic>
          <p:nvPicPr>
            <p:cNvPr id="15385" name="Picture 25" descr="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33" y="3001"/>
              <a:ext cx="1755" cy="1168"/>
            </a:xfrm>
            <a:prstGeom prst="rect">
              <a:avLst/>
            </a:prstGeom>
            <a:noFill/>
          </p:spPr>
        </p:pic>
        <p:sp>
          <p:nvSpPr>
            <p:cNvPr id="15386" name="Text Box 26"/>
            <p:cNvSpPr txBox="1">
              <a:spLocks noChangeArrowheads="1"/>
            </p:cNvSpPr>
            <p:nvPr/>
          </p:nvSpPr>
          <p:spPr bwMode="auto">
            <a:xfrm>
              <a:off x="327" y="3432"/>
              <a:ext cx="94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 b="1" dirty="0" err="1" smtClean="0">
                  <a:solidFill>
                    <a:srgbClr val="C00000"/>
                  </a:solidFill>
                </a:rPr>
                <a:t>4a+5b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5" name="Group 42"/>
          <p:cNvGrpSpPr>
            <a:grpSpLocks/>
          </p:cNvGrpSpPr>
          <p:nvPr/>
        </p:nvGrpSpPr>
        <p:grpSpPr bwMode="auto">
          <a:xfrm>
            <a:off x="285720" y="1214422"/>
            <a:ext cx="2428892" cy="1960567"/>
            <a:chOff x="295" y="3385"/>
            <a:chExt cx="658" cy="784"/>
          </a:xfrm>
        </p:grpSpPr>
        <p:pic>
          <p:nvPicPr>
            <p:cNvPr id="15403" name="Picture 43" descr="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5" y="3385"/>
              <a:ext cx="658" cy="784"/>
            </a:xfrm>
            <a:prstGeom prst="rect">
              <a:avLst/>
            </a:prstGeom>
            <a:noFill/>
          </p:spPr>
        </p:pic>
        <p:sp>
          <p:nvSpPr>
            <p:cNvPr id="15404" name="Text Box 44"/>
            <p:cNvSpPr txBox="1">
              <a:spLocks noChangeArrowheads="1"/>
            </p:cNvSpPr>
            <p:nvPr/>
          </p:nvSpPr>
          <p:spPr bwMode="auto">
            <a:xfrm>
              <a:off x="514" y="3671"/>
              <a:ext cx="189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 err="1" smtClean="0">
                  <a:solidFill>
                    <a:srgbClr val="C00000"/>
                  </a:solidFill>
                </a:rPr>
                <a:t>2а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8" name="Group 51"/>
          <p:cNvGrpSpPr>
            <a:grpSpLocks/>
          </p:cNvGrpSpPr>
          <p:nvPr/>
        </p:nvGrpSpPr>
        <p:grpSpPr bwMode="auto">
          <a:xfrm>
            <a:off x="4143372" y="2071678"/>
            <a:ext cx="2428892" cy="1958980"/>
            <a:chOff x="295" y="3385"/>
            <a:chExt cx="658" cy="784"/>
          </a:xfrm>
        </p:grpSpPr>
        <p:pic>
          <p:nvPicPr>
            <p:cNvPr id="15412" name="Picture 52" descr="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5" y="3385"/>
              <a:ext cx="658" cy="784"/>
            </a:xfrm>
            <a:prstGeom prst="rect">
              <a:avLst/>
            </a:prstGeom>
            <a:noFill/>
          </p:spPr>
        </p:pic>
        <p:sp>
          <p:nvSpPr>
            <p:cNvPr id="15413" name="Text Box 53"/>
            <p:cNvSpPr txBox="1">
              <a:spLocks noChangeArrowheads="1"/>
            </p:cNvSpPr>
            <p:nvPr/>
          </p:nvSpPr>
          <p:spPr bwMode="auto">
            <a:xfrm>
              <a:off x="450" y="3728"/>
              <a:ext cx="335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 b="1" dirty="0" err="1" smtClean="0">
                  <a:solidFill>
                    <a:srgbClr val="C00000"/>
                  </a:solidFill>
                </a:rPr>
                <a:t>10ab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83" name="Группа 82"/>
          <p:cNvGrpSpPr/>
          <p:nvPr/>
        </p:nvGrpSpPr>
        <p:grpSpPr>
          <a:xfrm>
            <a:off x="214282" y="3286124"/>
            <a:ext cx="2357454" cy="1958980"/>
            <a:chOff x="428596" y="1428736"/>
            <a:chExt cx="2357454" cy="1958980"/>
          </a:xfrm>
        </p:grpSpPr>
        <p:pic>
          <p:nvPicPr>
            <p:cNvPr id="15394" name="Picture 34" descr="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8596" y="1428736"/>
              <a:ext cx="2357454" cy="1958980"/>
            </a:xfrm>
            <a:prstGeom prst="rect">
              <a:avLst/>
            </a:prstGeom>
            <a:noFill/>
          </p:spPr>
        </p:pic>
        <p:grpSp>
          <p:nvGrpSpPr>
            <p:cNvPr id="82" name="Группа 81"/>
            <p:cNvGrpSpPr/>
            <p:nvPr/>
          </p:nvGrpSpPr>
          <p:grpSpPr>
            <a:xfrm>
              <a:off x="642910" y="2214554"/>
              <a:ext cx="1857388" cy="646331"/>
              <a:chOff x="642910" y="2214554"/>
              <a:chExt cx="1857388" cy="646331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642910" y="2214554"/>
                <a:ext cx="17859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err="1" smtClean="0">
                    <a:solidFill>
                      <a:srgbClr val="C00000"/>
                    </a:solidFill>
                  </a:rPr>
                  <a:t>a+ab</a:t>
                </a:r>
                <a:r>
                  <a:rPr lang="en-US" sz="3600" b="1" dirty="0" smtClean="0">
                    <a:solidFill>
                      <a:srgbClr val="C00000"/>
                    </a:solidFill>
                  </a:rPr>
                  <a:t>-a</a:t>
                </a:r>
                <a:endParaRPr lang="ru-RU" sz="36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2071670" y="2214554"/>
                <a:ext cx="4286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2</a:t>
                </a:r>
                <a:endParaRPr lang="ru-RU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125" name="Группа 124"/>
          <p:cNvGrpSpPr/>
          <p:nvPr/>
        </p:nvGrpSpPr>
        <p:grpSpPr>
          <a:xfrm>
            <a:off x="2071670" y="642918"/>
            <a:ext cx="2357454" cy="1958980"/>
            <a:chOff x="2071670" y="642918"/>
            <a:chExt cx="2357454" cy="1958980"/>
          </a:xfrm>
        </p:grpSpPr>
        <p:pic>
          <p:nvPicPr>
            <p:cNvPr id="85" name="Picture 34" descr="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71670" y="642918"/>
              <a:ext cx="2357454" cy="1958980"/>
            </a:xfrm>
            <a:prstGeom prst="rect">
              <a:avLst/>
            </a:prstGeom>
            <a:noFill/>
          </p:spPr>
        </p:pic>
        <p:grpSp>
          <p:nvGrpSpPr>
            <p:cNvPr id="122" name="Группа 121"/>
            <p:cNvGrpSpPr/>
            <p:nvPr/>
          </p:nvGrpSpPr>
          <p:grpSpPr>
            <a:xfrm>
              <a:off x="2500298" y="1428736"/>
              <a:ext cx="1500198" cy="717769"/>
              <a:chOff x="2643174" y="1428736"/>
              <a:chExt cx="1500198" cy="717769"/>
            </a:xfrm>
          </p:grpSpPr>
          <p:sp>
            <p:nvSpPr>
              <p:cNvPr id="87" name="TextBox 86"/>
              <p:cNvSpPr txBox="1"/>
              <p:nvPr/>
            </p:nvSpPr>
            <p:spPr>
              <a:xfrm>
                <a:off x="2643174" y="1500174"/>
                <a:ext cx="15001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C00000"/>
                    </a:solidFill>
                  </a:rPr>
                  <a:t>a +</a:t>
                </a:r>
                <a:r>
                  <a:rPr lang="en-US" sz="3600" b="1" dirty="0" err="1" smtClean="0">
                    <a:solidFill>
                      <a:srgbClr val="C00000"/>
                    </a:solidFill>
                  </a:rPr>
                  <a:t>3b</a:t>
                </a:r>
                <a:endParaRPr lang="ru-RU" sz="36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2857488" y="1428736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2</a:t>
                </a:r>
                <a:endParaRPr lang="ru-RU" dirty="0">
                  <a:solidFill>
                    <a:srgbClr val="C00000"/>
                  </a:solidFill>
                </a:endParaRPr>
              </a:p>
            </p:txBody>
          </p:sp>
        </p:grpSp>
      </p:grpSp>
      <p:sp>
        <p:nvSpPr>
          <p:cNvPr id="91" name="TextBox 90"/>
          <p:cNvSpPr txBox="1"/>
          <p:nvPr/>
        </p:nvSpPr>
        <p:spPr>
          <a:xfrm>
            <a:off x="8143900" y="7857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pSp>
        <p:nvGrpSpPr>
          <p:cNvPr id="119" name="Группа 118"/>
          <p:cNvGrpSpPr/>
          <p:nvPr/>
        </p:nvGrpSpPr>
        <p:grpSpPr>
          <a:xfrm>
            <a:off x="4071934" y="214290"/>
            <a:ext cx="2411411" cy="2097078"/>
            <a:chOff x="4429124" y="142852"/>
            <a:chExt cx="2411411" cy="2097078"/>
          </a:xfrm>
        </p:grpSpPr>
        <p:grpSp>
          <p:nvGrpSpPr>
            <p:cNvPr id="20" name="Group 57"/>
            <p:cNvGrpSpPr>
              <a:grpSpLocks/>
            </p:cNvGrpSpPr>
            <p:nvPr/>
          </p:nvGrpSpPr>
          <p:grpSpPr bwMode="auto">
            <a:xfrm>
              <a:off x="4429124" y="142852"/>
              <a:ext cx="2411411" cy="2097078"/>
              <a:chOff x="295" y="3394"/>
              <a:chExt cx="658" cy="784"/>
            </a:xfrm>
          </p:grpSpPr>
          <p:pic>
            <p:nvPicPr>
              <p:cNvPr id="15418" name="Picture 58" descr="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95" y="3394"/>
                <a:ext cx="658" cy="784"/>
              </a:xfrm>
              <a:prstGeom prst="rect">
                <a:avLst/>
              </a:prstGeom>
              <a:noFill/>
            </p:spPr>
          </p:pic>
          <p:sp>
            <p:nvSpPr>
              <p:cNvPr id="15419" name="Text Box 59"/>
              <p:cNvSpPr txBox="1">
                <a:spLocks noChangeArrowheads="1"/>
              </p:cNvSpPr>
              <p:nvPr/>
            </p:nvSpPr>
            <p:spPr bwMode="auto">
              <a:xfrm>
                <a:off x="412" y="3714"/>
                <a:ext cx="407" cy="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3600" b="1" dirty="0" err="1" smtClean="0">
                    <a:solidFill>
                      <a:srgbClr val="C00000"/>
                    </a:solidFill>
                  </a:rPr>
                  <a:t>16a</a:t>
                </a:r>
                <a:r>
                  <a:rPr lang="en-US" sz="3600" b="1" dirty="0" smtClean="0">
                    <a:solidFill>
                      <a:srgbClr val="C00000"/>
                    </a:solidFill>
                  </a:rPr>
                  <a:t> b</a:t>
                </a:r>
                <a:r>
                  <a:rPr lang="en-US" sz="3600" b="1" dirty="0" smtClean="0">
                    <a:solidFill>
                      <a:schemeClr val="accent2"/>
                    </a:solidFill>
                  </a:rPr>
                  <a:t> </a:t>
                </a:r>
                <a:endParaRPr lang="ru-RU" sz="3600" b="1" dirty="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90" name="TextBox 89"/>
            <p:cNvSpPr txBox="1"/>
            <p:nvPr/>
          </p:nvSpPr>
          <p:spPr>
            <a:xfrm>
              <a:off x="5572132" y="100010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7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000760" y="100010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9</a:t>
              </a:r>
              <a:endParaRPr lang="ru-RU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5715008" y="2857496"/>
            <a:ext cx="2643190" cy="1898651"/>
            <a:chOff x="5214942" y="3000372"/>
            <a:chExt cx="2643190" cy="1898651"/>
          </a:xfrm>
        </p:grpSpPr>
        <p:grpSp>
          <p:nvGrpSpPr>
            <p:cNvPr id="8" name="Group 21"/>
            <p:cNvGrpSpPr>
              <a:grpSpLocks/>
            </p:cNvGrpSpPr>
            <p:nvPr/>
          </p:nvGrpSpPr>
          <p:grpSpPr bwMode="auto">
            <a:xfrm>
              <a:off x="5214942" y="3000372"/>
              <a:ext cx="2643190" cy="1898651"/>
              <a:chOff x="295" y="3160"/>
              <a:chExt cx="1665" cy="1196"/>
            </a:xfrm>
          </p:grpSpPr>
          <p:pic>
            <p:nvPicPr>
              <p:cNvPr id="15382" name="Picture 22" descr="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95" y="3160"/>
                <a:ext cx="1665" cy="1196"/>
              </a:xfrm>
              <a:prstGeom prst="rect">
                <a:avLst/>
              </a:prstGeom>
              <a:noFill/>
            </p:spPr>
          </p:pic>
          <p:sp>
            <p:nvSpPr>
              <p:cNvPr id="15383" name="Text Box 23"/>
              <p:cNvSpPr txBox="1">
                <a:spLocks noChangeArrowheads="1"/>
              </p:cNvSpPr>
              <p:nvPr/>
            </p:nvSpPr>
            <p:spPr bwMode="auto">
              <a:xfrm>
                <a:off x="520" y="3610"/>
                <a:ext cx="1191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C00000"/>
                    </a:solidFill>
                  </a:rPr>
                  <a:t>a +b –c</a:t>
                </a:r>
                <a:r>
                  <a:rPr lang="en-US" sz="3600" b="1" dirty="0" smtClean="0">
                    <a:solidFill>
                      <a:schemeClr val="accent2"/>
                    </a:solidFill>
                  </a:rPr>
                  <a:t> </a:t>
                </a:r>
                <a:endParaRPr lang="ru-RU" sz="3600" b="1" dirty="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00" name="TextBox 99"/>
            <p:cNvSpPr txBox="1"/>
            <p:nvPr/>
          </p:nvSpPr>
          <p:spPr>
            <a:xfrm>
              <a:off x="5786446" y="378619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2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429388" y="378619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2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072330" y="378619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2</a:t>
              </a:r>
              <a:endParaRPr lang="ru-RU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17" name="Группа 116"/>
          <p:cNvGrpSpPr/>
          <p:nvPr/>
        </p:nvGrpSpPr>
        <p:grpSpPr>
          <a:xfrm>
            <a:off x="2000232" y="2714620"/>
            <a:ext cx="2500330" cy="2030418"/>
            <a:chOff x="3571868" y="4071942"/>
            <a:chExt cx="2928958" cy="2173294"/>
          </a:xfrm>
        </p:grpSpPr>
        <p:grpSp>
          <p:nvGrpSpPr>
            <p:cNvPr id="11" name="Group 30"/>
            <p:cNvGrpSpPr>
              <a:grpSpLocks/>
            </p:cNvGrpSpPr>
            <p:nvPr/>
          </p:nvGrpSpPr>
          <p:grpSpPr bwMode="auto">
            <a:xfrm>
              <a:off x="3571868" y="4071942"/>
              <a:ext cx="2928958" cy="2173294"/>
              <a:chOff x="295" y="3385"/>
              <a:chExt cx="658" cy="784"/>
            </a:xfrm>
          </p:grpSpPr>
          <p:pic>
            <p:nvPicPr>
              <p:cNvPr id="15391" name="Picture 31" descr="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95" y="3385"/>
                <a:ext cx="658" cy="784"/>
              </a:xfrm>
              <a:prstGeom prst="rect">
                <a:avLst/>
              </a:prstGeom>
              <a:noFill/>
            </p:spPr>
          </p:pic>
          <p:sp>
            <p:nvSpPr>
              <p:cNvPr id="15392" name="Text Box 32"/>
              <p:cNvSpPr txBox="1">
                <a:spLocks noChangeArrowheads="1"/>
              </p:cNvSpPr>
              <p:nvPr/>
            </p:nvSpPr>
            <p:spPr bwMode="auto">
              <a:xfrm>
                <a:off x="439" y="3694"/>
                <a:ext cx="30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3600" b="1" dirty="0" err="1" smtClean="0">
                    <a:solidFill>
                      <a:srgbClr val="C00000"/>
                    </a:solidFill>
                  </a:rPr>
                  <a:t>13a</a:t>
                </a:r>
                <a:r>
                  <a:rPr lang="en-US" sz="3600" b="1" dirty="0" smtClean="0">
                    <a:solidFill>
                      <a:srgbClr val="C00000"/>
                    </a:solidFill>
                  </a:rPr>
                  <a:t> c</a:t>
                </a:r>
                <a:endParaRPr lang="ru-RU" sz="3600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105" name="TextBox 104"/>
            <p:cNvSpPr txBox="1"/>
            <p:nvPr/>
          </p:nvSpPr>
          <p:spPr>
            <a:xfrm>
              <a:off x="5078189" y="4989521"/>
              <a:ext cx="214314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5</a:t>
              </a:r>
              <a:endParaRPr lang="ru-RU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7215206" y="1714488"/>
            <a:ext cx="2432064" cy="1949463"/>
            <a:chOff x="7215206" y="2357430"/>
            <a:chExt cx="2432064" cy="1949463"/>
          </a:xfrm>
        </p:grpSpPr>
        <p:grpSp>
          <p:nvGrpSpPr>
            <p:cNvPr id="17" name="Group 48"/>
            <p:cNvGrpSpPr>
              <a:grpSpLocks/>
            </p:cNvGrpSpPr>
            <p:nvPr/>
          </p:nvGrpSpPr>
          <p:grpSpPr bwMode="auto">
            <a:xfrm>
              <a:off x="7215206" y="2357430"/>
              <a:ext cx="2432064" cy="1949463"/>
              <a:chOff x="295" y="3385"/>
              <a:chExt cx="658" cy="784"/>
            </a:xfrm>
          </p:grpSpPr>
          <p:pic>
            <p:nvPicPr>
              <p:cNvPr id="15409" name="Picture 49" descr="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95" y="3385"/>
                <a:ext cx="658" cy="784"/>
              </a:xfrm>
              <a:prstGeom prst="rect">
                <a:avLst/>
              </a:prstGeom>
              <a:noFill/>
            </p:spPr>
          </p:pic>
          <p:sp>
            <p:nvSpPr>
              <p:cNvPr id="15410" name="Text Box 50"/>
              <p:cNvSpPr txBox="1">
                <a:spLocks noChangeArrowheads="1"/>
              </p:cNvSpPr>
              <p:nvPr/>
            </p:nvSpPr>
            <p:spPr bwMode="auto">
              <a:xfrm>
                <a:off x="372" y="3758"/>
                <a:ext cx="439" cy="2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3600" b="1" dirty="0" err="1" smtClean="0">
                    <a:solidFill>
                      <a:srgbClr val="C00000"/>
                    </a:solidFill>
                  </a:rPr>
                  <a:t>3a</a:t>
                </a:r>
                <a:r>
                  <a:rPr lang="en-US" sz="3600" b="1" dirty="0" smtClean="0">
                    <a:solidFill>
                      <a:srgbClr val="C00000"/>
                    </a:solidFill>
                  </a:rPr>
                  <a:t>  b c</a:t>
                </a:r>
                <a:endParaRPr lang="ru-RU" sz="3600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106" name="TextBox 105"/>
            <p:cNvSpPr txBox="1"/>
            <p:nvPr/>
          </p:nvSpPr>
          <p:spPr>
            <a:xfrm>
              <a:off x="7858148" y="3214686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rgbClr val="C00000"/>
                  </a:solidFill>
                </a:rPr>
                <a:t>n+1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8501090" y="321468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n</a:t>
              </a:r>
              <a:endParaRPr lang="ru-RU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10" name="Группа 109"/>
          <p:cNvGrpSpPr/>
          <p:nvPr/>
        </p:nvGrpSpPr>
        <p:grpSpPr>
          <a:xfrm>
            <a:off x="3214678" y="4286256"/>
            <a:ext cx="3356066" cy="2173294"/>
            <a:chOff x="1643042" y="3214686"/>
            <a:chExt cx="3356066" cy="2173294"/>
          </a:xfrm>
        </p:grpSpPr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643042" y="3214686"/>
              <a:ext cx="3356066" cy="2173294"/>
              <a:chOff x="248" y="3385"/>
              <a:chExt cx="736" cy="784"/>
            </a:xfrm>
          </p:grpSpPr>
          <p:pic>
            <p:nvPicPr>
              <p:cNvPr id="15373" name="Picture 13" descr="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48" y="3385"/>
                <a:ext cx="736" cy="784"/>
              </a:xfrm>
              <a:prstGeom prst="rect">
                <a:avLst/>
              </a:prstGeom>
              <a:noFill/>
            </p:spPr>
          </p:pic>
          <p:sp>
            <p:nvSpPr>
              <p:cNvPr id="15374" name="Text Box 14"/>
              <p:cNvSpPr txBox="1">
                <a:spLocks noChangeArrowheads="1"/>
              </p:cNvSpPr>
              <p:nvPr/>
            </p:nvSpPr>
            <p:spPr bwMode="auto">
              <a:xfrm>
                <a:off x="312" y="3746"/>
                <a:ext cx="60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3600" b="1" dirty="0" err="1" smtClean="0">
                    <a:solidFill>
                      <a:srgbClr val="C00000"/>
                    </a:solidFill>
                  </a:rPr>
                  <a:t>15a</a:t>
                </a:r>
                <a:r>
                  <a:rPr lang="en-US" sz="3600" b="1" dirty="0" smtClean="0">
                    <a:solidFill>
                      <a:srgbClr val="C00000"/>
                    </a:solidFill>
                  </a:rPr>
                  <a:t> –a +</a:t>
                </a:r>
                <a:r>
                  <a:rPr lang="en-US" sz="3600" b="1" dirty="0" err="1" smtClean="0">
                    <a:solidFill>
                      <a:srgbClr val="C00000"/>
                    </a:solidFill>
                  </a:rPr>
                  <a:t>7a</a:t>
                </a:r>
                <a:endParaRPr lang="ru-RU" sz="3600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3286116" y="421481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2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714612" y="421481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ru-RU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1481E-6 L -0.0033 0.6168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3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9259E-6 L -0.00729 0.9159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96296E-6 L 0.00312 0.9166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11111E-6 L -0.00591 1.1872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5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-0.01025 1.1347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5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1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357158" y="1928802"/>
            <a:ext cx="8029604" cy="1470025"/>
          </a:xfrm>
        </p:spPr>
        <p:txBody>
          <a:bodyPr/>
          <a:lstStyle/>
          <a:p>
            <a:r>
              <a:rPr lang="uk-UA" sz="8000" b="1" i="1" dirty="0" smtClean="0">
                <a:latin typeface="Times New Roman" pitchFamily="18" charset="0"/>
                <a:cs typeface="Times New Roman" pitchFamily="18" charset="0"/>
              </a:rPr>
              <a:t>МНОГОЧЛЕН</a:t>
            </a:r>
            <a:endParaRPr lang="ru-RU" sz="8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214686"/>
            <a:ext cx="7286676" cy="242889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b="1" dirty="0" smtClean="0"/>
              <a:t>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b="1" dirty="0" smtClean="0"/>
              <a:t>ЕГО СТАНДАРТНЫЙ ВИД</a:t>
            </a:r>
          </a:p>
        </p:txBody>
      </p:sp>
      <p:pic>
        <p:nvPicPr>
          <p:cNvPr id="4" name="Picture 11" descr="H:\Documents and Settings\Aida\Рабочий стол\МОИ шаблоны ЭКСПЕРИМЕНТы\index.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3" y="285750"/>
            <a:ext cx="1928812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:\Documents and Settings\Aida\Рабочий стол\текстуры и фоны, клипарты\Scool_objekts\scool (90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5" y="5643563"/>
            <a:ext cx="2016125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H:\Documents and Settings\Aida\Рабочий стол\текстуры и фоны, клипарты\Scool_objekts\scool (45)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688" y="4857750"/>
            <a:ext cx="70167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:\Documents and Settings\Aida\Рабочий стол\текстуры и фоны, клипарты\Scool_objekts\scool (46)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50" y="5786438"/>
            <a:ext cx="1135063" cy="60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трелка вправо 10"/>
          <p:cNvSpPr/>
          <p:nvPr/>
        </p:nvSpPr>
        <p:spPr>
          <a:xfrm>
            <a:off x="642910" y="1785926"/>
            <a:ext cx="8001056" cy="4214842"/>
          </a:xfrm>
          <a:prstGeom prst="righ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1500166" y="285728"/>
            <a:ext cx="7246960" cy="1439863"/>
          </a:xfrm>
          <a:prstGeom prst="roundRect">
            <a:avLst>
              <a:gd name="adj" fmla="val 36935"/>
            </a:avLst>
          </a:prstGeom>
          <a:solidFill>
            <a:srgbClr val="FFFF99">
              <a:alpha val="56000"/>
            </a:srgbClr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000" b="1" dirty="0" smtClean="0"/>
              <a:t>На уроке мы узнаем:</a:t>
            </a:r>
            <a:endParaRPr lang="ru-RU" sz="4000" b="1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9" name="Picture 4" descr="CRCTR4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357158" y="285728"/>
            <a:ext cx="8080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785786" y="3143248"/>
            <a:ext cx="2000264" cy="1500198"/>
          </a:xfrm>
          <a:prstGeom prst="rect">
            <a:avLst/>
          </a:prstGeom>
          <a:solidFill>
            <a:srgbClr val="00FF00">
              <a:alpha val="23000"/>
            </a:srgbClr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3600" b="1" i="1" dirty="0"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7224" y="3357562"/>
            <a:ext cx="18573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Понятие многочлена</a:t>
            </a:r>
            <a:endParaRPr lang="ru-RU" sz="2400" b="1" i="1" dirty="0" smtClean="0"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3071802" y="3143248"/>
            <a:ext cx="2214578" cy="1500198"/>
          </a:xfrm>
          <a:prstGeom prst="rect">
            <a:avLst/>
          </a:prstGeom>
          <a:solidFill>
            <a:srgbClr val="00FF00">
              <a:alpha val="23000"/>
            </a:srgbClr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3600" b="1" i="1" dirty="0"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43240" y="3286124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стандартный вид многочлена</a:t>
            </a:r>
            <a:endParaRPr lang="ru-RU" dirty="0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5500694" y="3143248"/>
            <a:ext cx="2000264" cy="1500198"/>
          </a:xfrm>
          <a:prstGeom prst="rect">
            <a:avLst/>
          </a:prstGeom>
          <a:solidFill>
            <a:srgbClr val="00FF00">
              <a:alpha val="23000"/>
            </a:srgbClr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3600" b="1" i="1" dirty="0"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72132" y="3357562"/>
            <a:ext cx="18573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Степень  многочлена</a:t>
            </a:r>
            <a:endParaRPr lang="ru-RU" sz="2400" b="1" i="1" dirty="0" smtClean="0">
              <a:latin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" name="Picture 7" descr="CRCTR1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9588" y="4076700"/>
            <a:ext cx="2284412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  <p:bldP spid="16" grpId="0" animBg="1"/>
      <p:bldP spid="18" grpId="0"/>
      <p:bldP spid="19" grpId="0" animBg="1"/>
      <p:bldP spid="20" grpId="0"/>
      <p:bldP spid="22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429652" cy="5197493"/>
          </a:xfrm>
        </p:spPr>
        <p:txBody>
          <a:bodyPr/>
          <a:lstStyle/>
          <a:p>
            <a:pPr>
              <a:buNone/>
              <a:defRPr/>
            </a:pPr>
            <a:r>
              <a:rPr lang="ru-RU" sz="6000" b="1" i="1" dirty="0" smtClean="0"/>
              <a:t> Многочленом</a:t>
            </a:r>
            <a:r>
              <a:rPr lang="ru-RU" dirty="0" smtClean="0"/>
              <a:t> </a:t>
            </a:r>
            <a:r>
              <a:rPr lang="ru-RU" sz="4800" b="1" dirty="0" smtClean="0"/>
              <a:t>называется алгебраическая сумма одночленов.</a:t>
            </a:r>
          </a:p>
          <a:p>
            <a:pPr>
              <a:buNone/>
              <a:defRPr/>
            </a:pPr>
            <a:r>
              <a:rPr lang="ru-RU" sz="4800" dirty="0" smtClean="0"/>
              <a:t> </a:t>
            </a:r>
            <a:r>
              <a:rPr lang="en-US" sz="5400" b="1" dirty="0" err="1" smtClean="0">
                <a:solidFill>
                  <a:srgbClr val="C00000"/>
                </a:solidFill>
              </a:rPr>
              <a:t>3a</a:t>
            </a:r>
            <a:r>
              <a:rPr lang="ru-RU" sz="5400" b="1" baseline="30000" dirty="0" smtClean="0">
                <a:solidFill>
                  <a:srgbClr val="C00000"/>
                </a:solidFill>
              </a:rPr>
              <a:t>3</a:t>
            </a:r>
            <a:r>
              <a:rPr lang="en-US" sz="5400" b="1" dirty="0" smtClean="0">
                <a:solidFill>
                  <a:srgbClr val="C00000"/>
                </a:solidFill>
              </a:rPr>
              <a:t>b</a:t>
            </a:r>
            <a:r>
              <a:rPr lang="ru-RU" sz="5400" b="1" dirty="0" smtClean="0">
                <a:solidFill>
                  <a:srgbClr val="C00000"/>
                </a:solidFill>
              </a:rPr>
              <a:t> +</a:t>
            </a:r>
            <a:r>
              <a:rPr lang="en-US" sz="5400" b="1" dirty="0" smtClean="0">
                <a:solidFill>
                  <a:srgbClr val="C00000"/>
                </a:solidFill>
              </a:rPr>
              <a:t> </a:t>
            </a:r>
            <a:r>
              <a:rPr lang="ru-RU" sz="5400" b="1" dirty="0" smtClean="0">
                <a:solidFill>
                  <a:srgbClr val="C00000"/>
                </a:solidFill>
              </a:rPr>
              <a:t> 4</a:t>
            </a:r>
            <a:r>
              <a:rPr lang="en-US" sz="5400" b="1" dirty="0" err="1" smtClean="0">
                <a:solidFill>
                  <a:srgbClr val="C00000"/>
                </a:solidFill>
              </a:rPr>
              <a:t>xy</a:t>
            </a:r>
            <a:r>
              <a:rPr lang="en-US" sz="5400" b="1" dirty="0" smtClean="0">
                <a:solidFill>
                  <a:srgbClr val="C00000"/>
                </a:solidFill>
              </a:rPr>
              <a:t>  +  4   </a:t>
            </a:r>
            <a:r>
              <a:rPr lang="en-US" sz="4800" dirty="0" smtClean="0"/>
              <a:t>- </a:t>
            </a:r>
            <a:r>
              <a:rPr lang="ru-RU" sz="4800" dirty="0" smtClean="0"/>
              <a:t>многочлен</a:t>
            </a:r>
          </a:p>
          <a:p>
            <a:pPr>
              <a:buNone/>
              <a:defRPr/>
            </a:pPr>
            <a:r>
              <a:rPr lang="ru-RU" sz="2400" i="1" dirty="0" smtClean="0">
                <a:latin typeface="Verdana" pitchFamily="34" charset="0"/>
                <a:cs typeface="Arial" pitchFamily="34" charset="0"/>
              </a:rPr>
              <a:t>Одночлены, из которых составлен многочлен, называют </a:t>
            </a:r>
            <a:r>
              <a:rPr lang="ru-RU" sz="2400" i="1" dirty="0" smtClean="0">
                <a:solidFill>
                  <a:schemeClr val="accent2"/>
                </a:solidFill>
                <a:latin typeface="Verdana" pitchFamily="34" charset="0"/>
                <a:cs typeface="Arial" pitchFamily="34" charset="0"/>
              </a:rPr>
              <a:t>членами многочлена</a:t>
            </a:r>
            <a:endParaRPr lang="ru-RU" sz="2400" dirty="0" smtClean="0"/>
          </a:p>
          <a:p>
            <a:pPr>
              <a:buNone/>
              <a:defRPr/>
            </a:pPr>
            <a:r>
              <a:rPr lang="ru-RU" sz="4800" dirty="0" smtClean="0">
                <a:solidFill>
                  <a:srgbClr val="C00000"/>
                </a:solidFill>
              </a:rPr>
              <a:t>     </a:t>
            </a:r>
            <a:r>
              <a:rPr lang="en-US" sz="4800" dirty="0" err="1" smtClean="0">
                <a:solidFill>
                  <a:srgbClr val="C00000"/>
                </a:solidFill>
              </a:rPr>
              <a:t>3a</a:t>
            </a:r>
            <a:r>
              <a:rPr lang="ru-RU" sz="4800" baseline="30000" dirty="0" smtClean="0">
                <a:solidFill>
                  <a:srgbClr val="C00000"/>
                </a:solidFill>
              </a:rPr>
              <a:t>3</a:t>
            </a:r>
            <a:r>
              <a:rPr lang="en-US" sz="4800" dirty="0" smtClean="0">
                <a:solidFill>
                  <a:srgbClr val="C00000"/>
                </a:solidFill>
              </a:rPr>
              <a:t>b</a:t>
            </a:r>
            <a:r>
              <a:rPr lang="ru-RU" sz="4800" dirty="0" smtClean="0">
                <a:solidFill>
                  <a:srgbClr val="C00000"/>
                </a:solidFill>
              </a:rPr>
              <a:t>, 4</a:t>
            </a:r>
            <a:r>
              <a:rPr lang="en-US" sz="4800" dirty="0" err="1" smtClean="0">
                <a:solidFill>
                  <a:srgbClr val="C00000"/>
                </a:solidFill>
              </a:rPr>
              <a:t>xy</a:t>
            </a:r>
            <a:r>
              <a:rPr lang="ru-RU" sz="4800" dirty="0" smtClean="0">
                <a:solidFill>
                  <a:srgbClr val="C00000"/>
                </a:solidFill>
              </a:rPr>
              <a:t>,</a:t>
            </a:r>
            <a:r>
              <a:rPr lang="en-US" sz="4800" dirty="0" smtClean="0">
                <a:solidFill>
                  <a:srgbClr val="C00000"/>
                </a:solidFill>
              </a:rPr>
              <a:t> 4 </a:t>
            </a:r>
            <a:r>
              <a:rPr lang="en-US" sz="4800" dirty="0" smtClean="0"/>
              <a:t>– </a:t>
            </a:r>
            <a:r>
              <a:rPr lang="ru-RU" sz="4000" dirty="0" smtClean="0"/>
              <a:t>члены многочлена</a:t>
            </a:r>
          </a:p>
          <a:p>
            <a:pPr>
              <a:buNone/>
              <a:defRPr/>
            </a:pPr>
            <a:endParaRPr lang="ru-RU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Являются многочленами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28" y="1428736"/>
            <a:ext cx="7143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7</a:t>
            </a:r>
            <a:r>
              <a:rPr lang="ru-RU" b="1" dirty="0" smtClean="0">
                <a:solidFill>
                  <a:srgbClr val="C00000"/>
                </a:solidFill>
              </a:rPr>
              <a:t>ах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/>
              <a:t>– многочлен состоящий из одного </a:t>
            </a:r>
            <a:r>
              <a:rPr lang="en-US" b="1" dirty="0" smtClean="0"/>
              <a:t>           	  </a:t>
            </a:r>
            <a:r>
              <a:rPr lang="ru-RU" b="1" dirty="0" smtClean="0"/>
              <a:t>члена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 dirty="0" err="1" smtClean="0">
                <a:solidFill>
                  <a:srgbClr val="C00000"/>
                </a:solidFill>
              </a:rPr>
              <a:t>7х</a:t>
            </a:r>
            <a:r>
              <a:rPr lang="ru-RU" b="1" baseline="30000" dirty="0" err="1" smtClean="0">
                <a:solidFill>
                  <a:srgbClr val="C00000"/>
                </a:solidFill>
              </a:rPr>
              <a:t>3</a:t>
            </a:r>
            <a:r>
              <a:rPr lang="ru-RU" b="1" dirty="0" smtClean="0">
                <a:solidFill>
                  <a:srgbClr val="C00000"/>
                </a:solidFill>
              </a:rPr>
              <a:t> – </a:t>
            </a:r>
            <a:r>
              <a:rPr lang="ru-RU" b="1" dirty="0" err="1" smtClean="0">
                <a:solidFill>
                  <a:srgbClr val="C00000"/>
                </a:solidFill>
              </a:rPr>
              <a:t>5ху</a:t>
            </a:r>
            <a:r>
              <a:rPr lang="ru-RU" b="1" baseline="30000" dirty="0" err="1" smtClean="0">
                <a:solidFill>
                  <a:srgbClr val="C00000"/>
                </a:solidFill>
              </a:rPr>
              <a:t>2</a:t>
            </a:r>
            <a:r>
              <a:rPr lang="ru-RU" b="1" baseline="30000" dirty="0" smtClean="0"/>
              <a:t>   </a:t>
            </a:r>
            <a:r>
              <a:rPr lang="ru-RU" b="1" dirty="0" smtClean="0"/>
              <a:t>- двузначный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 dirty="0" err="1" smtClean="0">
                <a:solidFill>
                  <a:srgbClr val="C00000"/>
                </a:solidFill>
              </a:rPr>
              <a:t>4а</a:t>
            </a:r>
            <a:r>
              <a:rPr lang="ru-RU" b="1" baseline="30000" dirty="0" err="1" smtClean="0">
                <a:solidFill>
                  <a:srgbClr val="C00000"/>
                </a:solidFill>
              </a:rPr>
              <a:t>2</a:t>
            </a:r>
            <a:r>
              <a:rPr lang="ru-RU" b="1" baseline="30000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+ </a:t>
            </a:r>
            <a:r>
              <a:rPr lang="en-US" b="1" dirty="0" err="1" smtClean="0">
                <a:solidFill>
                  <a:srgbClr val="C00000"/>
                </a:solidFill>
              </a:rPr>
              <a:t>bx</a:t>
            </a:r>
            <a:r>
              <a:rPr lang="en-US" b="1" dirty="0" smtClean="0">
                <a:solidFill>
                  <a:srgbClr val="C00000"/>
                </a:solidFill>
              </a:rPr>
              <a:t> – </a:t>
            </a:r>
            <a:r>
              <a:rPr lang="en-US" b="1" dirty="0" err="1" smtClean="0">
                <a:solidFill>
                  <a:srgbClr val="C00000"/>
                </a:solidFill>
              </a:rPr>
              <a:t>8ab</a:t>
            </a:r>
            <a:r>
              <a:rPr lang="ru-RU" b="1" dirty="0" smtClean="0"/>
              <a:t>   -  трёхзначный</a:t>
            </a:r>
            <a:endParaRPr lang="en-US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 dirty="0" smtClean="0"/>
              <a:t>	</a:t>
            </a:r>
            <a:r>
              <a:rPr lang="ru-RU" b="1" dirty="0" smtClean="0">
                <a:solidFill>
                  <a:schemeClr val="folHlink"/>
                </a:solidFill>
              </a:rPr>
              <a:t>НЕ ЯВЛЯЮТСЯ МНОГОЧЛЕНАМИ: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36с</a:t>
            </a:r>
            <a:r>
              <a:rPr lang="ru-RU" b="1" baseline="30000" dirty="0" err="1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ru-RU" b="1" baseline="30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6а+с</a:t>
            </a:r>
            <a:r>
              <a:rPr lang="ru-RU" b="1" baseline="30000" dirty="0" err="1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b="1" baseline="30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(14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b="1" baseline="30000" dirty="0" err="1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b="1" baseline="30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5x</a:t>
            </a:r>
            <a:r>
              <a:rPr lang="en-US" b="1" baseline="30000" dirty="0" err="1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: у +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3ху</a:t>
            </a:r>
            <a:r>
              <a:rPr lang="ru-RU" b="1" baseline="30000" dirty="0" err="1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: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у</a:t>
            </a:r>
            <a:r>
              <a:rPr lang="ru-RU" b="1" baseline="30000" dirty="0" err="1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- 8</a:t>
            </a:r>
          </a:p>
        </p:txBody>
      </p:sp>
      <p:sp>
        <p:nvSpPr>
          <p:cNvPr id="5124" name="AutoShape 5"/>
          <p:cNvSpPr>
            <a:spLocks noChangeArrowheads="1"/>
          </p:cNvSpPr>
          <p:nvPr/>
        </p:nvSpPr>
        <p:spPr bwMode="auto">
          <a:xfrm>
            <a:off x="928662" y="3643314"/>
            <a:ext cx="914400" cy="914400"/>
          </a:xfrm>
          <a:prstGeom prst="lightningBol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CRCTR49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39750" y="404813"/>
            <a:ext cx="8080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1428728" y="260350"/>
            <a:ext cx="7429552" cy="1439863"/>
          </a:xfrm>
          <a:prstGeom prst="roundRect">
            <a:avLst>
              <a:gd name="adj" fmla="val 47744"/>
            </a:avLst>
          </a:prstGeom>
          <a:solidFill>
            <a:srgbClr val="FFFF99">
              <a:alpha val="56000"/>
            </a:srgbClr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dirty="0" smtClean="0"/>
              <a:t>Среди выражений найдите многочлены:</a:t>
            </a:r>
            <a:endParaRPr lang="ru-RU" sz="2800" b="1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12295" name="Picture 7" descr="CRCTR14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9588" y="4076700"/>
            <a:ext cx="2284412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28728" y="3260725"/>
            <a:ext cx="3600450" cy="893763"/>
            <a:chOff x="884" y="1826"/>
            <a:chExt cx="2268" cy="563"/>
          </a:xfrm>
        </p:grpSpPr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884" y="1871"/>
              <a:ext cx="2268" cy="427"/>
            </a:xfrm>
            <a:prstGeom prst="rect">
              <a:avLst/>
            </a:prstGeom>
            <a:solidFill>
              <a:srgbClr val="00FF00">
                <a:alpha val="23000"/>
              </a:srgbClr>
            </a:solidFill>
            <a:ln w="9525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2298" name="Object 10"/>
            <p:cNvGraphicFramePr>
              <a:graphicFrameLocks noChangeAspect="1"/>
            </p:cNvGraphicFramePr>
            <p:nvPr/>
          </p:nvGraphicFramePr>
          <p:xfrm>
            <a:off x="1153" y="1826"/>
            <a:ext cx="1550" cy="563"/>
          </p:xfrm>
          <a:graphic>
            <a:graphicData uri="http://schemas.openxmlformats.org/presentationml/2006/ole">
              <p:oleObj spid="_x0000_s33797" name="Формула" r:id="rId5" imgW="596880" imgH="228600" progId="Equation.3">
                <p:embed/>
              </p:oleObj>
            </a:graphicData>
          </a:graphic>
        </p:graphicFrame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428728" y="4357694"/>
            <a:ext cx="3600450" cy="793750"/>
            <a:chOff x="884" y="1858"/>
            <a:chExt cx="2268" cy="500"/>
          </a:xfrm>
        </p:grpSpPr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>
              <a:off x="884" y="1871"/>
              <a:ext cx="2268" cy="427"/>
            </a:xfrm>
            <a:prstGeom prst="rect">
              <a:avLst/>
            </a:prstGeom>
            <a:solidFill>
              <a:srgbClr val="00FF00">
                <a:alpha val="23000"/>
              </a:srgbClr>
            </a:solidFill>
            <a:ln w="9525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2302" name="Object 14"/>
            <p:cNvGraphicFramePr>
              <a:graphicFrameLocks noChangeAspect="1"/>
            </p:cNvGraphicFramePr>
            <p:nvPr/>
          </p:nvGraphicFramePr>
          <p:xfrm>
            <a:off x="938" y="1858"/>
            <a:ext cx="1978" cy="500"/>
          </p:xfrm>
          <a:graphic>
            <a:graphicData uri="http://schemas.openxmlformats.org/presentationml/2006/ole">
              <p:oleObj spid="_x0000_s33796" name="Формула" r:id="rId6" imgW="761760" imgH="203040" progId="Equation.3">
                <p:embed/>
              </p:oleObj>
            </a:graphicData>
          </a:graphic>
        </p:graphicFrame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409678" y="5408628"/>
            <a:ext cx="3619500" cy="795338"/>
            <a:chOff x="872" y="1858"/>
            <a:chExt cx="2280" cy="501"/>
          </a:xfrm>
        </p:grpSpPr>
        <p:sp>
          <p:nvSpPr>
            <p:cNvPr id="12304" name="Rectangle 16"/>
            <p:cNvSpPr>
              <a:spLocks noChangeArrowheads="1"/>
            </p:cNvSpPr>
            <p:nvPr/>
          </p:nvSpPr>
          <p:spPr bwMode="auto">
            <a:xfrm>
              <a:off x="884" y="1871"/>
              <a:ext cx="2268" cy="427"/>
            </a:xfrm>
            <a:prstGeom prst="rect">
              <a:avLst/>
            </a:prstGeom>
            <a:solidFill>
              <a:srgbClr val="00FF00">
                <a:alpha val="23000"/>
              </a:srgbClr>
            </a:solidFill>
            <a:ln w="9525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2305" name="Object 17"/>
            <p:cNvGraphicFramePr>
              <a:graphicFrameLocks noChangeAspect="1"/>
            </p:cNvGraphicFramePr>
            <p:nvPr/>
          </p:nvGraphicFramePr>
          <p:xfrm>
            <a:off x="872" y="1858"/>
            <a:ext cx="2111" cy="501"/>
          </p:xfrm>
          <a:graphic>
            <a:graphicData uri="http://schemas.openxmlformats.org/presentationml/2006/ole">
              <p:oleObj spid="_x0000_s33795" name="Формула" r:id="rId7" imgW="812520" imgH="203040" progId="Equation.3">
                <p:embed/>
              </p:oleObj>
            </a:graphicData>
          </a:graphic>
        </p:graphicFrame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228703" y="2309806"/>
            <a:ext cx="3800475" cy="795338"/>
            <a:chOff x="758" y="1857"/>
            <a:chExt cx="2394" cy="501"/>
          </a:xfrm>
        </p:grpSpPr>
        <p:sp>
          <p:nvSpPr>
            <p:cNvPr id="12307" name="Rectangle 19"/>
            <p:cNvSpPr>
              <a:spLocks noChangeArrowheads="1"/>
            </p:cNvSpPr>
            <p:nvPr/>
          </p:nvSpPr>
          <p:spPr bwMode="auto">
            <a:xfrm>
              <a:off x="884" y="1871"/>
              <a:ext cx="2268" cy="427"/>
            </a:xfrm>
            <a:prstGeom prst="rect">
              <a:avLst/>
            </a:prstGeom>
            <a:solidFill>
              <a:srgbClr val="00FF00">
                <a:alpha val="23000"/>
              </a:srgbClr>
            </a:solidFill>
            <a:ln w="9525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2308" name="Object 20"/>
            <p:cNvGraphicFramePr>
              <a:graphicFrameLocks noChangeAspect="1"/>
            </p:cNvGraphicFramePr>
            <p:nvPr/>
          </p:nvGraphicFramePr>
          <p:xfrm>
            <a:off x="758" y="1857"/>
            <a:ext cx="2341" cy="501"/>
          </p:xfrm>
          <a:graphic>
            <a:graphicData uri="http://schemas.openxmlformats.org/presentationml/2006/ole">
              <p:oleObj spid="_x0000_s33794" name="Формула" r:id="rId8" imgW="901440" imgH="203040" progId="Equation.3">
                <p:embed/>
              </p:oleObj>
            </a:graphicData>
          </a:graphic>
        </p:graphicFrame>
      </p:grpSp>
      <p:sp>
        <p:nvSpPr>
          <p:cNvPr id="12309" name="AutoShape 21"/>
          <p:cNvSpPr>
            <a:spLocks noChangeArrowheads="1"/>
          </p:cNvSpPr>
          <p:nvPr/>
        </p:nvSpPr>
        <p:spPr bwMode="auto">
          <a:xfrm>
            <a:off x="6084888" y="2349500"/>
            <a:ext cx="2857500" cy="754063"/>
          </a:xfrm>
          <a:prstGeom prst="wedgeRoundRectCallout">
            <a:avLst>
              <a:gd name="adj1" fmla="val 7000"/>
              <a:gd name="adj2" fmla="val 181157"/>
              <a:gd name="adj3" fmla="val 16667"/>
            </a:avLst>
          </a:prstGeom>
          <a:gradFill rotWithShape="1">
            <a:gsLst>
              <a:gs pos="0">
                <a:srgbClr val="FF0000">
                  <a:alpha val="72000"/>
                </a:srgbClr>
              </a:gs>
              <a:gs pos="50000">
                <a:srgbClr val="FF0000">
                  <a:gamma/>
                  <a:tint val="0"/>
                  <a:invGamma/>
                </a:srgbClr>
              </a:gs>
              <a:gs pos="100000">
                <a:srgbClr val="FF0000">
                  <a:alpha val="72000"/>
                </a:srgbClr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3600" b="1" i="1">
                <a:solidFill>
                  <a:srgbClr val="FF0000"/>
                </a:solidFill>
                <a:latin typeface="Times New Roman" pitchFamily="18" charset="0"/>
              </a:rPr>
              <a:t>Правильно!</a:t>
            </a:r>
          </a:p>
        </p:txBody>
      </p:sp>
      <p:sp>
        <p:nvSpPr>
          <p:cNvPr id="12311" name="AutoShape 23"/>
          <p:cNvSpPr>
            <a:spLocks noChangeArrowheads="1"/>
          </p:cNvSpPr>
          <p:nvPr/>
        </p:nvSpPr>
        <p:spPr bwMode="auto">
          <a:xfrm>
            <a:off x="5724525" y="2492375"/>
            <a:ext cx="2857500" cy="754063"/>
          </a:xfrm>
          <a:prstGeom prst="wedgeRoundRectCallout">
            <a:avLst>
              <a:gd name="adj1" fmla="val 19111"/>
              <a:gd name="adj2" fmla="val 202630"/>
              <a:gd name="adj3" fmla="val 16667"/>
            </a:avLst>
          </a:prstGeom>
          <a:gradFill rotWithShape="1">
            <a:gsLst>
              <a:gs pos="0">
                <a:srgbClr val="0000FF">
                  <a:alpha val="53999"/>
                </a:srgbClr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>
                  <a:alpha val="53999"/>
                </a:srgbClr>
              </a:gs>
            </a:gsLst>
            <a:lin ang="5400000" scaled="1"/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3600" b="1" i="1">
                <a:solidFill>
                  <a:schemeClr val="accent2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12312" name="AutoShape 24"/>
          <p:cNvSpPr>
            <a:spLocks noChangeArrowheads="1"/>
          </p:cNvSpPr>
          <p:nvPr/>
        </p:nvSpPr>
        <p:spPr bwMode="auto">
          <a:xfrm>
            <a:off x="5724525" y="2708275"/>
            <a:ext cx="2857500" cy="754063"/>
          </a:xfrm>
          <a:prstGeom prst="wedgeRoundRectCallout">
            <a:avLst>
              <a:gd name="adj1" fmla="val 16278"/>
              <a:gd name="adj2" fmla="val 134843"/>
              <a:gd name="adj3" fmla="val 16667"/>
            </a:avLst>
          </a:prstGeom>
          <a:gradFill rotWithShape="1">
            <a:gsLst>
              <a:gs pos="0">
                <a:srgbClr val="FF0000">
                  <a:alpha val="72000"/>
                </a:srgbClr>
              </a:gs>
              <a:gs pos="50000">
                <a:srgbClr val="FF0000">
                  <a:gamma/>
                  <a:tint val="0"/>
                  <a:invGamma/>
                </a:srgbClr>
              </a:gs>
              <a:gs pos="100000">
                <a:srgbClr val="FF0000">
                  <a:alpha val="72000"/>
                </a:srgbClr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3600" b="1" i="1">
                <a:solidFill>
                  <a:srgbClr val="FF0000"/>
                </a:solidFill>
                <a:latin typeface="Times New Roman" pitchFamily="18" charset="0"/>
              </a:rPr>
              <a:t>Молодец!</a:t>
            </a:r>
          </a:p>
        </p:txBody>
      </p:sp>
      <p:sp>
        <p:nvSpPr>
          <p:cNvPr id="12314" name="AutoShape 26"/>
          <p:cNvSpPr>
            <a:spLocks noChangeArrowheads="1"/>
          </p:cNvSpPr>
          <p:nvPr/>
        </p:nvSpPr>
        <p:spPr bwMode="auto">
          <a:xfrm>
            <a:off x="6011863" y="2565400"/>
            <a:ext cx="2857500" cy="754063"/>
          </a:xfrm>
          <a:prstGeom prst="wedgeRoundRectCallout">
            <a:avLst>
              <a:gd name="adj1" fmla="val 9111"/>
              <a:gd name="adj2" fmla="val 164949"/>
              <a:gd name="adj3" fmla="val 16667"/>
            </a:avLst>
          </a:prstGeom>
          <a:gradFill rotWithShape="1">
            <a:gsLst>
              <a:gs pos="0">
                <a:srgbClr val="FF0000">
                  <a:alpha val="72000"/>
                </a:srgbClr>
              </a:gs>
              <a:gs pos="50000">
                <a:srgbClr val="FF0000">
                  <a:gamma/>
                  <a:tint val="0"/>
                  <a:invGamma/>
                </a:srgbClr>
              </a:gs>
              <a:gs pos="100000">
                <a:srgbClr val="FF0000">
                  <a:alpha val="72000"/>
                </a:srgbClr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3600" b="1" i="1">
                <a:solidFill>
                  <a:srgbClr val="FF0000"/>
                </a:solidFill>
                <a:latin typeface="Times New Roman" pitchFamily="18" charset="0"/>
              </a:rPr>
              <a:t>Правильно!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9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9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9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1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9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10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2293" grpId="0" animBg="1"/>
      <p:bldP spid="12309" grpId="0" animBg="1"/>
      <p:bldP spid="12309" grpId="1" animBg="1"/>
      <p:bldP spid="12311" grpId="0" animBg="1"/>
      <p:bldP spid="12311" grpId="1" animBg="1"/>
      <p:bldP spid="12312" grpId="0" animBg="1"/>
      <p:bldP spid="12312" grpId="1" animBg="1"/>
      <p:bldP spid="12314" grpId="0" animBg="1"/>
      <p:bldP spid="1231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572560" cy="500066"/>
          </a:xfrm>
        </p:spPr>
        <p:txBody>
          <a:bodyPr/>
          <a:lstStyle/>
          <a:p>
            <a:r>
              <a:rPr lang="ru-RU" sz="3600" b="1" dirty="0" smtClean="0"/>
              <a:t>Приведите подобные члены многочлена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4</a:t>
            </a:r>
            <a:r>
              <a:rPr lang="en-US" sz="5400" b="1" dirty="0" smtClean="0">
                <a:solidFill>
                  <a:srgbClr val="C00000"/>
                </a:solidFill>
              </a:rPr>
              <a:t>x</a:t>
            </a:r>
            <a:r>
              <a:rPr lang="ru-RU" sz="5400" b="1" baseline="30000" dirty="0" smtClean="0">
                <a:solidFill>
                  <a:srgbClr val="C00000"/>
                </a:solidFill>
              </a:rPr>
              <a:t>2</a:t>
            </a:r>
            <a:r>
              <a:rPr lang="en-US" sz="5400" b="1" dirty="0" smtClean="0">
                <a:solidFill>
                  <a:srgbClr val="C00000"/>
                </a:solidFill>
              </a:rPr>
              <a:t>y </a:t>
            </a:r>
            <a:r>
              <a:rPr lang="ru-RU" sz="5400" b="1" dirty="0" smtClean="0">
                <a:solidFill>
                  <a:srgbClr val="C00000"/>
                </a:solidFill>
              </a:rPr>
              <a:t>– 6 + </a:t>
            </a:r>
            <a:r>
              <a:rPr lang="ru-RU" sz="5400" b="1" dirty="0" err="1" smtClean="0">
                <a:solidFill>
                  <a:srgbClr val="C00000"/>
                </a:solidFill>
              </a:rPr>
              <a:t>у</a:t>
            </a:r>
            <a:r>
              <a:rPr lang="ru-RU" sz="5400" b="1" baseline="30000" dirty="0" err="1" smtClean="0">
                <a:solidFill>
                  <a:srgbClr val="C00000"/>
                </a:solidFill>
              </a:rPr>
              <a:t>2</a:t>
            </a:r>
            <a:r>
              <a:rPr lang="en-US" sz="5400" b="1" dirty="0" smtClean="0">
                <a:solidFill>
                  <a:srgbClr val="C00000"/>
                </a:solidFill>
              </a:rPr>
              <a:t> </a:t>
            </a:r>
            <a:r>
              <a:rPr lang="ru-RU" sz="5400" b="1" dirty="0" smtClean="0">
                <a:solidFill>
                  <a:srgbClr val="C00000"/>
                </a:solidFill>
              </a:rPr>
              <a:t>– </a:t>
            </a:r>
            <a:r>
              <a:rPr lang="ru-RU" sz="5400" b="1" dirty="0" err="1" smtClean="0">
                <a:solidFill>
                  <a:srgbClr val="C00000"/>
                </a:solidFill>
              </a:rPr>
              <a:t>2х</a:t>
            </a:r>
            <a:r>
              <a:rPr lang="ru-RU" sz="5400" b="1" baseline="30000" dirty="0" err="1" smtClean="0">
                <a:solidFill>
                  <a:srgbClr val="C00000"/>
                </a:solidFill>
              </a:rPr>
              <a:t>2</a:t>
            </a:r>
            <a:r>
              <a:rPr lang="ru-RU" sz="5400" b="1" dirty="0" err="1" smtClean="0">
                <a:solidFill>
                  <a:srgbClr val="C00000"/>
                </a:solidFill>
              </a:rPr>
              <a:t>у</a:t>
            </a:r>
            <a:r>
              <a:rPr lang="ru-RU" sz="5400" b="1" dirty="0" smtClean="0">
                <a:solidFill>
                  <a:srgbClr val="C00000"/>
                </a:solidFill>
              </a:rPr>
              <a:t> + </a:t>
            </a:r>
            <a:r>
              <a:rPr lang="ru-RU" sz="5400" b="1" dirty="0" err="1" smtClean="0">
                <a:solidFill>
                  <a:srgbClr val="C00000"/>
                </a:solidFill>
              </a:rPr>
              <a:t>5у</a:t>
            </a:r>
            <a:r>
              <a:rPr lang="ru-RU" sz="5400" b="1" baseline="30000" dirty="0" err="1" smtClean="0">
                <a:solidFill>
                  <a:srgbClr val="C00000"/>
                </a:solidFill>
              </a:rPr>
              <a:t>2</a:t>
            </a:r>
            <a:r>
              <a:rPr lang="ru-RU" sz="5400" b="1" baseline="30000" dirty="0" smtClean="0">
                <a:solidFill>
                  <a:srgbClr val="C00000"/>
                </a:solidFill>
              </a:rPr>
              <a:t> </a:t>
            </a:r>
            <a:r>
              <a:rPr lang="ru-RU" sz="5400" b="1" dirty="0" smtClean="0">
                <a:solidFill>
                  <a:srgbClr val="C00000"/>
                </a:solidFill>
              </a:rPr>
              <a:t>= </a:t>
            </a:r>
          </a:p>
          <a:p>
            <a:pPr>
              <a:buNone/>
            </a:pPr>
            <a:r>
              <a:rPr lang="ru-RU" sz="5400" b="1" baseline="30000" dirty="0" smtClean="0">
                <a:solidFill>
                  <a:srgbClr val="C00000"/>
                </a:solidFill>
              </a:rPr>
              <a:t>    </a:t>
            </a: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ru-RU" sz="5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y </a:t>
            </a: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ru-RU" sz="5400" b="1" dirty="0" err="1" smtClean="0">
                <a:solidFill>
                  <a:schemeClr val="accent1">
                    <a:lumMod val="75000"/>
                  </a:schemeClr>
                </a:solidFill>
              </a:rPr>
              <a:t>2х</a:t>
            </a:r>
            <a:r>
              <a:rPr lang="ru-RU" sz="5400" b="1" baseline="30000" dirty="0" err="1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sz="5400" b="1" dirty="0" err="1" smtClean="0">
                <a:solidFill>
                  <a:schemeClr val="accent1">
                    <a:lumMod val="75000"/>
                  </a:schemeClr>
                </a:solidFill>
              </a:rPr>
              <a:t>у</a:t>
            </a: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5400" b="1" dirty="0" smtClean="0">
                <a:solidFill>
                  <a:srgbClr val="C00000"/>
                </a:solidFill>
              </a:rPr>
              <a:t>– 6 </a:t>
            </a:r>
            <a:r>
              <a:rPr lang="ru-RU" sz="5400" b="1" dirty="0" smtClean="0">
                <a:solidFill>
                  <a:schemeClr val="accent3">
                    <a:lumMod val="75000"/>
                  </a:schemeClr>
                </a:solidFill>
              </a:rPr>
              <a:t>+ </a:t>
            </a:r>
            <a:r>
              <a:rPr lang="ru-RU" sz="5400" b="1" dirty="0" err="1" smtClean="0">
                <a:solidFill>
                  <a:schemeClr val="accent3">
                    <a:lumMod val="75000"/>
                  </a:schemeClr>
                </a:solidFill>
              </a:rPr>
              <a:t>у</a:t>
            </a:r>
            <a:r>
              <a:rPr lang="ru-RU" sz="5400" b="1" baseline="30000" dirty="0" err="1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sz="5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5400" b="1" dirty="0" smtClean="0">
                <a:solidFill>
                  <a:schemeClr val="accent3">
                    <a:lumMod val="75000"/>
                  </a:schemeClr>
                </a:solidFill>
              </a:rPr>
              <a:t>+ </a:t>
            </a:r>
            <a:r>
              <a:rPr lang="ru-RU" sz="5400" b="1" dirty="0" err="1" smtClean="0">
                <a:solidFill>
                  <a:schemeClr val="accent3">
                    <a:lumMod val="75000"/>
                  </a:schemeClr>
                </a:solidFill>
              </a:rPr>
              <a:t>5у</a:t>
            </a:r>
            <a:r>
              <a:rPr lang="ru-RU" sz="5400" b="1" baseline="30000" dirty="0" err="1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ru-RU" sz="5400" b="1" baseline="30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5400" b="1" dirty="0" smtClean="0">
                <a:solidFill>
                  <a:srgbClr val="C00000"/>
                </a:solidFill>
              </a:rPr>
              <a:t>= </a:t>
            </a:r>
          </a:p>
          <a:p>
            <a:pPr>
              <a:buNone/>
            </a:pPr>
            <a:r>
              <a:rPr lang="ru-RU" sz="7200" b="1" dirty="0" err="1" smtClean="0">
                <a:solidFill>
                  <a:srgbClr val="C00000"/>
                </a:solidFill>
              </a:rPr>
              <a:t>2х</a:t>
            </a:r>
            <a:r>
              <a:rPr lang="ru-RU" sz="7200" b="1" baseline="30000" dirty="0" err="1" smtClean="0">
                <a:solidFill>
                  <a:srgbClr val="C00000"/>
                </a:solidFill>
              </a:rPr>
              <a:t>2</a:t>
            </a:r>
            <a:r>
              <a:rPr lang="ru-RU" sz="7200" b="1" dirty="0" err="1" smtClean="0">
                <a:solidFill>
                  <a:srgbClr val="C00000"/>
                </a:solidFill>
              </a:rPr>
              <a:t>у</a:t>
            </a:r>
            <a:r>
              <a:rPr lang="ru-RU" sz="7200" b="1" dirty="0" smtClean="0">
                <a:solidFill>
                  <a:srgbClr val="C00000"/>
                </a:solidFill>
              </a:rPr>
              <a:t> + </a:t>
            </a:r>
            <a:r>
              <a:rPr lang="ru-RU" sz="7200" b="1" dirty="0" err="1" smtClean="0">
                <a:solidFill>
                  <a:srgbClr val="C00000"/>
                </a:solidFill>
              </a:rPr>
              <a:t>6у</a:t>
            </a:r>
            <a:r>
              <a:rPr lang="ru-RU" sz="7200" b="1" baseline="30000" dirty="0" err="1" smtClean="0">
                <a:solidFill>
                  <a:srgbClr val="C00000"/>
                </a:solidFill>
              </a:rPr>
              <a:t>2</a:t>
            </a:r>
            <a:r>
              <a:rPr lang="ru-RU" sz="7200" b="1" baseline="30000" dirty="0" smtClean="0">
                <a:solidFill>
                  <a:srgbClr val="C00000"/>
                </a:solidFill>
              </a:rPr>
              <a:t> </a:t>
            </a:r>
            <a:r>
              <a:rPr lang="ru-RU" sz="7200" b="1" dirty="0" smtClean="0">
                <a:solidFill>
                  <a:srgbClr val="C00000"/>
                </a:solidFill>
              </a:rPr>
              <a:t>– 6</a:t>
            </a:r>
          </a:p>
          <a:p>
            <a:pPr>
              <a:buNone/>
            </a:pPr>
            <a:r>
              <a:rPr lang="ru-RU" sz="2800" b="1" dirty="0" smtClean="0"/>
              <a:t>         </a:t>
            </a:r>
          </a:p>
          <a:p>
            <a:pPr>
              <a:buNone/>
            </a:pPr>
            <a:r>
              <a:rPr lang="ru-RU" sz="2800" b="1" dirty="0" smtClean="0"/>
              <a:t>         Мы привели многочлен к стандартному виду</a:t>
            </a:r>
            <a:endParaRPr lang="ru-RU" sz="2800" b="1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71472" y="2357430"/>
            <a:ext cx="1285884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357686" y="2357430"/>
            <a:ext cx="150019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000364" y="2285992"/>
            <a:ext cx="857256" cy="1588"/>
          </a:xfrm>
          <a:prstGeom prst="line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000364" y="2428868"/>
            <a:ext cx="857256" cy="1588"/>
          </a:xfrm>
          <a:prstGeom prst="line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143636" y="2357430"/>
            <a:ext cx="1214446" cy="1588"/>
          </a:xfrm>
          <a:prstGeom prst="line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143636" y="2500306"/>
            <a:ext cx="1214446" cy="1588"/>
          </a:xfrm>
          <a:prstGeom prst="line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/>
          <p:nvPr/>
        </p:nvGrpSpPr>
        <p:grpSpPr>
          <a:xfrm>
            <a:off x="6691345" y="6395171"/>
            <a:ext cx="2455100" cy="462829"/>
            <a:chOff x="6691345" y="4796378"/>
            <a:chExt cx="2455100" cy="347122"/>
          </a:xfrm>
        </p:grpSpPr>
        <p:sp>
          <p:nvSpPr>
            <p:cNvPr id="10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1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Прямоугольник 1"/>
          <p:cNvSpPr/>
          <p:nvPr/>
        </p:nvSpPr>
        <p:spPr>
          <a:xfrm>
            <a:off x="500035" y="666731"/>
            <a:ext cx="74920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Запишите многочлен в стандартном виде и назовите его степень.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TextBox 11"/>
              <p:cNvSpPr txBox="1"/>
              <p:nvPr/>
            </p:nvSpPr>
            <p:spPr>
              <a:xfrm>
                <a:off x="426860" y="1491631"/>
                <a:ext cx="35582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1</m:t>
                      </m:r>
                      <m:r>
                        <a:rPr lang="ru-RU" sz="2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) 10</m:t>
                      </m:r>
                      <m:sSup>
                        <m:sSupPr>
                          <m:ctrlPr>
                            <a:rPr lang="ru-RU" sz="240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+2</m:t>
                      </m:r>
                      <m:r>
                        <a:rPr lang="en-US" sz="2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+5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24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0" y="1988842"/>
                <a:ext cx="3558282" cy="615553"/>
              </a:xfrm>
              <a:prstGeom prst="rect">
                <a:avLst/>
              </a:prstGeom>
              <a:blipFill rotWithShape="1">
                <a:blip r:embed="rId3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Box 12"/>
              <p:cNvSpPr txBox="1"/>
              <p:nvPr/>
            </p:nvSpPr>
            <p:spPr>
              <a:xfrm>
                <a:off x="3793890" y="1491630"/>
                <a:ext cx="185166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7</m:t>
                      </m:r>
                      <m:sSup>
                        <m:sSupPr>
                          <m:ctrlPr>
                            <a:rPr lang="ru-RU" sz="24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+7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891" y="1988841"/>
                <a:ext cx="1851661" cy="61555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TextBox 13"/>
              <p:cNvSpPr txBox="1"/>
              <p:nvPr/>
            </p:nvSpPr>
            <p:spPr>
              <a:xfrm>
                <a:off x="426860" y="2213416"/>
                <a:ext cx="37784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2</m:t>
                      </m:r>
                      <m:r>
                        <a:rPr lang="ru-RU" sz="2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)</m:t>
                      </m:r>
                      <m:r>
                        <a:rPr lang="en-US" sz="2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 2</m:t>
                      </m:r>
                      <m:sSup>
                        <m:sSupPr>
                          <m:ctrlPr>
                            <a:rPr lang="ru-RU" sz="240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𝑏𝑐</m:t>
                      </m:r>
                      <m:r>
                        <a:rPr lang="en-US" sz="2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+5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𝑏𝑐</m:t>
                      </m:r>
                      <m:r>
                        <a:rPr lang="en-US" sz="2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+4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𝑏𝑐</m:t>
                      </m:r>
                    </m:oMath>
                  </m:oMathPara>
                </a14:m>
                <a:endParaRPr lang="ru-RU" sz="24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0" y="2951222"/>
                <a:ext cx="3778406" cy="615553"/>
              </a:xfrm>
              <a:prstGeom prst="rect">
                <a:avLst/>
              </a:prstGeom>
              <a:blipFill rotWithShape="1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TextBox 14"/>
              <p:cNvSpPr txBox="1"/>
              <p:nvPr/>
            </p:nvSpPr>
            <p:spPr>
              <a:xfrm>
                <a:off x="3985301" y="2213415"/>
                <a:ext cx="263424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=6</m:t>
                      </m:r>
                      <m:sSup>
                        <m:sSupPr>
                          <m:ctrlPr>
                            <a:rPr lang="ru-RU" sz="24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𝑏𝑐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+5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𝑏𝑐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302" y="2951221"/>
                <a:ext cx="2634247" cy="61555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TextBox 15"/>
              <p:cNvSpPr txBox="1"/>
              <p:nvPr/>
            </p:nvSpPr>
            <p:spPr>
              <a:xfrm>
                <a:off x="426860" y="2933496"/>
                <a:ext cx="76170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3</m:t>
                    </m:r>
                    <m:r>
                      <a:rPr lang="ru-RU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  <m:r>
                      <a:rPr lang="en-US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 19</m:t>
                    </m:r>
                    <m:sSup>
                      <m:sSupPr>
                        <m:ctrlPr>
                          <a:rPr lang="ru-RU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𝑦𝑧</m:t>
                    </m:r>
                    <m:r>
                      <a:rPr lang="en-US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+12</m:t>
                    </m:r>
                    <m:sSup>
                      <m:sSupPr>
                        <m:ctrlP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𝑥𝑦𝑧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−13</m:t>
                    </m:r>
                    <m:sSup>
                      <m:sSupPr>
                        <m:ctrlP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𝑦𝑧</m:t>
                    </m:r>
                    <m:r>
                      <a:rPr lang="en-US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en-US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𝑥𝑦</m:t>
                    </m:r>
                    <m:sSup>
                      <m:sSupPr>
                        <m:ctrlP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+2</m:t>
                    </m:r>
                    <m:sSup>
                      <m:sSupPr>
                        <m:ctrlP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𝑦𝑧</m:t>
                    </m:r>
                    <m:r>
                      <a:rPr lang="en-US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</a:rPr>
                  <a:t/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sz="24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𝑥𝑦𝑧</m:t>
                        </m:r>
                      </m:e>
                      <m:sup>
                        <m:r>
                          <a:rPr lang="en-US" sz="24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24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0" y="3911329"/>
                <a:ext cx="7617022" cy="615553"/>
              </a:xfrm>
              <a:prstGeom prst="rect">
                <a:avLst/>
              </a:prstGeom>
              <a:blipFill rotWithShape="1">
                <a:blip r:embed="rId7"/>
                <a:stretch>
                  <a:fillRect l="-160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Прямоугольник 2"/>
              <p:cNvSpPr/>
              <p:nvPr/>
            </p:nvSpPr>
            <p:spPr>
              <a:xfrm>
                <a:off x="7816828" y="2933496"/>
                <a:ext cx="482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6828" y="3911329"/>
                <a:ext cx="482824" cy="61555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TextBox 16"/>
              <p:cNvSpPr txBox="1"/>
              <p:nvPr/>
            </p:nvSpPr>
            <p:spPr>
              <a:xfrm>
                <a:off x="755576" y="3550245"/>
                <a:ext cx="27971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=8</m:t>
                      </m:r>
                      <m:sSup>
                        <m:sSupPr>
                          <m:ctrlPr>
                            <a:rPr lang="ru-RU" sz="24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𝑦𝑧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+15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𝑥𝑦𝑧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7" y="4733661"/>
                <a:ext cx="2797111" cy="615553"/>
              </a:xfrm>
              <a:prstGeom prst="rect">
                <a:avLst/>
              </a:prstGeom>
              <a:blipFill rotWithShape="1"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60038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3" grpId="0" animBg="1"/>
      <p:bldP spid="14" grpId="0" animBg="1"/>
      <p:bldP spid="15" grpId="0" animBg="1"/>
      <p:bldP spid="16" grpId="0" animBg="1"/>
      <p:bldP spid="3" grpId="0" animBg="1"/>
      <p:bldP spid="17" grpId="0" animBg="1"/>
    </p:bldLst>
  </p:timing>
</p:sld>
</file>

<file path=ppt/theme/theme1.xml><?xml version="1.0" encoding="utf-8"?>
<a:theme xmlns:a="http://schemas.openxmlformats.org/drawingml/2006/main" name="математика -  1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 16</Template>
  <TotalTime>432</TotalTime>
  <Words>201</Words>
  <Application>Microsoft Office PowerPoint</Application>
  <PresentationFormat>Экран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математика -  16</vt:lpstr>
      <vt:lpstr>CorelDRAW</vt:lpstr>
      <vt:lpstr>Формула</vt:lpstr>
      <vt:lpstr>Лишние капельки</vt:lpstr>
      <vt:lpstr>Слайд 2</vt:lpstr>
      <vt:lpstr>МНОГОЧЛЕН</vt:lpstr>
      <vt:lpstr>Слайд 4</vt:lpstr>
      <vt:lpstr>Слайд 5</vt:lpstr>
      <vt:lpstr>Являются многочленами</vt:lpstr>
      <vt:lpstr>Слайд 7</vt:lpstr>
      <vt:lpstr>Приведите подобные члены многочлена</vt:lpstr>
      <vt:lpstr>Слайд 9</vt:lpstr>
      <vt:lpstr>ИТОГ УРОКА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Лишние капельки</dc:title>
  <dc:creator>User</dc:creator>
  <dc:description>http://aida.ucoz.ru</dc:description>
  <cp:lastModifiedBy>123</cp:lastModifiedBy>
  <cp:revision>46</cp:revision>
  <dcterms:created xsi:type="dcterms:W3CDTF">2011-11-20T12:49:18Z</dcterms:created>
  <dcterms:modified xsi:type="dcterms:W3CDTF">2018-11-14T16:57:57Z</dcterms:modified>
</cp:coreProperties>
</file>