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386" r:id="rId3"/>
    <p:sldId id="389" r:id="rId4"/>
    <p:sldId id="366" r:id="rId5"/>
    <p:sldId id="367" r:id="rId6"/>
    <p:sldId id="368" r:id="rId7"/>
    <p:sldId id="369" r:id="rId8"/>
    <p:sldId id="370" r:id="rId9"/>
    <p:sldId id="380" r:id="rId10"/>
    <p:sldId id="382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419" autoAdjust="0"/>
    <p:restoredTop sz="94716" autoAdjust="0"/>
  </p:normalViewPr>
  <p:slideViewPr>
    <p:cSldViewPr snapToObjects="1">
      <p:cViewPr varScale="1">
        <p:scale>
          <a:sx n="69" d="100"/>
          <a:sy n="69" d="100"/>
        </p:scale>
        <p:origin x="-133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4A70615-53DE-4F40-BBCD-B6ABE53A123A}" type="datetimeFigureOut">
              <a:rPr lang="ru-RU"/>
              <a:pPr>
                <a:defRPr/>
              </a:pPr>
              <a:t>24.11.2024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B0F0F10-98AE-48F7-ACCE-AD4C1869481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ru-RU" b="1" smtClean="0"/>
              <a:t>№261</a:t>
            </a:r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B23A71-C79B-4B11-A199-7B39FF5B6A8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ru-RU" b="1" smtClean="0"/>
              <a:t>№242</a:t>
            </a:r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8A64A84-8E77-4C6F-9C00-0AABC1F4DCD8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10.05.2012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www.konspekturoka.ru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ACFC1-5958-4138-A508-EE750CFF044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10.05.2012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www.konspekturoka.ru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1CA8C-BF55-44D0-AEC8-3301A4E4C14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10.05.2012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www.konspekturoka.ru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A428C-0C51-4FBA-8535-E7CB3B4E24B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10.05.2012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www.konspekturoka.ru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5D0E6-7104-44C6-926E-74E4CD81C1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10.05.2012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www.konspekturoka.ru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FC503-33B6-41C6-BB7D-63E2A63BEA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10.05.2012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www.konspekturoka.ru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4332A-29ED-443F-8863-75D1D13BB6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10.05.2012</a:t>
            </a: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www.konspekturoka.ru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F99B7-23C5-4800-9107-58BFD5702A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10.05.2012</a:t>
            </a: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www.konspekturoka.ru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689E3-2CFB-4A1A-8696-1226E4335C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10.05.2012</a:t>
            </a: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www.konspekturoka.ru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37A44-F8A7-4E26-81BC-0D29080610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10.05.2012</a:t>
            </a: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www.konspekturoka.ru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67063-9876-4E90-97B4-2097DC0179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10.05.2012</a:t>
            </a: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www.konspekturoka.ru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D61C3-138B-470F-BBE1-9F5140FFE9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10.05.2012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www.konspekturoka.ru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60664-D00D-429D-B17B-3A27B4224C8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10.05.2012</a:t>
            </a: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www.konspekturoka.ru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4C03E-1DDF-4B8C-A08B-3260DC771C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10.05.2012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www.konspekturoka.ru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DBDE4-4464-40EA-9842-C72ACAB1C5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10.05.2012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www.konspekturoka.ru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2BE10-3818-4C1C-ADDB-908F388026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10.05.2012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www.konspekturoka.ru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22017-0090-4811-9CB1-728EA4D0E98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10.05.2012</a:t>
            </a:r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www.konspekturoka.ru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2923A-131E-4140-9CC8-3F2A2081FF6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10.05.2012</a:t>
            </a:r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www.konspekturoka.ru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8E834-038A-454F-AF6C-719419B5D38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10.05.2012</a:t>
            </a:r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www.konspekturoka.ru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BCA7A-F6F3-4319-AEFF-40AE4CE72F8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10.05.2012</a:t>
            </a:r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www.konspekturoka.ru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B0BA1-AE7E-4623-BE30-874BE4A7770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10.05.2012</a:t>
            </a:r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www.konspekturoka.ru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D2A95-3027-463A-A462-7C0C66BB76A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10.05.2012</a:t>
            </a:r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www.konspekturoka.ru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7E16E-6A83-4B06-8B38-2869E2535C2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10.05.2012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www.konspekturoka.ru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DB8A39-5FD1-4925-8030-8B50060C09F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10.05.2012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www.konspekturoka.ru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29A306-95BE-4FF1-A00A-600AC42E56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57200"/>
            <a:ext cx="80962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Прямоугольник 3"/>
          <p:cNvSpPr>
            <a:spLocks noChangeArrowheads="1"/>
          </p:cNvSpPr>
          <p:nvPr/>
        </p:nvSpPr>
        <p:spPr bwMode="auto">
          <a:xfrm>
            <a:off x="1976438" y="1485900"/>
            <a:ext cx="5453062" cy="92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/>
          <a:p>
            <a:r>
              <a:rPr lang="ru-RU" altLang="ru-RU" sz="5400" b="1" i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Классная работа </a:t>
            </a:r>
          </a:p>
        </p:txBody>
      </p:sp>
      <p:pic>
        <p:nvPicPr>
          <p:cNvPr id="5125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05600" y="419100"/>
            <a:ext cx="6096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Прямоугольник 4"/>
          <p:cNvSpPr>
            <a:spLocks noChangeArrowheads="1"/>
          </p:cNvSpPr>
          <p:nvPr/>
        </p:nvSpPr>
        <p:spPr bwMode="auto">
          <a:xfrm>
            <a:off x="1211263" y="2551113"/>
            <a:ext cx="6985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/>
          <a:p>
            <a:pPr algn="ctr"/>
            <a:r>
              <a:rPr lang="ru-RU" sz="5400" b="1" i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Сокращение дробей</a:t>
            </a:r>
            <a:endParaRPr lang="ru-RU" altLang="ru-RU" sz="5400" b="1" i="1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Действия с натуральными числами</a:t>
            </a:r>
            <a:endParaRPr lang="en-US" dirty="0"/>
          </a:p>
        </p:txBody>
      </p:sp>
      <p:sp>
        <p:nvSpPr>
          <p:cNvPr id="59" name="Овал 58"/>
          <p:cNvSpPr/>
          <p:nvPr/>
        </p:nvSpPr>
        <p:spPr>
          <a:xfrm>
            <a:off x="4024313" y="730250"/>
            <a:ext cx="1095375" cy="1096963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Овал 4"/>
          <p:cNvSpPr/>
          <p:nvPr/>
        </p:nvSpPr>
        <p:spPr>
          <a:xfrm>
            <a:off x="4184650" y="890588"/>
            <a:ext cx="774700" cy="77628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9690" tIns="59690" rIns="59690" bIns="59690" spcCol="1270" anchor="ctr"/>
          <a:lstStyle/>
          <a:p>
            <a:pPr algn="ctr" defTabSz="20891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4700" dirty="0"/>
              <a:t>23</a:t>
            </a:r>
          </a:p>
        </p:txBody>
      </p:sp>
      <p:sp>
        <p:nvSpPr>
          <p:cNvPr id="57" name="Стрелка вправо 56"/>
          <p:cNvSpPr/>
          <p:nvPr/>
        </p:nvSpPr>
        <p:spPr>
          <a:xfrm rot="1350000">
            <a:off x="5178425" y="1404938"/>
            <a:ext cx="292100" cy="371475"/>
          </a:xfrm>
          <a:prstGeom prst="rightArrow">
            <a:avLst>
              <a:gd name="adj1" fmla="val 60000"/>
              <a:gd name="adj2" fmla="val 5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8" name="Стрелка вправо 6"/>
          <p:cNvSpPr/>
          <p:nvPr/>
        </p:nvSpPr>
        <p:spPr>
          <a:xfrm rot="1350000">
            <a:off x="5183188" y="1462088"/>
            <a:ext cx="203200" cy="22225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spcCol="1270" anchor="ctr"/>
          <a:lstStyle/>
          <a:p>
            <a:pPr algn="ctr" defTabSz="6667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1500"/>
          </a:p>
        </p:txBody>
      </p:sp>
      <p:sp>
        <p:nvSpPr>
          <p:cNvPr id="55" name="Овал 54"/>
          <p:cNvSpPr/>
          <p:nvPr/>
        </p:nvSpPr>
        <p:spPr>
          <a:xfrm>
            <a:off x="5543550" y="1360488"/>
            <a:ext cx="1096963" cy="1096962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1419125"/>
              <a:satOff val="5687"/>
              <a:lumOff val="1233"/>
              <a:alphaOff val="0"/>
            </a:schemeClr>
          </a:fillRef>
          <a:effectRef idx="0">
            <a:schemeClr val="accent5">
              <a:hueOff val="-1419125"/>
              <a:satOff val="5687"/>
              <a:lumOff val="1233"/>
              <a:alphaOff val="0"/>
            </a:schemeClr>
          </a:effectRef>
          <a:fontRef idx="minor">
            <a:schemeClr val="lt1"/>
          </a:fontRef>
        </p:style>
      </p:sp>
      <p:sp>
        <p:nvSpPr>
          <p:cNvPr id="56" name="Овал 8"/>
          <p:cNvSpPr/>
          <p:nvPr/>
        </p:nvSpPr>
        <p:spPr>
          <a:xfrm>
            <a:off x="5703888" y="1520825"/>
            <a:ext cx="884237" cy="77628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9690" tIns="59690" rIns="59690" bIns="59690" spcCol="1270" anchor="ctr"/>
          <a:lstStyle/>
          <a:p>
            <a:pPr algn="ctr" defTabSz="20891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4700" dirty="0"/>
              <a:t>32</a:t>
            </a:r>
          </a:p>
        </p:txBody>
      </p:sp>
      <p:sp>
        <p:nvSpPr>
          <p:cNvPr id="53" name="Стрелка вправо 52"/>
          <p:cNvSpPr/>
          <p:nvPr/>
        </p:nvSpPr>
        <p:spPr>
          <a:xfrm rot="4050000">
            <a:off x="6259513" y="2476500"/>
            <a:ext cx="290512" cy="369888"/>
          </a:xfrm>
          <a:prstGeom prst="rightArrow">
            <a:avLst>
              <a:gd name="adj1" fmla="val 60000"/>
              <a:gd name="adj2" fmla="val 5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1419125"/>
              <a:satOff val="5687"/>
              <a:lumOff val="1233"/>
              <a:alphaOff val="0"/>
            </a:schemeClr>
          </a:fillRef>
          <a:effectRef idx="0">
            <a:schemeClr val="accent5">
              <a:hueOff val="-1419125"/>
              <a:satOff val="5687"/>
              <a:lumOff val="1233"/>
              <a:alphaOff val="0"/>
            </a:schemeClr>
          </a:effectRef>
          <a:fontRef idx="minor">
            <a:schemeClr val="lt1"/>
          </a:fontRef>
        </p:style>
      </p:sp>
      <p:sp>
        <p:nvSpPr>
          <p:cNvPr id="54" name="Стрелка вправо 10"/>
          <p:cNvSpPr/>
          <p:nvPr/>
        </p:nvSpPr>
        <p:spPr>
          <a:xfrm rot="4050000">
            <a:off x="6286500" y="2509838"/>
            <a:ext cx="203200" cy="22225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spcCol="1270" anchor="ctr"/>
          <a:lstStyle/>
          <a:p>
            <a:pPr algn="ctr" defTabSz="6667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1500"/>
          </a:p>
        </p:txBody>
      </p:sp>
      <p:sp>
        <p:nvSpPr>
          <p:cNvPr id="51" name="Овал 50"/>
          <p:cNvSpPr/>
          <p:nvPr/>
        </p:nvSpPr>
        <p:spPr>
          <a:xfrm>
            <a:off x="6173788" y="2881313"/>
            <a:ext cx="1096962" cy="1095375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2838251"/>
              <a:satOff val="11375"/>
              <a:lumOff val="2465"/>
              <a:alphaOff val="0"/>
            </a:schemeClr>
          </a:fillRef>
          <a:effectRef idx="0">
            <a:schemeClr val="accent5">
              <a:hueOff val="-2838251"/>
              <a:satOff val="11375"/>
              <a:lumOff val="2465"/>
              <a:alphaOff val="0"/>
            </a:schemeClr>
          </a:effectRef>
          <a:fontRef idx="minor">
            <a:schemeClr val="lt1"/>
          </a:fontRef>
        </p:style>
      </p:sp>
      <p:sp>
        <p:nvSpPr>
          <p:cNvPr id="52" name="Овал 12"/>
          <p:cNvSpPr/>
          <p:nvPr/>
        </p:nvSpPr>
        <p:spPr>
          <a:xfrm>
            <a:off x="6334125" y="3041650"/>
            <a:ext cx="776288" cy="7747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9690" tIns="59690" rIns="59690" bIns="59690" spcCol="1270" anchor="ctr"/>
          <a:lstStyle/>
          <a:p>
            <a:pPr algn="ctr" defTabSz="20891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4700" dirty="0"/>
              <a:t>16</a:t>
            </a:r>
          </a:p>
        </p:txBody>
      </p:sp>
      <p:sp>
        <p:nvSpPr>
          <p:cNvPr id="49" name="Стрелка вправо 48"/>
          <p:cNvSpPr/>
          <p:nvPr/>
        </p:nvSpPr>
        <p:spPr>
          <a:xfrm rot="6750000">
            <a:off x="6264276" y="3995737"/>
            <a:ext cx="292100" cy="371475"/>
          </a:xfrm>
          <a:prstGeom prst="rightArrow">
            <a:avLst>
              <a:gd name="adj1" fmla="val 60000"/>
              <a:gd name="adj2" fmla="val 5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2838251"/>
              <a:satOff val="11375"/>
              <a:lumOff val="2465"/>
              <a:alphaOff val="0"/>
            </a:schemeClr>
          </a:fillRef>
          <a:effectRef idx="0">
            <a:schemeClr val="accent5">
              <a:hueOff val="-2838251"/>
              <a:satOff val="11375"/>
              <a:lumOff val="2465"/>
              <a:alphaOff val="0"/>
            </a:schemeClr>
          </a:effectRef>
          <a:fontRef idx="minor">
            <a:schemeClr val="lt1"/>
          </a:fontRef>
        </p:style>
      </p:sp>
      <p:sp>
        <p:nvSpPr>
          <p:cNvPr id="50" name="Стрелка вправо 14"/>
          <p:cNvSpPr/>
          <p:nvPr/>
        </p:nvSpPr>
        <p:spPr>
          <a:xfrm rot="17550000">
            <a:off x="6326188" y="4030663"/>
            <a:ext cx="203200" cy="22225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spcCol="1270" anchor="ctr"/>
          <a:lstStyle/>
          <a:p>
            <a:pPr algn="ctr" defTabSz="6667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1500"/>
          </a:p>
        </p:txBody>
      </p:sp>
      <p:sp>
        <p:nvSpPr>
          <p:cNvPr id="47" name="Овал 46"/>
          <p:cNvSpPr/>
          <p:nvPr/>
        </p:nvSpPr>
        <p:spPr>
          <a:xfrm>
            <a:off x="5543550" y="4400550"/>
            <a:ext cx="1096963" cy="1096963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4257376"/>
              <a:satOff val="17062"/>
              <a:lumOff val="3698"/>
              <a:alphaOff val="0"/>
            </a:schemeClr>
          </a:fillRef>
          <a:effectRef idx="0">
            <a:schemeClr val="accent5">
              <a:hueOff val="-4257376"/>
              <a:satOff val="17062"/>
              <a:lumOff val="3698"/>
              <a:alphaOff val="0"/>
            </a:schemeClr>
          </a:effectRef>
          <a:fontRef idx="minor">
            <a:schemeClr val="lt1"/>
          </a:fontRef>
        </p:style>
      </p:sp>
      <p:sp>
        <p:nvSpPr>
          <p:cNvPr id="48" name="Овал 16"/>
          <p:cNvSpPr/>
          <p:nvPr/>
        </p:nvSpPr>
        <p:spPr>
          <a:xfrm>
            <a:off x="5703888" y="4560888"/>
            <a:ext cx="776287" cy="77628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9690" tIns="59690" rIns="59690" bIns="59690" spcCol="1270" anchor="ctr"/>
          <a:lstStyle/>
          <a:p>
            <a:pPr algn="ctr" defTabSz="20891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4700" dirty="0"/>
              <a:t>64</a:t>
            </a:r>
          </a:p>
        </p:txBody>
      </p:sp>
      <p:sp>
        <p:nvSpPr>
          <p:cNvPr id="45" name="Стрелка вправо 44"/>
          <p:cNvSpPr/>
          <p:nvPr/>
        </p:nvSpPr>
        <p:spPr>
          <a:xfrm rot="9450000">
            <a:off x="5194300" y="5076825"/>
            <a:ext cx="290513" cy="369888"/>
          </a:xfrm>
          <a:prstGeom prst="rightArrow">
            <a:avLst>
              <a:gd name="adj1" fmla="val 60000"/>
              <a:gd name="adj2" fmla="val 5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4257376"/>
              <a:satOff val="17062"/>
              <a:lumOff val="3698"/>
              <a:alphaOff val="0"/>
            </a:schemeClr>
          </a:fillRef>
          <a:effectRef idx="0">
            <a:schemeClr val="accent5">
              <a:hueOff val="-4257376"/>
              <a:satOff val="17062"/>
              <a:lumOff val="3698"/>
              <a:alphaOff val="0"/>
            </a:schemeClr>
          </a:effectRef>
          <a:fontRef idx="minor">
            <a:schemeClr val="lt1"/>
          </a:fontRef>
        </p:style>
      </p:sp>
      <p:sp>
        <p:nvSpPr>
          <p:cNvPr id="46" name="Стрелка вправо 18"/>
          <p:cNvSpPr/>
          <p:nvPr/>
        </p:nvSpPr>
        <p:spPr>
          <a:xfrm rot="20250000">
            <a:off x="5278438" y="5133975"/>
            <a:ext cx="203200" cy="22225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spcCol="1270" anchor="ctr"/>
          <a:lstStyle/>
          <a:p>
            <a:pPr algn="ctr" defTabSz="6667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1500"/>
          </a:p>
        </p:txBody>
      </p:sp>
      <p:sp>
        <p:nvSpPr>
          <p:cNvPr id="43" name="Овал 42"/>
          <p:cNvSpPr/>
          <p:nvPr/>
        </p:nvSpPr>
        <p:spPr>
          <a:xfrm>
            <a:off x="4024313" y="5030788"/>
            <a:ext cx="1095375" cy="1096962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5676501"/>
              <a:satOff val="22749"/>
              <a:lumOff val="4930"/>
              <a:alphaOff val="0"/>
            </a:schemeClr>
          </a:fillRef>
          <a:effectRef idx="0">
            <a:schemeClr val="accent5">
              <a:hueOff val="-5676501"/>
              <a:satOff val="22749"/>
              <a:lumOff val="4930"/>
              <a:alphaOff val="0"/>
            </a:schemeClr>
          </a:effectRef>
          <a:fontRef idx="minor">
            <a:schemeClr val="lt1"/>
          </a:fontRef>
        </p:style>
      </p:sp>
      <p:sp>
        <p:nvSpPr>
          <p:cNvPr id="44" name="Овал 20"/>
          <p:cNvSpPr/>
          <p:nvPr/>
        </p:nvSpPr>
        <p:spPr>
          <a:xfrm>
            <a:off x="4184650" y="5191125"/>
            <a:ext cx="774700" cy="77628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9690" tIns="59690" rIns="59690" bIns="59690" spcCol="1270" anchor="ctr"/>
          <a:lstStyle/>
          <a:p>
            <a:pPr algn="ctr" defTabSz="20891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4700"/>
          </a:p>
        </p:txBody>
      </p:sp>
      <p:sp>
        <p:nvSpPr>
          <p:cNvPr id="41" name="Стрелка вправо 40"/>
          <p:cNvSpPr/>
          <p:nvPr/>
        </p:nvSpPr>
        <p:spPr>
          <a:xfrm rot="12150000">
            <a:off x="3673475" y="5081588"/>
            <a:ext cx="292100" cy="371475"/>
          </a:xfrm>
          <a:prstGeom prst="rightArrow">
            <a:avLst>
              <a:gd name="adj1" fmla="val 60000"/>
              <a:gd name="adj2" fmla="val 5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5676501"/>
              <a:satOff val="22749"/>
              <a:lumOff val="4930"/>
              <a:alphaOff val="0"/>
            </a:schemeClr>
          </a:fillRef>
          <a:effectRef idx="0">
            <a:schemeClr val="accent5">
              <a:hueOff val="-5676501"/>
              <a:satOff val="22749"/>
              <a:lumOff val="4930"/>
              <a:alphaOff val="0"/>
            </a:schemeClr>
          </a:effectRef>
          <a:fontRef idx="minor">
            <a:schemeClr val="lt1"/>
          </a:fontRef>
        </p:style>
      </p:sp>
      <p:sp>
        <p:nvSpPr>
          <p:cNvPr id="42" name="Стрелка вправо 22"/>
          <p:cNvSpPr/>
          <p:nvPr/>
        </p:nvSpPr>
        <p:spPr>
          <a:xfrm rot="1350000">
            <a:off x="3757613" y="5173663"/>
            <a:ext cx="203200" cy="22225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spcCol="1270" anchor="ctr"/>
          <a:lstStyle/>
          <a:p>
            <a:pPr algn="ctr" defTabSz="6667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1500"/>
          </a:p>
        </p:txBody>
      </p:sp>
      <p:sp>
        <p:nvSpPr>
          <p:cNvPr id="39" name="Овал 38"/>
          <p:cNvSpPr/>
          <p:nvPr/>
        </p:nvSpPr>
        <p:spPr>
          <a:xfrm>
            <a:off x="2503488" y="4400550"/>
            <a:ext cx="1096962" cy="1096963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7095626"/>
              <a:satOff val="28436"/>
              <a:lumOff val="6163"/>
              <a:alphaOff val="0"/>
            </a:schemeClr>
          </a:fillRef>
          <a:effectRef idx="0">
            <a:schemeClr val="accent5">
              <a:hueOff val="-7095626"/>
              <a:satOff val="28436"/>
              <a:lumOff val="6163"/>
              <a:alphaOff val="0"/>
            </a:schemeClr>
          </a:effectRef>
          <a:fontRef idx="minor">
            <a:schemeClr val="lt1"/>
          </a:fontRef>
        </p:style>
      </p:sp>
      <p:sp>
        <p:nvSpPr>
          <p:cNvPr id="40" name="Овал 24"/>
          <p:cNvSpPr/>
          <p:nvPr/>
        </p:nvSpPr>
        <p:spPr>
          <a:xfrm>
            <a:off x="2663825" y="4560888"/>
            <a:ext cx="776288" cy="77628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9690" tIns="59690" rIns="59690" bIns="59690" spcCol="1270" anchor="ctr"/>
          <a:lstStyle/>
          <a:p>
            <a:pPr algn="ctr" defTabSz="20891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4700"/>
          </a:p>
        </p:txBody>
      </p:sp>
      <p:sp>
        <p:nvSpPr>
          <p:cNvPr id="37" name="Стрелка вправо 36"/>
          <p:cNvSpPr/>
          <p:nvPr/>
        </p:nvSpPr>
        <p:spPr>
          <a:xfrm rot="14850000">
            <a:off x="2593975" y="4011613"/>
            <a:ext cx="290513" cy="369887"/>
          </a:xfrm>
          <a:prstGeom prst="rightArrow">
            <a:avLst>
              <a:gd name="adj1" fmla="val 60000"/>
              <a:gd name="adj2" fmla="val 5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7095626"/>
              <a:satOff val="28436"/>
              <a:lumOff val="6163"/>
              <a:alphaOff val="0"/>
            </a:schemeClr>
          </a:fillRef>
          <a:effectRef idx="0">
            <a:schemeClr val="accent5">
              <a:hueOff val="-7095626"/>
              <a:satOff val="28436"/>
              <a:lumOff val="6163"/>
              <a:alphaOff val="0"/>
            </a:schemeClr>
          </a:effectRef>
          <a:fontRef idx="minor">
            <a:schemeClr val="lt1"/>
          </a:fontRef>
        </p:style>
      </p:sp>
      <p:sp>
        <p:nvSpPr>
          <p:cNvPr id="38" name="Стрелка вправо 26"/>
          <p:cNvSpPr/>
          <p:nvPr/>
        </p:nvSpPr>
        <p:spPr>
          <a:xfrm rot="4050000">
            <a:off x="2654300" y="4125913"/>
            <a:ext cx="203200" cy="22225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spcCol="1270" anchor="ctr"/>
          <a:lstStyle/>
          <a:p>
            <a:pPr algn="ctr" defTabSz="6667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1500"/>
          </a:p>
        </p:txBody>
      </p:sp>
      <p:sp>
        <p:nvSpPr>
          <p:cNvPr id="35" name="Овал 34"/>
          <p:cNvSpPr/>
          <p:nvPr/>
        </p:nvSpPr>
        <p:spPr>
          <a:xfrm>
            <a:off x="1873250" y="2881313"/>
            <a:ext cx="1096963" cy="1095375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8514751"/>
              <a:satOff val="34124"/>
              <a:lumOff val="7395"/>
              <a:alphaOff val="0"/>
            </a:schemeClr>
          </a:fillRef>
          <a:effectRef idx="0">
            <a:schemeClr val="accent5">
              <a:hueOff val="-8514751"/>
              <a:satOff val="34124"/>
              <a:lumOff val="7395"/>
              <a:alphaOff val="0"/>
            </a:schemeClr>
          </a:effectRef>
          <a:fontRef idx="minor">
            <a:schemeClr val="lt1"/>
          </a:fontRef>
        </p:style>
      </p:sp>
      <p:sp>
        <p:nvSpPr>
          <p:cNvPr id="36" name="Овал 28"/>
          <p:cNvSpPr/>
          <p:nvPr/>
        </p:nvSpPr>
        <p:spPr>
          <a:xfrm>
            <a:off x="2033588" y="3041650"/>
            <a:ext cx="776287" cy="7747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9690" tIns="59690" rIns="59690" bIns="59690" spcCol="1270" anchor="ctr"/>
          <a:lstStyle/>
          <a:p>
            <a:pPr algn="ctr" defTabSz="20891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4700" dirty="0"/>
              <a:t>93</a:t>
            </a:r>
          </a:p>
        </p:txBody>
      </p:sp>
      <p:sp>
        <p:nvSpPr>
          <p:cNvPr id="33" name="Стрелка вправо 32"/>
          <p:cNvSpPr/>
          <p:nvPr/>
        </p:nvSpPr>
        <p:spPr>
          <a:xfrm rot="17550000">
            <a:off x="2587626" y="2490787"/>
            <a:ext cx="292100" cy="371475"/>
          </a:xfrm>
          <a:prstGeom prst="rightArrow">
            <a:avLst>
              <a:gd name="adj1" fmla="val 60000"/>
              <a:gd name="adj2" fmla="val 5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8514751"/>
              <a:satOff val="34124"/>
              <a:lumOff val="7395"/>
              <a:alphaOff val="0"/>
            </a:schemeClr>
          </a:fillRef>
          <a:effectRef idx="0">
            <a:schemeClr val="accent5">
              <a:hueOff val="-8514751"/>
              <a:satOff val="34124"/>
              <a:lumOff val="7395"/>
              <a:alphaOff val="0"/>
            </a:schemeClr>
          </a:effectRef>
          <a:fontRef idx="minor">
            <a:schemeClr val="lt1"/>
          </a:fontRef>
        </p:style>
      </p:sp>
      <p:sp>
        <p:nvSpPr>
          <p:cNvPr id="34" name="Стрелка вправо 30"/>
          <p:cNvSpPr/>
          <p:nvPr/>
        </p:nvSpPr>
        <p:spPr>
          <a:xfrm rot="17550000">
            <a:off x="2614613" y="2605088"/>
            <a:ext cx="203200" cy="22225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spcCol="1270" anchor="ctr"/>
          <a:lstStyle/>
          <a:p>
            <a:pPr algn="ctr" defTabSz="6667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1500"/>
          </a:p>
        </p:txBody>
      </p:sp>
      <p:sp>
        <p:nvSpPr>
          <p:cNvPr id="31" name="Овал 30"/>
          <p:cNvSpPr/>
          <p:nvPr/>
        </p:nvSpPr>
        <p:spPr>
          <a:xfrm>
            <a:off x="2503488" y="1360488"/>
            <a:ext cx="1096962" cy="1096962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933876"/>
              <a:satOff val="39811"/>
              <a:lumOff val="8628"/>
              <a:alphaOff val="0"/>
            </a:schemeClr>
          </a:fillRef>
          <a:effectRef idx="0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lt1"/>
          </a:fontRef>
        </p:style>
      </p:sp>
      <p:sp>
        <p:nvSpPr>
          <p:cNvPr id="32" name="Овал 32"/>
          <p:cNvSpPr/>
          <p:nvPr/>
        </p:nvSpPr>
        <p:spPr>
          <a:xfrm>
            <a:off x="2663825" y="1520825"/>
            <a:ext cx="776288" cy="77628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9690" tIns="59690" rIns="59690" bIns="59690" spcCol="1270" anchor="ctr"/>
          <a:lstStyle/>
          <a:p>
            <a:pPr algn="ctr" defTabSz="20891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4700"/>
          </a:p>
        </p:txBody>
      </p:sp>
      <p:sp>
        <p:nvSpPr>
          <p:cNvPr id="29" name="Стрелка вправо 28"/>
          <p:cNvSpPr/>
          <p:nvPr/>
        </p:nvSpPr>
        <p:spPr>
          <a:xfrm rot="20250000">
            <a:off x="3659188" y="1411288"/>
            <a:ext cx="290512" cy="369887"/>
          </a:xfrm>
          <a:prstGeom prst="rightArrow">
            <a:avLst>
              <a:gd name="adj1" fmla="val 60000"/>
              <a:gd name="adj2" fmla="val 5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933876"/>
              <a:satOff val="39811"/>
              <a:lumOff val="8628"/>
              <a:alphaOff val="0"/>
            </a:schemeClr>
          </a:fillRef>
          <a:effectRef idx="0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lt1"/>
          </a:fontRef>
        </p:style>
      </p:sp>
      <p:sp>
        <p:nvSpPr>
          <p:cNvPr id="30" name="Стрелка вправо 34"/>
          <p:cNvSpPr/>
          <p:nvPr/>
        </p:nvSpPr>
        <p:spPr>
          <a:xfrm rot="20250000">
            <a:off x="3662363" y="1501775"/>
            <a:ext cx="203200" cy="22225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spcCol="1270" anchor="ctr"/>
          <a:lstStyle/>
          <a:p>
            <a:pPr algn="ctr" defTabSz="6667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1500"/>
          </a:p>
        </p:txBody>
      </p:sp>
      <p:sp>
        <p:nvSpPr>
          <p:cNvPr id="61" name="Овал 4"/>
          <p:cNvSpPr/>
          <p:nvPr/>
        </p:nvSpPr>
        <p:spPr>
          <a:xfrm>
            <a:off x="7019925" y="1341438"/>
            <a:ext cx="776288" cy="7747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9690" tIns="59690" rIns="59690" bIns="59690" spcCol="1270" anchor="ctr"/>
          <a:lstStyle/>
          <a:p>
            <a:pPr algn="ctr" defTabSz="20891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4700" dirty="0"/>
              <a:t>1</a:t>
            </a:r>
          </a:p>
        </p:txBody>
      </p:sp>
      <p:sp>
        <p:nvSpPr>
          <p:cNvPr id="63" name="Овал 4"/>
          <p:cNvSpPr/>
          <p:nvPr/>
        </p:nvSpPr>
        <p:spPr>
          <a:xfrm>
            <a:off x="2484438" y="1557338"/>
            <a:ext cx="1079500" cy="7747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9690" tIns="59690" rIns="59690" bIns="59690" spcCol="1270" anchor="ctr"/>
          <a:lstStyle/>
          <a:p>
            <a:pPr algn="ctr" defTabSz="20891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4700" dirty="0"/>
              <a:t>115</a:t>
            </a:r>
          </a:p>
        </p:txBody>
      </p:sp>
      <p:sp>
        <p:nvSpPr>
          <p:cNvPr id="64" name="Овал 4"/>
          <p:cNvSpPr/>
          <p:nvPr/>
        </p:nvSpPr>
        <p:spPr>
          <a:xfrm>
            <a:off x="2627313" y="4581525"/>
            <a:ext cx="776287" cy="7747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9690" tIns="59690" rIns="59690" bIns="59690" spcCol="1270" anchor="ctr"/>
          <a:lstStyle/>
          <a:p>
            <a:pPr algn="ctr" defTabSz="20891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4700" dirty="0"/>
              <a:t>3</a:t>
            </a:r>
          </a:p>
        </p:txBody>
      </p:sp>
      <p:sp>
        <p:nvSpPr>
          <p:cNvPr id="65" name="Овал 4"/>
          <p:cNvSpPr/>
          <p:nvPr/>
        </p:nvSpPr>
        <p:spPr>
          <a:xfrm>
            <a:off x="4211638" y="5229225"/>
            <a:ext cx="776287" cy="7747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9690" tIns="59690" rIns="59690" bIns="59690" spcCol="1270" anchor="ctr"/>
          <a:lstStyle/>
          <a:p>
            <a:pPr algn="ctr" defTabSz="20891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4700" dirty="0"/>
              <a:t>8</a:t>
            </a:r>
          </a:p>
        </p:txBody>
      </p:sp>
      <p:sp>
        <p:nvSpPr>
          <p:cNvPr id="66" name="Овал 4"/>
          <p:cNvSpPr/>
          <p:nvPr/>
        </p:nvSpPr>
        <p:spPr>
          <a:xfrm>
            <a:off x="5219700" y="765175"/>
            <a:ext cx="936625" cy="7747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9690" tIns="59690" rIns="59690" bIns="59690" spcCol="1270" anchor="ctr"/>
          <a:lstStyle/>
          <a:p>
            <a:pPr algn="ctr" defTabSz="20891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3600" dirty="0">
                <a:solidFill>
                  <a:srgbClr val="FF6600"/>
                </a:solidFill>
              </a:rPr>
              <a:t>+9</a:t>
            </a:r>
          </a:p>
        </p:txBody>
      </p:sp>
      <p:sp>
        <p:nvSpPr>
          <p:cNvPr id="67" name="Овал 4"/>
          <p:cNvSpPr/>
          <p:nvPr/>
        </p:nvSpPr>
        <p:spPr>
          <a:xfrm>
            <a:off x="6588125" y="2133600"/>
            <a:ext cx="936625" cy="7747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9690" tIns="59690" rIns="59690" bIns="59690" spcCol="1270" anchor="ctr"/>
          <a:lstStyle/>
          <a:p>
            <a:pPr algn="ctr" defTabSz="20891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3600" dirty="0">
                <a:solidFill>
                  <a:srgbClr val="FF6600"/>
                </a:solidFill>
              </a:rPr>
              <a:t>:2</a:t>
            </a:r>
          </a:p>
        </p:txBody>
      </p:sp>
      <p:sp>
        <p:nvSpPr>
          <p:cNvPr id="68" name="Овал 4"/>
          <p:cNvSpPr/>
          <p:nvPr/>
        </p:nvSpPr>
        <p:spPr>
          <a:xfrm>
            <a:off x="6588125" y="3860800"/>
            <a:ext cx="936625" cy="77628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9690" tIns="59690" rIns="59690" bIns="59690" spcCol="1270" anchor="ctr"/>
          <a:lstStyle/>
          <a:p>
            <a:pPr algn="ctr" defTabSz="20891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3600" dirty="0">
                <a:solidFill>
                  <a:srgbClr val="FF6600"/>
                </a:solidFill>
              </a:rPr>
              <a:t>*4</a:t>
            </a:r>
          </a:p>
        </p:txBody>
      </p:sp>
      <p:sp>
        <p:nvSpPr>
          <p:cNvPr id="69" name="Овал 4"/>
          <p:cNvSpPr/>
          <p:nvPr/>
        </p:nvSpPr>
        <p:spPr>
          <a:xfrm>
            <a:off x="5076825" y="5373688"/>
            <a:ext cx="935038" cy="7747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9690" tIns="59690" rIns="59690" bIns="59690" spcCol="1270" anchor="ctr"/>
          <a:lstStyle/>
          <a:p>
            <a:pPr algn="ctr" defTabSz="20891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3600" dirty="0">
                <a:solidFill>
                  <a:srgbClr val="FF6600"/>
                </a:solidFill>
              </a:rPr>
              <a:t>:8</a:t>
            </a:r>
          </a:p>
        </p:txBody>
      </p:sp>
      <p:sp>
        <p:nvSpPr>
          <p:cNvPr id="70" name="Овал 4"/>
          <p:cNvSpPr/>
          <p:nvPr/>
        </p:nvSpPr>
        <p:spPr>
          <a:xfrm>
            <a:off x="3203575" y="5373688"/>
            <a:ext cx="936625" cy="7747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9690" tIns="59690" rIns="59690" bIns="59690" spcCol="1270" anchor="ctr"/>
          <a:lstStyle/>
          <a:p>
            <a:pPr algn="ctr" defTabSz="20891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3600" dirty="0">
                <a:solidFill>
                  <a:srgbClr val="FF6600"/>
                </a:solidFill>
              </a:rPr>
              <a:t>-5</a:t>
            </a:r>
          </a:p>
        </p:txBody>
      </p:sp>
      <p:sp>
        <p:nvSpPr>
          <p:cNvPr id="71" name="Овал 4"/>
          <p:cNvSpPr/>
          <p:nvPr/>
        </p:nvSpPr>
        <p:spPr>
          <a:xfrm>
            <a:off x="1692275" y="3933825"/>
            <a:ext cx="935038" cy="7747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9690" tIns="59690" rIns="59690" bIns="59690" spcCol="1270" anchor="ctr"/>
          <a:lstStyle/>
          <a:p>
            <a:pPr algn="ctr" defTabSz="20891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3600" dirty="0">
                <a:solidFill>
                  <a:srgbClr val="FF6600"/>
                </a:solidFill>
              </a:rPr>
              <a:t>*31</a:t>
            </a:r>
          </a:p>
        </p:txBody>
      </p:sp>
      <p:sp>
        <p:nvSpPr>
          <p:cNvPr id="72" name="Овал 4"/>
          <p:cNvSpPr/>
          <p:nvPr/>
        </p:nvSpPr>
        <p:spPr>
          <a:xfrm>
            <a:off x="1692275" y="2133600"/>
            <a:ext cx="935038" cy="7747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9690" tIns="59690" rIns="59690" bIns="59690" spcCol="1270" anchor="ctr"/>
          <a:lstStyle/>
          <a:p>
            <a:pPr algn="ctr" defTabSz="20891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3600" dirty="0">
                <a:solidFill>
                  <a:srgbClr val="FF6600"/>
                </a:solidFill>
              </a:rPr>
              <a:t>+22</a:t>
            </a:r>
          </a:p>
        </p:txBody>
      </p:sp>
      <p:sp>
        <p:nvSpPr>
          <p:cNvPr id="73" name="Овал 4"/>
          <p:cNvSpPr/>
          <p:nvPr/>
        </p:nvSpPr>
        <p:spPr>
          <a:xfrm>
            <a:off x="3059113" y="692150"/>
            <a:ext cx="936625" cy="77628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9690" tIns="59690" rIns="59690" bIns="59690" spcCol="1270" anchor="ctr"/>
          <a:lstStyle/>
          <a:p>
            <a:pPr algn="ctr" defTabSz="20891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3600" dirty="0">
                <a:solidFill>
                  <a:srgbClr val="FF6600"/>
                </a:solidFill>
              </a:rPr>
              <a:t>:?</a:t>
            </a:r>
          </a:p>
        </p:txBody>
      </p:sp>
      <p:sp>
        <p:nvSpPr>
          <p:cNvPr id="74" name="Овал 4"/>
          <p:cNvSpPr/>
          <p:nvPr/>
        </p:nvSpPr>
        <p:spPr>
          <a:xfrm>
            <a:off x="3059113" y="692150"/>
            <a:ext cx="936625" cy="77628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9690" tIns="59690" rIns="59690" bIns="59690" spcCol="1270" anchor="ctr"/>
          <a:lstStyle/>
          <a:p>
            <a:pPr algn="ctr" defTabSz="20891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3600" dirty="0">
                <a:solidFill>
                  <a:srgbClr val="FF6600"/>
                </a:solidFill>
              </a:rPr>
              <a:t>:5</a:t>
            </a:r>
          </a:p>
        </p:txBody>
      </p:sp>
      <p:pic>
        <p:nvPicPr>
          <p:cNvPr id="18479" name="Рисунок 61" descr="FELIXANM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2565400"/>
            <a:ext cx="2366963" cy="145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" name="Управляющая кнопка: далее 74">
            <a:hlinkClick r:id="" action="ppaction://hlinkshowjump?jump=nextslide" highlightClick="1"/>
          </p:cNvPr>
          <p:cNvSpPr/>
          <p:nvPr/>
        </p:nvSpPr>
        <p:spPr bwMode="auto">
          <a:xfrm>
            <a:off x="8423275" y="6318250"/>
            <a:ext cx="720725" cy="539750"/>
          </a:xfrm>
          <a:prstGeom prst="actionButtonForwardNex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76" name="Управляющая кнопка: возврат 75">
            <a:hlinkClick r:id="rId3" action="ppaction://hlinksldjump" highlightClick="1"/>
          </p:cNvPr>
          <p:cNvSpPr/>
          <p:nvPr/>
        </p:nvSpPr>
        <p:spPr bwMode="auto">
          <a:xfrm>
            <a:off x="7885113" y="6318250"/>
            <a:ext cx="539750" cy="539750"/>
          </a:xfrm>
          <a:prstGeom prst="actionButtonReturn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77" name="Управляющая кнопка: назад 76">
            <a:hlinkClick r:id="" action="ppaction://hlinkshowjump?jump=previousslide" highlightClick="1"/>
          </p:cNvPr>
          <p:cNvSpPr/>
          <p:nvPr/>
        </p:nvSpPr>
        <p:spPr bwMode="auto">
          <a:xfrm>
            <a:off x="7164388" y="6318250"/>
            <a:ext cx="720725" cy="539750"/>
          </a:xfrm>
          <a:prstGeom prst="actionButtonBackPrevious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56" grpId="0"/>
      <p:bldP spid="52" grpId="0"/>
      <p:bldP spid="48" grpId="0"/>
      <p:bldP spid="36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3" grpId="1"/>
      <p:bldP spid="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Выноска-облако 16"/>
          <p:cNvSpPr/>
          <p:nvPr/>
        </p:nvSpPr>
        <p:spPr>
          <a:xfrm>
            <a:off x="90488" y="823913"/>
            <a:ext cx="8963025" cy="949325"/>
          </a:xfrm>
          <a:prstGeom prst="cloudCallout">
            <a:avLst>
              <a:gd name="adj1" fmla="val 47175"/>
              <a:gd name="adj2" fmla="val -5772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 основании чего мы можем умножать числитель и знаменатель дроби?</a:t>
            </a:r>
          </a:p>
        </p:txBody>
      </p:sp>
      <p:sp>
        <p:nvSpPr>
          <p:cNvPr id="18" name="Выноска-облако 17"/>
          <p:cNvSpPr/>
          <p:nvPr/>
        </p:nvSpPr>
        <p:spPr>
          <a:xfrm>
            <a:off x="90488" y="5300663"/>
            <a:ext cx="8729662" cy="1281112"/>
          </a:xfrm>
          <a:prstGeom prst="cloudCallout">
            <a:avLst>
              <a:gd name="adj1" fmla="val -43012"/>
              <a:gd name="adj2" fmla="val 20134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основании </a:t>
            </a:r>
            <a:r>
              <a:rPr lang="ru-RU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основного свойства дроби </a:t>
            </a:r>
            <a:r>
              <a:rPr lang="ru-RU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мы можем умножать числитель и знаменатель дроби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168571" y="116540"/>
            <a:ext cx="2806859" cy="70788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i="1" spc="50" dirty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Вспомним!</a:t>
            </a:r>
          </a:p>
        </p:txBody>
      </p:sp>
      <p:graphicFrame>
        <p:nvGraphicFramePr>
          <p:cNvPr id="6149" name="Object 2"/>
          <p:cNvGraphicFramePr>
            <a:graphicFrameLocks noChangeAspect="1"/>
          </p:cNvGraphicFramePr>
          <p:nvPr/>
        </p:nvGraphicFramePr>
        <p:xfrm>
          <a:off x="1220788" y="2232025"/>
          <a:ext cx="1100137" cy="1052513"/>
        </p:xfrm>
        <a:graphic>
          <a:graphicData uri="http://schemas.openxmlformats.org/presentationml/2006/ole">
            <p:oleObj spid="_x0000_s6149" name="Формула" r:id="rId4" imgW="457002" imgH="393529" progId="Equation.3">
              <p:embed/>
            </p:oleObj>
          </a:graphicData>
        </a:graphic>
      </p:graphicFrame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2320925" y="2233613"/>
          <a:ext cx="549275" cy="1052513"/>
        </p:xfrm>
        <a:graphic>
          <a:graphicData uri="http://schemas.openxmlformats.org/presentationml/2006/ole">
            <p:oleObj spid="_x0000_s6150" name="Формула" r:id="rId5" imgW="228501" imgH="393529" progId="Equation.3">
              <p:embed/>
            </p:oleObj>
          </a:graphicData>
        </a:graphic>
      </p:graphicFrame>
      <p:graphicFrame>
        <p:nvGraphicFramePr>
          <p:cNvPr id="6151" name="Object 4"/>
          <p:cNvGraphicFramePr>
            <a:graphicFrameLocks noChangeAspect="1"/>
          </p:cNvGraphicFramePr>
          <p:nvPr/>
        </p:nvGraphicFramePr>
        <p:xfrm>
          <a:off x="5964238" y="2232025"/>
          <a:ext cx="1100137" cy="1052513"/>
        </p:xfrm>
        <a:graphic>
          <a:graphicData uri="http://schemas.openxmlformats.org/presentationml/2006/ole">
            <p:oleObj spid="_x0000_s6151" name="Формула" r:id="rId6" imgW="457002" imgH="393529" progId="Equation.3">
              <p:embed/>
            </p:oleObj>
          </a:graphicData>
        </a:graphic>
      </p:graphicFrame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7078663" y="2233613"/>
          <a:ext cx="579437" cy="1052512"/>
        </p:xfrm>
        <a:graphic>
          <a:graphicData uri="http://schemas.openxmlformats.org/presentationml/2006/ole">
            <p:oleObj spid="_x0000_s6152" name="Формула" r:id="rId7" imgW="241195" imgH="393529" progId="Equation.3">
              <p:embed/>
            </p:oleObj>
          </a:graphicData>
        </a:graphic>
      </p:graphicFrame>
      <p:graphicFrame>
        <p:nvGraphicFramePr>
          <p:cNvPr id="6153" name="Object 6"/>
          <p:cNvGraphicFramePr>
            <a:graphicFrameLocks noChangeAspect="1"/>
          </p:cNvGraphicFramePr>
          <p:nvPr/>
        </p:nvGraphicFramePr>
        <p:xfrm>
          <a:off x="1122363" y="3889375"/>
          <a:ext cx="1312862" cy="1052513"/>
        </p:xfrm>
        <a:graphic>
          <a:graphicData uri="http://schemas.openxmlformats.org/presentationml/2006/ole">
            <p:oleObj spid="_x0000_s6153" name="Формула" r:id="rId8" imgW="545863" imgH="393529" progId="Equation.3">
              <p:embed/>
            </p:oleObj>
          </a:graphicData>
        </a:graphic>
      </p:graphicFrame>
      <p:graphicFrame>
        <p:nvGraphicFramePr>
          <p:cNvPr id="33799" name="Object 7"/>
          <p:cNvGraphicFramePr>
            <a:graphicFrameLocks noChangeAspect="1"/>
          </p:cNvGraphicFramePr>
          <p:nvPr/>
        </p:nvGraphicFramePr>
        <p:xfrm>
          <a:off x="2405063" y="3889375"/>
          <a:ext cx="763587" cy="1052513"/>
        </p:xfrm>
        <a:graphic>
          <a:graphicData uri="http://schemas.openxmlformats.org/presentationml/2006/ole">
            <p:oleObj spid="_x0000_s6154" name="Формула" r:id="rId9" imgW="317225" imgH="393359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Выноска-облако 9"/>
          <p:cNvSpPr/>
          <p:nvPr/>
        </p:nvSpPr>
        <p:spPr>
          <a:xfrm>
            <a:off x="723900" y="649288"/>
            <a:ext cx="8062913" cy="1401762"/>
          </a:xfrm>
          <a:prstGeom prst="cloudCallout">
            <a:avLst>
              <a:gd name="adj1" fmla="val 49166"/>
              <a:gd name="adj2" fmla="val 11221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какие числа можно разделить числитель и знаменатель дроби?</a:t>
            </a:r>
          </a:p>
        </p:txBody>
      </p:sp>
      <p:sp>
        <p:nvSpPr>
          <p:cNvPr id="11" name="Выноска-облако 10"/>
          <p:cNvSpPr/>
          <p:nvPr/>
        </p:nvSpPr>
        <p:spPr>
          <a:xfrm>
            <a:off x="581025" y="5373688"/>
            <a:ext cx="7981950" cy="714375"/>
          </a:xfrm>
          <a:prstGeom prst="cloudCallout">
            <a:avLst>
              <a:gd name="adj1" fmla="val -34631"/>
              <a:gd name="adj2" fmla="val 33473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2, 3, 4, 6, 12.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142976" y="2714620"/>
          <a:ext cx="714380" cy="1280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438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3600" b="1" i="1" cap="none" spc="0" dirty="0" smtClean="0">
                          <a:ln w="1905">
                            <a:solidFill>
                              <a:schemeClr val="accent6"/>
                            </a:solidFill>
                          </a:ln>
                          <a:solidFill>
                            <a:schemeClr val="accent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3600" b="1" i="1" cap="none" spc="0" dirty="0">
                        <a:ln w="1905">
                          <a:solidFill>
                            <a:schemeClr val="accent6"/>
                          </a:solidFill>
                        </a:ln>
                        <a:solidFill>
                          <a:schemeClr val="accent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600" b="1" i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ru-RU" sz="3600" b="1" i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3" name="Выноска-облако 12"/>
          <p:cNvSpPr/>
          <p:nvPr/>
        </p:nvSpPr>
        <p:spPr>
          <a:xfrm>
            <a:off x="876300" y="620713"/>
            <a:ext cx="7981950" cy="1582737"/>
          </a:xfrm>
          <a:prstGeom prst="cloudCallout">
            <a:avLst>
              <a:gd name="adj1" fmla="val 44562"/>
              <a:gd name="adj2" fmla="val 15521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Если разделить числитель и знаменатель дроби на </a:t>
            </a:r>
            <a:r>
              <a:rPr lang="ru-RU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наибольший общий делитель</a:t>
            </a:r>
            <a:r>
              <a:rPr lang="ru-RU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на 12. Какая  дробь получится?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2714612" y="2714620"/>
          <a:ext cx="1643074" cy="12858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3074"/>
              </a:tblGrid>
              <a:tr h="642942">
                <a:tc>
                  <a:txBody>
                    <a:bodyPr/>
                    <a:lstStyle/>
                    <a:p>
                      <a:r>
                        <a:rPr lang="ru-RU" sz="3600" b="1" i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24 : 12</a:t>
                      </a:r>
                      <a:endParaRPr lang="ru-RU" sz="3600" b="1" i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36 : 12</a:t>
                      </a:r>
                      <a:endParaRPr lang="ru-RU" sz="3600" b="1" i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5214942" y="2714620"/>
          <a:ext cx="500066" cy="12858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0066"/>
              </a:tblGrid>
              <a:tr h="642942">
                <a:tc>
                  <a:txBody>
                    <a:bodyPr/>
                    <a:lstStyle/>
                    <a:p>
                      <a:r>
                        <a:rPr lang="ru-RU" sz="3600" b="1" i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3600" b="1" i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ru-RU" sz="3600" b="1" i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3600" b="1" i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071670" y="3000372"/>
            <a:ext cx="47641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72000" y="3000372"/>
            <a:ext cx="47641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3143250" y="3929063"/>
          <a:ext cx="714375" cy="12800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4375"/>
              </a:tblGrid>
              <a:tr h="639763">
                <a:tc>
                  <a:txBody>
                    <a:bodyPr/>
                    <a:lstStyle/>
                    <a:p>
                      <a:r>
                        <a:rPr lang="ru-RU" sz="3600" b="1" i="1" cap="none" spc="0" dirty="0" smtClean="0">
                          <a:ln w="1905"/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3600" b="1" i="1" cap="none" spc="0" dirty="0">
                        <a:ln w="1905"/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697" marB="45697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763">
                <a:tc>
                  <a:txBody>
                    <a:bodyPr/>
                    <a:lstStyle/>
                    <a:p>
                      <a:r>
                        <a:rPr lang="ru-RU" sz="3600" b="1" i="1" cap="none" spc="0" dirty="0" smtClean="0">
                          <a:ln w="1905"/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ru-RU" sz="3600" b="1" i="1" cap="none" spc="0" dirty="0">
                        <a:ln w="1905"/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697" marB="45697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4572000" y="3929063"/>
          <a:ext cx="500063" cy="12858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0063"/>
              </a:tblGrid>
              <a:tr h="642938">
                <a:tc>
                  <a:txBody>
                    <a:bodyPr/>
                    <a:lstStyle/>
                    <a:p>
                      <a:r>
                        <a:rPr lang="ru-RU" sz="3600" b="1" i="1" cap="none" spc="0" dirty="0" smtClean="0">
                          <a:ln w="1905"/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3600" b="1" i="1" cap="none" spc="0" dirty="0">
                        <a:ln w="1905"/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38">
                <a:tc>
                  <a:txBody>
                    <a:bodyPr/>
                    <a:lstStyle/>
                    <a:p>
                      <a:r>
                        <a:rPr lang="ru-RU" sz="3600" b="1" i="1" cap="none" spc="0" dirty="0" smtClean="0">
                          <a:ln w="1905"/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3600" b="1" i="1" cap="none" spc="0" dirty="0">
                        <a:ln w="1905"/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929063" y="4143375"/>
            <a:ext cx="476250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i="1" dirty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214942" y="4357694"/>
            <a:ext cx="3643306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такое преобразование называется </a:t>
            </a:r>
            <a:r>
              <a:rPr lang="ru-RU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сокращением дроби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85750" y="5365750"/>
            <a:ext cx="8572500" cy="1200150"/>
          </a:xfrm>
          <a:prstGeom prst="rect">
            <a:avLst/>
          </a:prstGeom>
          <a:gradFill>
            <a:gsLst>
              <a:gs pos="0">
                <a:schemeClr val="bg1"/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Определение.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Деление числителя и знаменателя на их общий делитель, отличный от единицы, называют </a:t>
            </a:r>
            <a:r>
              <a:rPr lang="ru-RU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сокращением дроби</a:t>
            </a: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285750" y="2203450"/>
            <a:ext cx="8501063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tabLst>
                <a:tab pos="441325" algn="l"/>
              </a:tabLst>
              <a:defRPr/>
            </a:pPr>
            <a:r>
              <a:rPr lang="ru-RU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При сокращении дроби ее числовое значение не меняете</a:t>
            </a:r>
            <a:br>
              <a:rPr lang="ru-RU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изменилась только ее запись.</a:t>
            </a:r>
            <a:endParaRPr lang="ru-RU" sz="2800" b="1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606541" y="116540"/>
            <a:ext cx="6866623" cy="70788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Изучение нового материала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 animBg="1"/>
      <p:bldP spid="20" grpId="0"/>
      <p:bldP spid="22" grpId="0" animBg="1"/>
      <p:bldP spid="1126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Выноска-облако 10"/>
          <p:cNvSpPr/>
          <p:nvPr/>
        </p:nvSpPr>
        <p:spPr>
          <a:xfrm>
            <a:off x="214313" y="188913"/>
            <a:ext cx="8858250" cy="935037"/>
          </a:xfrm>
          <a:prstGeom prst="cloudCallout">
            <a:avLst>
              <a:gd name="adj1" fmla="val 38425"/>
              <a:gd name="adj2" fmla="val 6920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Что можно сказать о числах 2 и 3?</a:t>
            </a:r>
          </a:p>
        </p:txBody>
      </p:sp>
      <p:sp>
        <p:nvSpPr>
          <p:cNvPr id="12" name="Выноска-облако 11"/>
          <p:cNvSpPr/>
          <p:nvPr/>
        </p:nvSpPr>
        <p:spPr>
          <a:xfrm>
            <a:off x="285750" y="0"/>
            <a:ext cx="8102600" cy="1417638"/>
          </a:xfrm>
          <a:prstGeom prst="cloudCallout">
            <a:avLst>
              <a:gd name="adj1" fmla="val 43797"/>
              <a:gd name="adj2" fmla="val 15504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Если дробь больше сократить нельзя, то ее называют </a:t>
            </a:r>
            <a:r>
              <a:rPr lang="ru-RU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несократимой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Выноска-облако 12"/>
          <p:cNvSpPr/>
          <p:nvPr/>
        </p:nvSpPr>
        <p:spPr>
          <a:xfrm>
            <a:off x="1116013" y="5429250"/>
            <a:ext cx="6911975" cy="714375"/>
          </a:xfrm>
          <a:prstGeom prst="cloudCallout">
            <a:avLst>
              <a:gd name="adj1" fmla="val -38782"/>
              <a:gd name="adj2" fmla="val 27073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Они взаимно простые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1116013" y="1341438"/>
          <a:ext cx="500062" cy="12858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0062"/>
              </a:tblGrid>
              <a:tr h="642938">
                <a:tc>
                  <a:txBody>
                    <a:bodyPr/>
                    <a:lstStyle/>
                    <a:p>
                      <a:r>
                        <a:rPr lang="ru-RU" sz="3600" b="1" i="1" cap="none" spc="0" dirty="0" smtClean="0">
                          <a:ln w="1905"/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3600" b="1" i="1" cap="none" spc="0" dirty="0">
                        <a:ln w="1905"/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38">
                <a:tc>
                  <a:txBody>
                    <a:bodyPr/>
                    <a:lstStyle/>
                    <a:p>
                      <a:r>
                        <a:rPr lang="ru-RU" sz="3600" b="1" i="1" cap="none" spc="0" dirty="0" smtClean="0">
                          <a:ln w="1905"/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3600" b="1" i="1" cap="none" spc="0" dirty="0">
                        <a:ln w="1905"/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2266950" y="1341438"/>
          <a:ext cx="500063" cy="12858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0063"/>
              </a:tblGrid>
              <a:tr h="642938">
                <a:tc>
                  <a:txBody>
                    <a:bodyPr/>
                    <a:lstStyle/>
                    <a:p>
                      <a:r>
                        <a:rPr lang="ru-RU" sz="3600" b="1" i="1" cap="none" spc="0" dirty="0" smtClean="0">
                          <a:ln w="1905"/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3600" b="1" i="1" cap="none" spc="0" dirty="0">
                        <a:ln w="1905"/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38">
                <a:tc>
                  <a:txBody>
                    <a:bodyPr/>
                    <a:lstStyle/>
                    <a:p>
                      <a:r>
                        <a:rPr lang="ru-RU" sz="3600" b="1" i="1" cap="none" spc="0" dirty="0" smtClean="0">
                          <a:ln w="1905"/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3600" b="1" i="1" cap="none" spc="0" dirty="0">
                        <a:ln w="1905"/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3457575" y="1341438"/>
          <a:ext cx="500063" cy="12858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0063"/>
              </a:tblGrid>
              <a:tr h="642938">
                <a:tc>
                  <a:txBody>
                    <a:bodyPr/>
                    <a:lstStyle/>
                    <a:p>
                      <a:r>
                        <a:rPr lang="ru-RU" sz="3600" b="1" i="1" cap="none" spc="0" dirty="0" smtClean="0">
                          <a:ln w="1905"/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3600" b="1" i="1" cap="none" spc="0" dirty="0">
                        <a:ln w="1905"/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38">
                <a:tc>
                  <a:txBody>
                    <a:bodyPr/>
                    <a:lstStyle/>
                    <a:p>
                      <a:r>
                        <a:rPr lang="ru-RU" sz="3600" b="1" i="1" cap="none" spc="0" dirty="0" smtClean="0">
                          <a:ln w="1905"/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3600" b="1" i="1" cap="none" spc="0" dirty="0">
                        <a:ln w="1905"/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4822825" y="1341438"/>
          <a:ext cx="500063" cy="12858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0063"/>
              </a:tblGrid>
              <a:tr h="642938">
                <a:tc>
                  <a:txBody>
                    <a:bodyPr/>
                    <a:lstStyle/>
                    <a:p>
                      <a:r>
                        <a:rPr lang="ru-RU" sz="3600" b="1" i="1" cap="none" spc="0" dirty="0" smtClean="0">
                          <a:ln w="1905"/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3600" b="1" i="1" cap="none" spc="0" dirty="0">
                        <a:ln w="1905"/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38">
                <a:tc>
                  <a:txBody>
                    <a:bodyPr/>
                    <a:lstStyle/>
                    <a:p>
                      <a:r>
                        <a:rPr lang="ru-RU" sz="3600" b="1" i="1" cap="none" spc="0" dirty="0" smtClean="0">
                          <a:ln w="1905"/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3600" b="1" i="1" cap="none" spc="0" dirty="0">
                        <a:ln w="1905"/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5800725" y="1341438"/>
          <a:ext cx="715963" cy="12858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5963"/>
              </a:tblGrid>
              <a:tr h="642938">
                <a:tc>
                  <a:txBody>
                    <a:bodyPr/>
                    <a:lstStyle/>
                    <a:p>
                      <a:r>
                        <a:rPr lang="ru-RU" sz="3600" b="1" i="1" cap="none" spc="0" dirty="0" smtClean="0">
                          <a:ln w="1905"/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3600" b="1" i="1" cap="none" spc="0" dirty="0">
                        <a:ln w="1905"/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3" marR="91423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38">
                <a:tc>
                  <a:txBody>
                    <a:bodyPr/>
                    <a:lstStyle/>
                    <a:p>
                      <a:r>
                        <a:rPr lang="ru-RU" sz="3600" b="1" i="1" cap="none" spc="0" dirty="0" smtClean="0">
                          <a:ln w="1905"/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ru-RU" sz="3600" b="1" i="1" cap="none" spc="0" dirty="0">
                        <a:ln w="1905"/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3" marR="91423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7308850" y="1341438"/>
          <a:ext cx="720725" cy="12858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725"/>
              </a:tblGrid>
              <a:tr h="642938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cap="none" spc="0" dirty="0" smtClean="0">
                          <a:ln w="1905"/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3600" b="1" i="1" cap="none" spc="0" dirty="0">
                        <a:ln w="1905"/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19" marR="91519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cap="none" spc="0" dirty="0" smtClean="0">
                          <a:ln w="1905"/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ru-RU" sz="3600" b="1" i="1" cap="none" spc="0" dirty="0">
                        <a:ln w="1905"/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19" marR="91519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25" name="Прямоугольник 24"/>
          <p:cNvSpPr/>
          <p:nvPr/>
        </p:nvSpPr>
        <p:spPr>
          <a:xfrm>
            <a:off x="285750" y="2828925"/>
            <a:ext cx="8534400" cy="23082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Определение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Дробь, числитель и знаменатель которой взаимно простые числа, называется </a:t>
            </a:r>
            <a:r>
              <a:rPr lang="ru-RU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несократимой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62802" y="260560"/>
            <a:ext cx="7018396" cy="70788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Способы сокращения дробей: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1613" y="968375"/>
            <a:ext cx="859790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Сократить </a:t>
            </a:r>
            <a:r>
              <a:rPr lang="ru-RU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числитель и знаменатель на их </a:t>
            </a:r>
            <a:r>
              <a:rPr lang="ru-RU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НОД.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300288" y="1412875"/>
          <a:ext cx="831850" cy="10366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1850"/>
              </a:tblGrid>
              <a:tr h="518319">
                <a:tc>
                  <a:txBody>
                    <a:bodyPr/>
                    <a:lstStyle/>
                    <a:p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150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14" marR="91414" marT="45734" marB="45734"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319">
                <a:tc>
                  <a:txBody>
                    <a:bodyPr/>
                    <a:lstStyle/>
                    <a:p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225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14" marR="91414" marT="45734" marB="45734"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643313" y="1412875"/>
          <a:ext cx="1643062" cy="10366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3062"/>
              </a:tblGrid>
              <a:tr h="518319">
                <a:tc>
                  <a:txBody>
                    <a:bodyPr/>
                    <a:lstStyle/>
                    <a:p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150 : 75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34" marB="45734"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319">
                <a:tc>
                  <a:txBody>
                    <a:bodyPr/>
                    <a:lstStyle/>
                    <a:p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225 : 75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34" marB="45734"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668963" y="1384300"/>
          <a:ext cx="522287" cy="10366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2287"/>
              </a:tblGrid>
              <a:tr h="518319">
                <a:tc>
                  <a:txBody>
                    <a:bodyPr/>
                    <a:lstStyle/>
                    <a:p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49" marR="91549" marT="45734" marB="45734"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319">
                <a:tc>
                  <a:txBody>
                    <a:bodyPr/>
                    <a:lstStyle/>
                    <a:p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3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49" marR="91549" marT="45734" marB="45734"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205163" y="1643063"/>
            <a:ext cx="28575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86375" y="1643063"/>
            <a:ext cx="28575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4313" y="2420938"/>
            <a:ext cx="8499475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Последовательно</a:t>
            </a:r>
            <a:r>
              <a:rPr lang="ru-RU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сокращать на общие делители.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506663" y="3027363"/>
          <a:ext cx="728662" cy="10366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8662"/>
              </a:tblGrid>
              <a:tr h="518319">
                <a:tc>
                  <a:txBody>
                    <a:bodyPr/>
                    <a:lstStyle/>
                    <a:p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10" marR="91510" marT="45734" marB="45734"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319">
                <a:tc>
                  <a:txBody>
                    <a:bodyPr/>
                    <a:lstStyle/>
                    <a:p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225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10" marR="91510" marT="45734" marB="45734"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3640138" y="3027363"/>
          <a:ext cx="571500" cy="10366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1500"/>
              </a:tblGrid>
              <a:tr h="518319">
                <a:tc>
                  <a:txBody>
                    <a:bodyPr/>
                    <a:lstStyle/>
                    <a:p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34" marB="45734"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319">
                <a:tc>
                  <a:txBody>
                    <a:bodyPr/>
                    <a:lstStyle/>
                    <a:p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34" marB="45734"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3878263" y="5199063"/>
          <a:ext cx="2032000" cy="10366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32000"/>
              </a:tblGrid>
              <a:tr h="518319">
                <a:tc>
                  <a:txBody>
                    <a:bodyPr/>
                    <a:lstStyle/>
                    <a:p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3 ∙ 5 ∙ 2 ∙ 5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5" marR="91455" marT="45734" marB="45734"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319">
                <a:tc>
                  <a:txBody>
                    <a:bodyPr/>
                    <a:lstStyle/>
                    <a:p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5 ∙ 5 ∙ 3 ∙  3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5" marR="91455" marT="45734" marB="45734"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5656263" y="3027363"/>
          <a:ext cx="428625" cy="10366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8625"/>
              </a:tblGrid>
              <a:tr h="518319">
                <a:tc>
                  <a:txBody>
                    <a:bodyPr/>
                    <a:lstStyle/>
                    <a:p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34" marB="45734"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319">
                <a:tc>
                  <a:txBody>
                    <a:bodyPr/>
                    <a:lstStyle/>
                    <a:p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34" marB="45734"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295900" y="3265488"/>
            <a:ext cx="363538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=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662113" y="5445125"/>
            <a:ext cx="388937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249738" y="3284538"/>
            <a:ext cx="388937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203575" y="3284538"/>
            <a:ext cx="363538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=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01613" y="4013200"/>
            <a:ext cx="8597900" cy="95408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Разложить </a:t>
            </a:r>
            <a:r>
              <a:rPr lang="ru-RU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числитель и знаменатель </a:t>
            </a:r>
            <a:r>
              <a:rPr lang="ru-RU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множители</a:t>
            </a:r>
            <a:r>
              <a:rPr lang="ru-RU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а потом  сократить.</a:t>
            </a: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755650" y="5159375"/>
          <a:ext cx="815975" cy="10366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5975"/>
              </a:tblGrid>
              <a:tr h="518319">
                <a:tc>
                  <a:txBody>
                    <a:bodyPr/>
                    <a:lstStyle/>
                    <a:p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150</a:t>
                      </a:r>
                      <a:endParaRPr lang="ru-RU" sz="2800" b="1" i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34" marB="45734"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319">
                <a:tc>
                  <a:txBody>
                    <a:bodyPr/>
                    <a:lstStyle/>
                    <a:p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225</a:t>
                      </a:r>
                      <a:endParaRPr lang="ru-RU" sz="2800" b="1" i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34" marB="45734"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2124075" y="5157788"/>
          <a:ext cx="1266825" cy="10366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66825"/>
              </a:tblGrid>
              <a:tr h="518319">
                <a:tc>
                  <a:txBody>
                    <a:bodyPr/>
                    <a:lstStyle/>
                    <a:p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15 ∙ 10 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386" marR="91386" marT="45734" marB="45734"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319">
                <a:tc>
                  <a:txBody>
                    <a:bodyPr/>
                    <a:lstStyle/>
                    <a:p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25 ∙ 9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386" marR="91386" marT="45734" marB="45734"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6516688" y="5157788"/>
          <a:ext cx="357187" cy="10366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7187"/>
              </a:tblGrid>
              <a:tr h="518319">
                <a:tc>
                  <a:txBody>
                    <a:bodyPr/>
                    <a:lstStyle/>
                    <a:p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34" marB="45734"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319">
                <a:tc>
                  <a:txBody>
                    <a:bodyPr/>
                    <a:lstStyle/>
                    <a:p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34" marB="45734"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3419475" y="5445125"/>
            <a:ext cx="390525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011863" y="5426075"/>
            <a:ext cx="390525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graphicFrame>
        <p:nvGraphicFramePr>
          <p:cNvPr id="32" name="Таблица 31"/>
          <p:cNvGraphicFramePr>
            <a:graphicFrameLocks noGrp="1"/>
          </p:cNvGraphicFramePr>
          <p:nvPr/>
        </p:nvGraphicFramePr>
        <p:xfrm>
          <a:off x="4684713" y="3040063"/>
          <a:ext cx="571500" cy="10366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1500"/>
              </a:tblGrid>
              <a:tr h="518319">
                <a:tc>
                  <a:txBody>
                    <a:bodyPr/>
                    <a:lstStyle/>
                    <a:p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34" marB="45734"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319">
                <a:tc>
                  <a:txBody>
                    <a:bodyPr/>
                    <a:lstStyle/>
                    <a:p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34" marB="45734"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cxnSp>
        <p:nvCxnSpPr>
          <p:cNvPr id="34" name="Прямая соединительная линия 33"/>
          <p:cNvCxnSpPr/>
          <p:nvPr/>
        </p:nvCxnSpPr>
        <p:spPr>
          <a:xfrm rot="5400000">
            <a:off x="4034632" y="5326856"/>
            <a:ext cx="285750" cy="21431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>
            <a:off x="4896644" y="5842794"/>
            <a:ext cx="285750" cy="214312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5400000">
            <a:off x="4028282" y="5842793"/>
            <a:ext cx="285750" cy="21431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>
            <a:off x="4464844" y="5336382"/>
            <a:ext cx="285750" cy="214312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rot="5400000">
            <a:off x="5374482" y="5326856"/>
            <a:ext cx="285750" cy="21431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5400000">
            <a:off x="4490244" y="5803107"/>
            <a:ext cx="285750" cy="214312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05338" y="5934075"/>
            <a:ext cx="254000" cy="261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132263" y="5934075"/>
            <a:ext cx="254000" cy="261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037138" y="5934075"/>
            <a:ext cx="255587" cy="261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221163" y="5148263"/>
            <a:ext cx="254000" cy="2619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643438" y="5118100"/>
            <a:ext cx="255587" cy="261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540375" y="5084763"/>
            <a:ext cx="255588" cy="2619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9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0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0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0" grpId="0"/>
      <p:bldP spid="15" grpId="0"/>
      <p:bldP spid="16" grpId="0"/>
      <p:bldP spid="17" grpId="0"/>
      <p:bldP spid="18" grpId="0"/>
      <p:bldP spid="20" grpId="0"/>
      <p:bldP spid="25" grpId="0"/>
      <p:bldP spid="26" grpId="0"/>
      <p:bldP spid="36" grpId="0"/>
      <p:bldP spid="42" grpId="0"/>
      <p:bldP spid="43" grpId="0"/>
      <p:bldP spid="44" grpId="0"/>
      <p:bldP spid="45" grpId="0"/>
      <p:bldP spid="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50" y="850900"/>
            <a:ext cx="8572500" cy="15700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Назвать </a:t>
            </a:r>
            <a:r>
              <a:rPr 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несократимую дробь.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Почему эти дроби являются несократимыми?</a:t>
            </a:r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1195388" y="3490913"/>
          <a:ext cx="500062" cy="12858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0062"/>
              </a:tblGrid>
              <a:tr h="642938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cap="none" spc="0" dirty="0" smtClean="0">
                          <a:ln w="1905"/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3600" b="1" i="1" cap="none" spc="0" dirty="0">
                        <a:ln w="1905"/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cap="none" spc="0" dirty="0" smtClean="0">
                          <a:ln w="1905"/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3600" b="1" i="1" cap="none" spc="0" dirty="0">
                        <a:ln w="1905"/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2203450" y="3490913"/>
          <a:ext cx="715963" cy="12858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5963"/>
              </a:tblGrid>
              <a:tr h="642938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cap="none" spc="0" dirty="0" smtClean="0">
                          <a:ln w="1905"/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3600" b="1" i="1" cap="none" spc="0" dirty="0">
                        <a:ln w="1905"/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3" marR="91423"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cap="none" spc="0" dirty="0" smtClean="0">
                          <a:ln w="1905"/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3600" b="1" i="1" cap="none" spc="0" dirty="0">
                        <a:ln w="1905"/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3" marR="91423"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25" name="Таблица 24"/>
          <p:cNvGraphicFramePr>
            <a:graphicFrameLocks noGrp="1"/>
          </p:cNvGraphicFramePr>
          <p:nvPr/>
        </p:nvGraphicFramePr>
        <p:xfrm>
          <a:off x="3495675" y="3490913"/>
          <a:ext cx="715963" cy="12858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5963"/>
              </a:tblGrid>
              <a:tr h="642938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cap="none" spc="0" dirty="0" smtClean="0">
                          <a:ln w="1905"/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3600" b="1" i="1" cap="none" spc="0" dirty="0">
                        <a:ln w="1905"/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3" marR="91423"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cap="none" spc="0" dirty="0" smtClean="0">
                          <a:ln w="1905"/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3600" b="1" i="1" cap="none" spc="0" dirty="0">
                        <a:ln w="1905"/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3" marR="91423"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26" name="Таблица 25"/>
          <p:cNvGraphicFramePr>
            <a:graphicFrameLocks noGrp="1"/>
          </p:cNvGraphicFramePr>
          <p:nvPr/>
        </p:nvGraphicFramePr>
        <p:xfrm>
          <a:off x="4960938" y="3500438"/>
          <a:ext cx="715962" cy="12858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5962"/>
              </a:tblGrid>
              <a:tr h="642938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cap="none" spc="0" dirty="0" smtClean="0">
                          <a:ln w="1905"/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ru-RU" sz="3600" b="1" i="1" cap="none" spc="0" dirty="0">
                        <a:ln w="1905"/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3" marR="91423"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cap="none" spc="0" dirty="0" smtClean="0">
                          <a:ln w="1905"/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ru-RU" sz="3600" b="1" i="1" cap="none" spc="0" dirty="0">
                        <a:ln w="1905"/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3" marR="91423"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6308725" y="3490913"/>
          <a:ext cx="500063" cy="12858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0063"/>
              </a:tblGrid>
              <a:tr h="642938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cap="none" spc="0" dirty="0" smtClean="0">
                          <a:ln w="1905"/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3600" b="1" i="1" cap="none" spc="0" dirty="0">
                        <a:ln w="1905"/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cap="none" spc="0" dirty="0" smtClean="0">
                          <a:ln w="1905"/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3600" b="1" i="1" cap="none" spc="0" dirty="0">
                        <a:ln w="1905"/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28" name="Таблица 27"/>
          <p:cNvGraphicFramePr>
            <a:graphicFrameLocks noGrp="1"/>
          </p:cNvGraphicFramePr>
          <p:nvPr/>
        </p:nvGraphicFramePr>
        <p:xfrm>
          <a:off x="7600950" y="3500438"/>
          <a:ext cx="500063" cy="12858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0063"/>
              </a:tblGrid>
              <a:tr h="642938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cap="none" spc="0" dirty="0" smtClean="0">
                          <a:ln w="1905"/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3600" b="1" i="1" cap="none" spc="0" dirty="0">
                        <a:ln w="1905"/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cap="none" spc="0" dirty="0" smtClean="0">
                          <a:ln w="1905"/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3600" b="1" i="1" cap="none" spc="0" dirty="0">
                        <a:ln w="1905"/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7600950" y="5907088"/>
            <a:ext cx="520700" cy="44926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 nodeType="clickPar">
                      <p:stCondLst>
                        <p:cond delay="0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 nodeType="clickPar">
                      <p:stCondLst>
                        <p:cond delay="0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 nodeType="clickPar">
                      <p:stCondLst>
                        <p:cond delay="0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5" presetClass="entr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750" y="252413"/>
            <a:ext cx="8750300" cy="10160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Назовите </a:t>
            </a:r>
            <a:r>
              <a:rPr lang="ru-RU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наибольший делитель </a:t>
            </a:r>
            <a:r>
              <a:rPr lang="ru-RU" sz="20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числителя и знаменателя.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Разделите </a:t>
            </a:r>
            <a:r>
              <a:rPr lang="ru-RU" sz="20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числитель и знаменатель данной дроби на их общий делитель.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 называется получившаяся дробь? 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946150" y="1773238"/>
          <a:ext cx="500063" cy="12858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0063"/>
              </a:tblGrid>
              <a:tr h="642938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cap="none" spc="0" dirty="0" smtClean="0">
                          <a:ln w="1905"/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3600" b="1" i="1" cap="none" spc="0" dirty="0">
                        <a:ln w="1905"/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cap="none" spc="0" dirty="0" smtClean="0">
                          <a:ln w="1905"/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3600" b="1" i="1" cap="none" spc="0" dirty="0">
                        <a:ln w="1905"/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82725" y="2159000"/>
            <a:ext cx="28575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946275" y="1798638"/>
          <a:ext cx="522288" cy="12800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2288"/>
              </a:tblGrid>
              <a:tr h="639763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36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49" marR="91549" marT="45697" marB="45697"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763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36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49" marR="91549" marT="45697" marB="45697"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743575" y="1773238"/>
          <a:ext cx="720725" cy="12858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725"/>
              </a:tblGrid>
              <a:tr h="642938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cap="none" spc="0" dirty="0" smtClean="0">
                          <a:ln w="1905"/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3600" b="1" i="1" cap="none" spc="0" dirty="0">
                        <a:ln w="1905"/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19" marR="91519"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cap="none" spc="0" dirty="0" smtClean="0">
                          <a:ln w="1905"/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3600" b="1" i="1" cap="none" spc="0" dirty="0">
                        <a:ln w="1905"/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19" marR="91519"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464300" y="2159000"/>
            <a:ext cx="28575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6931025" y="1798638"/>
          <a:ext cx="522288" cy="12800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2288"/>
              </a:tblGrid>
              <a:tr h="639763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36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49" marR="91549" marT="45697" marB="45697"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763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36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49" marR="91549" marT="45697" marB="45697"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946150" y="4014788"/>
          <a:ext cx="1106488" cy="12858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06488"/>
              </a:tblGrid>
              <a:tr h="642938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cap="none" spc="0" dirty="0" smtClean="0">
                          <a:ln w="1905"/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70а</a:t>
                      </a:r>
                      <a:endParaRPr lang="ru-RU" sz="3600" b="1" i="1" cap="none" spc="0" dirty="0">
                        <a:ln w="1905"/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68" marR="91468"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cap="none" spc="0" dirty="0" smtClean="0">
                          <a:ln w="1905"/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140а</a:t>
                      </a:r>
                      <a:endParaRPr lang="ru-RU" sz="3600" b="1" i="1" cap="none" spc="0" dirty="0">
                        <a:ln w="1905"/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68" marR="91468"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092325" y="4391025"/>
            <a:ext cx="28575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2484438" y="4046538"/>
          <a:ext cx="522287" cy="12800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2287"/>
              </a:tblGrid>
              <a:tr h="639763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36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49" marR="91549" marT="45697" marB="45697"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763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36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49" marR="91549" marT="45697" marB="45697"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5535613" y="4005263"/>
          <a:ext cx="1006475" cy="12858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6475"/>
              </a:tblGrid>
              <a:tr h="642938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cap="none" spc="0" dirty="0" smtClean="0">
                          <a:ln w="1905"/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35п</a:t>
                      </a:r>
                      <a:endParaRPr lang="ru-RU" sz="3600" b="1" i="1" cap="none" spc="0" dirty="0">
                        <a:ln w="1905"/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97" marR="91497"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cap="none" spc="0" dirty="0" smtClean="0">
                          <a:ln w="1905"/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21п</a:t>
                      </a:r>
                      <a:endParaRPr lang="ru-RU" sz="3600" b="1" i="1" cap="none" spc="0" dirty="0">
                        <a:ln w="1905"/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97" marR="91497"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6472238" y="4381500"/>
            <a:ext cx="285750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6858000" y="4005263"/>
          <a:ext cx="522288" cy="12800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2288"/>
              </a:tblGrid>
              <a:tr h="639763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36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49" marR="91549" marT="45697" marB="45697"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763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36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49" marR="91549" marT="45697" marB="45697"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20" name="Прямоугольник 19"/>
          <p:cNvSpPr/>
          <p:nvPr/>
        </p:nvSpPr>
        <p:spPr>
          <a:xfrm>
            <a:off x="107950" y="2997200"/>
            <a:ext cx="4286250" cy="95408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наибольший делитель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числителя и знаменателя - </a:t>
            </a:r>
            <a:r>
              <a:rPr 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dirty="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749800" y="2924175"/>
            <a:ext cx="4286250" cy="95408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наибольший делитель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числителя и знаменателя - </a:t>
            </a:r>
            <a:r>
              <a:rPr 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ru-RU" sz="3200" dirty="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7950" y="5067300"/>
            <a:ext cx="4718050" cy="95408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наибольший делитель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числителя и знаменателя -</a:t>
            </a:r>
            <a:r>
              <a:rPr 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70а</a:t>
            </a:r>
            <a:endParaRPr lang="ru-RU" sz="3200" dirty="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713288" y="5067300"/>
            <a:ext cx="4538662" cy="95408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наибольший делитель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числителя и знаменателя – </a:t>
            </a:r>
            <a:r>
              <a:rPr 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7п</a:t>
            </a:r>
            <a:endParaRPr lang="ru-RU" sz="3200" dirty="0">
              <a:solidFill>
                <a:srgbClr val="FF0000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4" grpId="0"/>
      <p:bldP spid="17" grpId="0"/>
      <p:bldP spid="20" grpId="0"/>
      <p:bldP spid="21" grpId="0"/>
      <p:bldP spid="22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84355" y="188550"/>
            <a:ext cx="4575291" cy="70788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Сократите дроби: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046288" y="1271588"/>
          <a:ext cx="1662112" cy="12800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62112"/>
              </a:tblGrid>
              <a:tr h="639763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17 · 15</a:t>
                      </a:r>
                      <a:endParaRPr lang="ru-RU" sz="36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697" marB="45697"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12  ·51</a:t>
                      </a:r>
                      <a:endParaRPr lang="ru-RU" sz="36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697" marB="45697"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046288" y="3224213"/>
          <a:ext cx="1662112" cy="12800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62112"/>
              </a:tblGrid>
              <a:tr h="639763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48 · 50</a:t>
                      </a:r>
                      <a:endParaRPr lang="ru-RU" sz="36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697" marB="45697"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763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25  · 16</a:t>
                      </a:r>
                      <a:endParaRPr lang="ru-RU" sz="36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697" marB="45697"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046288" y="4868863"/>
          <a:ext cx="1662112" cy="12800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62112"/>
              </a:tblGrid>
              <a:tr h="639763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12 · 14</a:t>
                      </a:r>
                      <a:endParaRPr lang="ru-RU" sz="36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697" marB="45697"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763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16  · 35</a:t>
                      </a:r>
                      <a:endParaRPr lang="ru-RU" sz="36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697" marB="45697"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cxnSp>
        <p:nvCxnSpPr>
          <p:cNvPr id="9" name="Прямая соединительная линия 8"/>
          <p:cNvCxnSpPr/>
          <p:nvPr/>
        </p:nvCxnSpPr>
        <p:spPr>
          <a:xfrm>
            <a:off x="2266950" y="1412875"/>
            <a:ext cx="360363" cy="43180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059113" y="2060575"/>
            <a:ext cx="360362" cy="43180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059113" y="1341438"/>
            <a:ext cx="360362" cy="43180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266950" y="2060575"/>
            <a:ext cx="360363" cy="43180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41"/>
          <p:cNvGrpSpPr>
            <a:grpSpLocks/>
          </p:cNvGrpSpPr>
          <p:nvPr/>
        </p:nvGrpSpPr>
        <p:grpSpPr bwMode="auto">
          <a:xfrm>
            <a:off x="2266950" y="3357563"/>
            <a:ext cx="1225550" cy="1079500"/>
            <a:chOff x="1691600" y="3356990"/>
            <a:chExt cx="1224170" cy="1080150"/>
          </a:xfrm>
        </p:grpSpPr>
        <p:cxnSp>
          <p:nvCxnSpPr>
            <p:cNvPr id="18" name="Прямая соединительная линия 17"/>
            <p:cNvCxnSpPr/>
            <p:nvPr/>
          </p:nvCxnSpPr>
          <p:spPr>
            <a:xfrm>
              <a:off x="1691600" y="3356990"/>
              <a:ext cx="359957" cy="43206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>
              <a:off x="2555814" y="3941542"/>
              <a:ext cx="359956" cy="43206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2411513" y="3356990"/>
              <a:ext cx="359957" cy="43206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1691600" y="4005080"/>
              <a:ext cx="359957" cy="43206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Группа 25"/>
          <p:cNvGrpSpPr>
            <a:grpSpLocks/>
          </p:cNvGrpSpPr>
          <p:nvPr/>
        </p:nvGrpSpPr>
        <p:grpSpPr bwMode="auto">
          <a:xfrm>
            <a:off x="2111375" y="1092200"/>
            <a:ext cx="1597025" cy="1600200"/>
            <a:chOff x="2831327" y="1797125"/>
            <a:chExt cx="1596653" cy="1600710"/>
          </a:xfrm>
        </p:grpSpPr>
        <p:sp>
          <p:nvSpPr>
            <p:cNvPr id="16459" name="TextBox 21"/>
            <p:cNvSpPr txBox="1">
              <a:spLocks noChangeArrowheads="1"/>
            </p:cNvSpPr>
            <p:nvPr/>
          </p:nvSpPr>
          <p:spPr bwMode="auto">
            <a:xfrm>
              <a:off x="2831327" y="1797125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altLang="ru-RU" sz="2000" b="1" i="1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6460" name="TextBox 22"/>
            <p:cNvSpPr txBox="1">
              <a:spLocks noChangeArrowheads="1"/>
            </p:cNvSpPr>
            <p:nvPr/>
          </p:nvSpPr>
          <p:spPr bwMode="auto">
            <a:xfrm>
              <a:off x="4115074" y="2997725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altLang="ru-RU" sz="2000" b="1" i="1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6461" name="TextBox 23"/>
            <p:cNvSpPr txBox="1">
              <a:spLocks noChangeArrowheads="1"/>
            </p:cNvSpPr>
            <p:nvPr/>
          </p:nvSpPr>
          <p:spPr bwMode="auto">
            <a:xfrm>
              <a:off x="3322964" y="298175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altLang="ru-RU" sz="2000" b="1" i="1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6462" name="TextBox 24"/>
            <p:cNvSpPr txBox="1">
              <a:spLocks noChangeArrowheads="1"/>
            </p:cNvSpPr>
            <p:nvPr/>
          </p:nvSpPr>
          <p:spPr bwMode="auto">
            <a:xfrm>
              <a:off x="4115074" y="1845565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altLang="ru-RU" sz="2000" b="1" i="1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</p:grpSp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4243388" y="1271588"/>
          <a:ext cx="1120775" cy="12800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20775"/>
              </a:tblGrid>
              <a:tr h="639763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 · 5</a:t>
                      </a:r>
                      <a:endParaRPr lang="ru-RU" sz="36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387" marR="91387" marT="45697" marB="45697"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  · 3</a:t>
                      </a:r>
                      <a:endParaRPr lang="ru-RU" sz="36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387" marR="91387" marT="45697" marB="45697"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3779838" y="1558925"/>
            <a:ext cx="44767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457825" y="1570038"/>
            <a:ext cx="447675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graphicFrame>
        <p:nvGraphicFramePr>
          <p:cNvPr id="30" name="Таблица 29"/>
          <p:cNvGraphicFramePr>
            <a:graphicFrameLocks noGrp="1"/>
          </p:cNvGraphicFramePr>
          <p:nvPr/>
        </p:nvGraphicFramePr>
        <p:xfrm>
          <a:off x="6007100" y="1271588"/>
          <a:ext cx="741363" cy="12800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1363"/>
              </a:tblGrid>
              <a:tr h="639763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5</a:t>
                      </a:r>
                      <a:endParaRPr lang="ru-RU" sz="36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60" marR="91460" marT="45697" marB="45697"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36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60" marR="91460" marT="45697" marB="45697"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pSp>
        <p:nvGrpSpPr>
          <p:cNvPr id="10" name="Группа 34"/>
          <p:cNvGrpSpPr>
            <a:grpSpLocks/>
          </p:cNvGrpSpPr>
          <p:nvPr/>
        </p:nvGrpSpPr>
        <p:grpSpPr bwMode="auto">
          <a:xfrm>
            <a:off x="2046288" y="3100388"/>
            <a:ext cx="1758950" cy="1449387"/>
            <a:chOff x="1469662" y="3100900"/>
            <a:chExt cx="1759014" cy="1448310"/>
          </a:xfrm>
        </p:grpSpPr>
        <p:sp>
          <p:nvSpPr>
            <p:cNvPr id="16455" name="TextBox 30"/>
            <p:cNvSpPr txBox="1">
              <a:spLocks noChangeArrowheads="1"/>
            </p:cNvSpPr>
            <p:nvPr/>
          </p:nvSpPr>
          <p:spPr bwMode="auto">
            <a:xfrm>
              <a:off x="2915770" y="4141505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altLang="ru-RU" sz="2000" b="1" i="1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6456" name="TextBox 31"/>
            <p:cNvSpPr txBox="1">
              <a:spLocks noChangeArrowheads="1"/>
            </p:cNvSpPr>
            <p:nvPr/>
          </p:nvSpPr>
          <p:spPr bwMode="auto">
            <a:xfrm>
              <a:off x="1469662" y="310090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altLang="ru-RU" sz="2000" b="1" i="1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6457" name="TextBox 32"/>
            <p:cNvSpPr txBox="1">
              <a:spLocks noChangeArrowheads="1"/>
            </p:cNvSpPr>
            <p:nvPr/>
          </p:nvSpPr>
          <p:spPr bwMode="auto">
            <a:xfrm>
              <a:off x="1979640" y="414910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altLang="ru-RU" sz="2000" b="1" i="1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6458" name="TextBox 33"/>
            <p:cNvSpPr txBox="1">
              <a:spLocks noChangeArrowheads="1"/>
            </p:cNvSpPr>
            <p:nvPr/>
          </p:nvSpPr>
          <p:spPr bwMode="auto">
            <a:xfrm>
              <a:off x="2843760" y="322376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altLang="ru-RU" sz="2000" b="1" i="1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3805238" y="3533775"/>
            <a:ext cx="44767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4395788" y="3260725"/>
          <a:ext cx="1120775" cy="12800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20775"/>
              </a:tblGrid>
              <a:tr h="639763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 · 2</a:t>
                      </a:r>
                      <a:endParaRPr lang="ru-RU" sz="36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387" marR="91387" marT="45697" marB="45697"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  · 1</a:t>
                      </a:r>
                      <a:endParaRPr lang="ru-RU" sz="36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387" marR="91387" marT="45697" marB="45697"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5651500" y="3563938"/>
            <a:ext cx="447675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graphicFrame>
        <p:nvGraphicFramePr>
          <p:cNvPr id="39" name="Таблица 38"/>
          <p:cNvGraphicFramePr>
            <a:graphicFrameLocks noGrp="1"/>
          </p:cNvGraphicFramePr>
          <p:nvPr/>
        </p:nvGraphicFramePr>
        <p:xfrm>
          <a:off x="6159500" y="3270250"/>
          <a:ext cx="434975" cy="12800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975"/>
              </a:tblGrid>
              <a:tr h="639763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36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304" marR="91304" marT="45697" marB="45697"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36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304" marR="91304" marT="45697" marB="45697"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6681788" y="3563938"/>
            <a:ext cx="447675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7129463" y="3440113"/>
            <a:ext cx="46672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4400" b="1" i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grpSp>
        <p:nvGrpSpPr>
          <p:cNvPr id="11" name="Группа 42"/>
          <p:cNvGrpSpPr>
            <a:grpSpLocks/>
          </p:cNvGrpSpPr>
          <p:nvPr/>
        </p:nvGrpSpPr>
        <p:grpSpPr bwMode="auto">
          <a:xfrm>
            <a:off x="2195513" y="5013325"/>
            <a:ext cx="1152525" cy="1079500"/>
            <a:chOff x="1583585" y="3409015"/>
            <a:chExt cx="1152160" cy="1080150"/>
          </a:xfrm>
        </p:grpSpPr>
        <p:cxnSp>
          <p:nvCxnSpPr>
            <p:cNvPr id="44" name="Прямая соединительная линия 43"/>
            <p:cNvCxnSpPr/>
            <p:nvPr/>
          </p:nvCxnSpPr>
          <p:spPr>
            <a:xfrm>
              <a:off x="1654999" y="3409015"/>
              <a:ext cx="360249" cy="43206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>
              <a:off x="2375496" y="4057105"/>
              <a:ext cx="360249" cy="43206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>
              <a:off x="2375496" y="3409015"/>
              <a:ext cx="360249" cy="43206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>
              <a:off x="1583585" y="3985625"/>
              <a:ext cx="360248" cy="43206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Группа 47"/>
          <p:cNvGrpSpPr>
            <a:grpSpLocks/>
          </p:cNvGrpSpPr>
          <p:nvPr/>
        </p:nvGrpSpPr>
        <p:grpSpPr bwMode="auto">
          <a:xfrm>
            <a:off x="1989138" y="4787900"/>
            <a:ext cx="1687512" cy="1525588"/>
            <a:chOff x="1469662" y="3023705"/>
            <a:chExt cx="1687004" cy="1525505"/>
          </a:xfrm>
        </p:grpSpPr>
        <p:sp>
          <p:nvSpPr>
            <p:cNvPr id="16447" name="TextBox 48"/>
            <p:cNvSpPr txBox="1">
              <a:spLocks noChangeArrowheads="1"/>
            </p:cNvSpPr>
            <p:nvPr/>
          </p:nvSpPr>
          <p:spPr bwMode="auto">
            <a:xfrm>
              <a:off x="2817333" y="413326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altLang="ru-RU" sz="2000" b="1" i="1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6448" name="TextBox 49"/>
            <p:cNvSpPr txBox="1">
              <a:spLocks noChangeArrowheads="1"/>
            </p:cNvSpPr>
            <p:nvPr/>
          </p:nvSpPr>
          <p:spPr bwMode="auto">
            <a:xfrm>
              <a:off x="1469662" y="310090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altLang="ru-RU" sz="2000" b="1" i="1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6449" name="TextBox 50"/>
            <p:cNvSpPr txBox="1">
              <a:spLocks noChangeArrowheads="1"/>
            </p:cNvSpPr>
            <p:nvPr/>
          </p:nvSpPr>
          <p:spPr bwMode="auto">
            <a:xfrm>
              <a:off x="1979640" y="414910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altLang="ru-RU" sz="2000" b="1" i="1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6450" name="TextBox 51"/>
            <p:cNvSpPr txBox="1">
              <a:spLocks noChangeArrowheads="1"/>
            </p:cNvSpPr>
            <p:nvPr/>
          </p:nvSpPr>
          <p:spPr bwMode="auto">
            <a:xfrm>
              <a:off x="2843760" y="3023705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altLang="ru-RU" sz="2000" b="1" i="1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3733800" y="5175250"/>
            <a:ext cx="44767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graphicFrame>
        <p:nvGraphicFramePr>
          <p:cNvPr id="54" name="Таблица 53"/>
          <p:cNvGraphicFramePr>
            <a:graphicFrameLocks noGrp="1"/>
          </p:cNvGraphicFramePr>
          <p:nvPr/>
        </p:nvGraphicFramePr>
        <p:xfrm>
          <a:off x="4252913" y="4868863"/>
          <a:ext cx="1120775" cy="12800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20775"/>
              </a:tblGrid>
              <a:tr h="639763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 · 2</a:t>
                      </a:r>
                      <a:endParaRPr lang="ru-RU" sz="36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387" marR="91387" marT="45697" marB="45697"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  · 5</a:t>
                      </a:r>
                      <a:endParaRPr lang="ru-RU" sz="36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387" marR="91387" marT="45697" marB="45697"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pSp>
        <p:nvGrpSpPr>
          <p:cNvPr id="13" name="Группа 56"/>
          <p:cNvGrpSpPr>
            <a:grpSpLocks/>
          </p:cNvGrpSpPr>
          <p:nvPr/>
        </p:nvGrpSpPr>
        <p:grpSpPr bwMode="auto">
          <a:xfrm>
            <a:off x="4344988" y="5029200"/>
            <a:ext cx="973137" cy="1063625"/>
            <a:chOff x="996455" y="3424255"/>
            <a:chExt cx="973470" cy="1064910"/>
          </a:xfrm>
        </p:grpSpPr>
        <p:cxnSp>
          <p:nvCxnSpPr>
            <p:cNvPr id="58" name="Прямая соединительная линия 57"/>
            <p:cNvCxnSpPr/>
            <p:nvPr/>
          </p:nvCxnSpPr>
          <p:spPr>
            <a:xfrm>
              <a:off x="1609440" y="3424255"/>
              <a:ext cx="360485" cy="432322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/>
            <p:nvPr/>
          </p:nvCxnSpPr>
          <p:spPr>
            <a:xfrm>
              <a:off x="996455" y="4056843"/>
              <a:ext cx="360485" cy="432322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Группа 61"/>
          <p:cNvGrpSpPr>
            <a:grpSpLocks/>
          </p:cNvGrpSpPr>
          <p:nvPr/>
        </p:nvGrpSpPr>
        <p:grpSpPr bwMode="auto">
          <a:xfrm>
            <a:off x="4227513" y="4797425"/>
            <a:ext cx="1176337" cy="1525588"/>
            <a:chOff x="1979640" y="3023705"/>
            <a:chExt cx="1177026" cy="1525505"/>
          </a:xfrm>
        </p:grpSpPr>
        <p:sp>
          <p:nvSpPr>
            <p:cNvPr id="16443" name="TextBox 64"/>
            <p:cNvSpPr txBox="1">
              <a:spLocks noChangeArrowheads="1"/>
            </p:cNvSpPr>
            <p:nvPr/>
          </p:nvSpPr>
          <p:spPr bwMode="auto">
            <a:xfrm>
              <a:off x="1979640" y="414910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altLang="ru-RU" sz="2000" b="1" i="1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6444" name="TextBox 65"/>
            <p:cNvSpPr txBox="1">
              <a:spLocks noChangeArrowheads="1"/>
            </p:cNvSpPr>
            <p:nvPr/>
          </p:nvSpPr>
          <p:spPr bwMode="auto">
            <a:xfrm>
              <a:off x="2843760" y="3023705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altLang="ru-RU" sz="2000" b="1" i="1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5457825" y="5175250"/>
            <a:ext cx="44767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graphicFrame>
        <p:nvGraphicFramePr>
          <p:cNvPr id="68" name="Таблица 67"/>
          <p:cNvGraphicFramePr>
            <a:graphicFrameLocks noGrp="1"/>
          </p:cNvGraphicFramePr>
          <p:nvPr/>
        </p:nvGraphicFramePr>
        <p:xfrm>
          <a:off x="5957888" y="4865688"/>
          <a:ext cx="723900" cy="12800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3900"/>
              </a:tblGrid>
              <a:tr h="639763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36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3" marR="91423" marT="45697" marB="45697"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36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3" marR="91423" marT="45697" marB="45697"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6" grpId="0"/>
      <p:bldP spid="38" grpId="0"/>
      <p:bldP spid="40" grpId="0"/>
      <p:bldP spid="53" grpId="0"/>
      <p:bldP spid="6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b="1" i="1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001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11713</TotalTime>
  <Words>468</Words>
  <Application>Microsoft Office PowerPoint</Application>
  <PresentationFormat>Экран (4:3)</PresentationFormat>
  <Paragraphs>192</Paragraphs>
  <Slides>9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Тема Office</vt:lpstr>
      <vt:lpstr>0011</vt:lpstr>
      <vt:lpstr>Формула</vt:lpstr>
      <vt:lpstr>Слайд 1</vt:lpstr>
      <vt:lpstr>Действия с натуральными числами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класс алгебра</dc:title>
  <dc:creator>123</dc:creator>
  <cp:lastModifiedBy>123</cp:lastModifiedBy>
  <cp:revision>1373</cp:revision>
  <dcterms:created xsi:type="dcterms:W3CDTF">2011-06-18T13:01:16Z</dcterms:created>
  <dcterms:modified xsi:type="dcterms:W3CDTF">2024-11-24T16:38:46Z</dcterms:modified>
</cp:coreProperties>
</file>