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63" r:id="rId4"/>
    <p:sldId id="298" r:id="rId5"/>
    <p:sldId id="299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6A7AB4-F893-4256-8397-A53931010B51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F89B33-AD15-4EDF-934C-14D18D1EF7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306E23-5801-48AC-B051-6EDACF0ADB36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0C22-FC00-43DB-9849-DED2F249FE6D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0875-C756-456F-9E9F-AFB8400F88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8EC5-1FE6-4B4A-BDC0-999C87A13DC8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11C9C-6B34-4AB5-8B6C-73DD617121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33F9-3F9D-4ABB-B010-2447B20CCF9B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A763A-773D-4C64-8E4D-00DD1162E3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21F9-5E4D-4035-BCB3-A183D2C6246E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69713-D5DE-4575-AA1F-8F4D3D54FF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E37-02E7-4BC7-B1B5-BAE183C4C0FE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3322-E41A-4A35-85C2-99D2D57BE9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5B45-E1F4-41B4-B122-5CC3AB365633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57AC5-9443-442D-B978-6635609C44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6C9B-74C0-4099-98EB-9B0AB392AE29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41E6-27C5-4E81-9B24-63E492E7D8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5060-9C82-44D7-BEFE-9FCBC82577ED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E358A-6507-4597-9205-7BE84D2AB3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F7E6-FFD8-4D52-9DFA-734FFC8BE1DD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67430-AB71-45BD-B3FB-E24DB948EC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9338-5B21-4A42-B567-604CEBF8E9EA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DF630-8836-4181-A552-58BABECDFA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D7FF-AFCD-4260-8E3C-4B447B7277F3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AE78B-53B4-47DB-ACAD-DDC055785B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A7BE43B-A76D-4911-A404-E018052A4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04BB0C-7C5D-42E4-9BE2-980CEF2F4969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F933475-B926-45F3-B40C-EA3C03B8A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67A2856-9263-45F7-8A22-D1FB41F71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BD67970-7C44-4B74-BF6D-CA772503C5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Системы уравнений с двумя переменными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981687F5-C26B-4FD3-9D33-6F111C65D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Работа по повторению:</a:t>
            </a:r>
          </a:p>
        </p:txBody>
      </p:sp>
      <p:pic>
        <p:nvPicPr>
          <p:cNvPr id="5123" name="Содержимое 3" descr="задача 5-4 автор Мордкович алгебра 9 класс"/>
          <p:cNvPicPr>
            <a:picLocks noGrp="1" noChangeArrowheads="1"/>
          </p:cNvPicPr>
          <p:nvPr>
            <p:ph idx="1"/>
          </p:nvPr>
        </p:nvPicPr>
        <p:blipFill>
          <a:blip r:embed="rId2"/>
          <a:srcRect r="51416" b="50169"/>
          <a:stretch>
            <a:fillRect/>
          </a:stretch>
        </p:blipFill>
        <p:spPr>
          <a:xfrm>
            <a:off x="539750" y="1225550"/>
            <a:ext cx="3571875" cy="3571875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39713" y="4954588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i="1">
                <a:solidFill>
                  <a:srgbClr val="7030A0"/>
                </a:solidFill>
              </a:rPr>
              <a:t>1.  2х+3у=6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184775" y="1425575"/>
            <a:ext cx="28527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dirty="0" smtClean="0"/>
              <a:t> </a:t>
            </a:r>
            <a:r>
              <a:rPr lang="ru-RU" sz="3200" dirty="0">
                <a:solidFill>
                  <a:srgbClr val="C00000"/>
                </a:solidFill>
              </a:rPr>
              <a:t>Какое уравнение соответствует этому графику?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34938" y="5851525"/>
            <a:ext cx="3636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5400" b="1" i="1">
                <a:solidFill>
                  <a:srgbClr val="7030A0"/>
                </a:solidFill>
              </a:rPr>
              <a:t>2.  4х-5у=20</a:t>
            </a:r>
          </a:p>
        </p:txBody>
      </p:sp>
      <p:sp>
        <p:nvSpPr>
          <p:cNvPr id="3" name="Звезда: 5 точек 2">
            <a:extLst>
              <a:ext uri="{FF2B5EF4-FFF2-40B4-BE49-F238E27FC236}">
                <a16:creationId xmlns="" xmlns:a16="http://schemas.microsoft.com/office/drawing/2014/main" id="{302922B0-8CBE-4E7A-9BB0-F6751D5C2191}"/>
              </a:ext>
            </a:extLst>
          </p:cNvPr>
          <p:cNvSpPr/>
          <p:nvPr/>
        </p:nvSpPr>
        <p:spPr>
          <a:xfrm>
            <a:off x="3771900" y="4875213"/>
            <a:ext cx="901700" cy="8969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accent2"/>
                </a:solidFill>
              </a:rPr>
              <a:t>Установите соответствие между графиком функции и формулой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1325563"/>
            <a:ext cx="25352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1289050"/>
            <a:ext cx="25352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357313"/>
            <a:ext cx="25352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3438525"/>
            <a:ext cx="25352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688" y="3443288"/>
            <a:ext cx="25352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ABE7E78-957C-44DB-B9FB-A5BC7C9647D4}"/>
              </a:ext>
            </a:extLst>
          </p:cNvPr>
          <p:cNvCxnSpPr/>
          <p:nvPr/>
        </p:nvCxnSpPr>
        <p:spPr>
          <a:xfrm rot="16200000" flipH="1">
            <a:off x="750093" y="1821657"/>
            <a:ext cx="1071563" cy="857250"/>
          </a:xfrm>
          <a:prstGeom prst="line">
            <a:avLst/>
          </a:pr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E3296254-7E16-4E17-A36D-019ED112D698}"/>
              </a:ext>
            </a:extLst>
          </p:cNvPr>
          <p:cNvCxnSpPr/>
          <p:nvPr/>
        </p:nvCxnSpPr>
        <p:spPr>
          <a:xfrm rot="5400000" flipH="1" flipV="1">
            <a:off x="1714500" y="1714500"/>
            <a:ext cx="1071563" cy="1071563"/>
          </a:xfrm>
          <a:prstGeom prst="line">
            <a:avLst/>
          </a:pr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6DC4915E-7C1B-40C0-A526-C53E1DD28773}"/>
              </a:ext>
            </a:extLst>
          </p:cNvPr>
          <p:cNvCxnSpPr/>
          <p:nvPr/>
        </p:nvCxnSpPr>
        <p:spPr>
          <a:xfrm rot="10800000" flipV="1">
            <a:off x="3643313" y="1714500"/>
            <a:ext cx="1785937" cy="1428750"/>
          </a:xfrm>
          <a:prstGeom prst="line">
            <a:avLst/>
          </a:pr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>
            <a:extLst>
              <a:ext uri="{FF2B5EF4-FFF2-40B4-BE49-F238E27FC236}">
                <a16:creationId xmlns="" xmlns:a16="http://schemas.microsoft.com/office/drawing/2014/main" id="{FA25712D-59AD-4839-B517-9492E6EAE3FA}"/>
              </a:ext>
            </a:extLst>
          </p:cNvPr>
          <p:cNvSpPr/>
          <p:nvPr/>
        </p:nvSpPr>
        <p:spPr>
          <a:xfrm>
            <a:off x="7589838" y="2332038"/>
            <a:ext cx="1179512" cy="457200"/>
          </a:xfrm>
          <a:custGeom>
            <a:avLst/>
            <a:gdLst>
              <a:gd name="connsiteX0" fmla="*/ 0 w 1179576"/>
              <a:gd name="connsiteY0" fmla="*/ 457200 h 457200"/>
              <a:gd name="connsiteX1" fmla="*/ 164592 w 1179576"/>
              <a:gd name="connsiteY1" fmla="*/ 265176 h 457200"/>
              <a:gd name="connsiteX2" fmla="*/ 704088 w 1179576"/>
              <a:gd name="connsiteY2" fmla="*/ 91440 h 457200"/>
              <a:gd name="connsiteX3" fmla="*/ 1179576 w 1179576"/>
              <a:gd name="connsiteY3" fmla="*/ 0 h 457200"/>
              <a:gd name="connsiteX4" fmla="*/ 1179576 w 117957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576" h="457200">
                <a:moveTo>
                  <a:pt x="0" y="457200"/>
                </a:moveTo>
                <a:cubicBezTo>
                  <a:pt x="23622" y="391668"/>
                  <a:pt x="47244" y="326136"/>
                  <a:pt x="164592" y="265176"/>
                </a:cubicBezTo>
                <a:cubicBezTo>
                  <a:pt x="281940" y="204216"/>
                  <a:pt x="534924" y="135636"/>
                  <a:pt x="704088" y="91440"/>
                </a:cubicBezTo>
                <a:cubicBezTo>
                  <a:pt x="873252" y="47244"/>
                  <a:pt x="1179576" y="0"/>
                  <a:pt x="1179576" y="0"/>
                </a:cubicBezTo>
                <a:lnTo>
                  <a:pt x="1179576" y="0"/>
                </a:lnTo>
              </a:path>
            </a:pathLst>
          </a:cu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="" xmlns:a16="http://schemas.microsoft.com/office/drawing/2014/main" id="{FE1F2678-B6F9-4EC2-9366-6C09B1DFFBEB}"/>
              </a:ext>
            </a:extLst>
          </p:cNvPr>
          <p:cNvSpPr/>
          <p:nvPr/>
        </p:nvSpPr>
        <p:spPr>
          <a:xfrm>
            <a:off x="4356100" y="3860800"/>
            <a:ext cx="595313" cy="2020888"/>
          </a:xfrm>
          <a:custGeom>
            <a:avLst/>
            <a:gdLst>
              <a:gd name="connsiteX0" fmla="*/ 594360 w 594360"/>
              <a:gd name="connsiteY0" fmla="*/ 0 h 2020824"/>
              <a:gd name="connsiteX1" fmla="*/ 502920 w 594360"/>
              <a:gd name="connsiteY1" fmla="*/ 886968 h 2020824"/>
              <a:gd name="connsiteX2" fmla="*/ 310896 w 594360"/>
              <a:gd name="connsiteY2" fmla="*/ 1051560 h 2020824"/>
              <a:gd name="connsiteX3" fmla="*/ 155448 w 594360"/>
              <a:gd name="connsiteY3" fmla="*/ 1234440 h 2020824"/>
              <a:gd name="connsiteX4" fmla="*/ 0 w 594360"/>
              <a:gd name="connsiteY4" fmla="*/ 2020824 h 2020824"/>
              <a:gd name="connsiteX5" fmla="*/ 0 w 594360"/>
              <a:gd name="connsiteY5" fmla="*/ 2020824 h 20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60" h="2020824">
                <a:moveTo>
                  <a:pt x="594360" y="0"/>
                </a:moveTo>
                <a:cubicBezTo>
                  <a:pt x="572262" y="355854"/>
                  <a:pt x="550164" y="711708"/>
                  <a:pt x="502920" y="886968"/>
                </a:cubicBezTo>
                <a:cubicBezTo>
                  <a:pt x="455676" y="1062228"/>
                  <a:pt x="368808" y="993648"/>
                  <a:pt x="310896" y="1051560"/>
                </a:cubicBezTo>
                <a:cubicBezTo>
                  <a:pt x="252984" y="1109472"/>
                  <a:pt x="207264" y="1072896"/>
                  <a:pt x="155448" y="1234440"/>
                </a:cubicBezTo>
                <a:cubicBezTo>
                  <a:pt x="103632" y="1395984"/>
                  <a:pt x="0" y="2020824"/>
                  <a:pt x="0" y="2020824"/>
                </a:cubicBezTo>
                <a:lnTo>
                  <a:pt x="0" y="2020824"/>
                </a:lnTo>
              </a:path>
            </a:pathLst>
          </a:cu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357563"/>
            <a:ext cx="25352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олилиния 21">
            <a:extLst>
              <a:ext uri="{FF2B5EF4-FFF2-40B4-BE49-F238E27FC236}">
                <a16:creationId xmlns="" xmlns:a16="http://schemas.microsoft.com/office/drawing/2014/main" id="{FF3C29A7-DD2F-4289-9FAD-6A5BD630BE42}"/>
              </a:ext>
            </a:extLst>
          </p:cNvPr>
          <p:cNvSpPr/>
          <p:nvPr/>
        </p:nvSpPr>
        <p:spPr>
          <a:xfrm>
            <a:off x="7667625" y="3789363"/>
            <a:ext cx="979488" cy="933450"/>
          </a:xfrm>
          <a:custGeom>
            <a:avLst/>
            <a:gdLst>
              <a:gd name="connsiteX0" fmla="*/ 0 w 978408"/>
              <a:gd name="connsiteY0" fmla="*/ 0 h 932688"/>
              <a:gd name="connsiteX1" fmla="*/ 64008 w 978408"/>
              <a:gd name="connsiteY1" fmla="*/ 512064 h 932688"/>
              <a:gd name="connsiteX2" fmla="*/ 164592 w 978408"/>
              <a:gd name="connsiteY2" fmla="*/ 704088 h 932688"/>
              <a:gd name="connsiteX3" fmla="*/ 411480 w 978408"/>
              <a:gd name="connsiteY3" fmla="*/ 859536 h 932688"/>
              <a:gd name="connsiteX4" fmla="*/ 978408 w 978408"/>
              <a:gd name="connsiteY4" fmla="*/ 932688 h 932688"/>
              <a:gd name="connsiteX5" fmla="*/ 978408 w 978408"/>
              <a:gd name="connsiteY5" fmla="*/ 932688 h 932688"/>
              <a:gd name="connsiteX0" fmla="*/ 0 w 978408"/>
              <a:gd name="connsiteY0" fmla="*/ 0 h 932688"/>
              <a:gd name="connsiteX1" fmla="*/ 64008 w 978408"/>
              <a:gd name="connsiteY1" fmla="*/ 512064 h 932688"/>
              <a:gd name="connsiteX2" fmla="*/ 164592 w 978408"/>
              <a:gd name="connsiteY2" fmla="*/ 704088 h 932688"/>
              <a:gd name="connsiteX3" fmla="*/ 411480 w 978408"/>
              <a:gd name="connsiteY3" fmla="*/ 859536 h 932688"/>
              <a:gd name="connsiteX4" fmla="*/ 978408 w 978408"/>
              <a:gd name="connsiteY4" fmla="*/ 932688 h 932688"/>
              <a:gd name="connsiteX5" fmla="*/ 978408 w 978408"/>
              <a:gd name="connsiteY5" fmla="*/ 932688 h 93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408" h="932688">
                <a:moveTo>
                  <a:pt x="0" y="0"/>
                </a:moveTo>
                <a:cubicBezTo>
                  <a:pt x="18288" y="197358"/>
                  <a:pt x="36576" y="394716"/>
                  <a:pt x="64008" y="512064"/>
                </a:cubicBezTo>
                <a:cubicBezTo>
                  <a:pt x="91440" y="629412"/>
                  <a:pt x="106680" y="646176"/>
                  <a:pt x="164592" y="704088"/>
                </a:cubicBezTo>
                <a:cubicBezTo>
                  <a:pt x="222504" y="762000"/>
                  <a:pt x="275844" y="821436"/>
                  <a:pt x="411480" y="859536"/>
                </a:cubicBezTo>
                <a:cubicBezTo>
                  <a:pt x="547116" y="897636"/>
                  <a:pt x="978408" y="932688"/>
                  <a:pt x="978408" y="932688"/>
                </a:cubicBezTo>
                <a:lnTo>
                  <a:pt x="978408" y="932688"/>
                </a:lnTo>
              </a:path>
            </a:pathLst>
          </a:custGeom>
          <a:ln w="38100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олилиния 22">
            <a:extLst>
              <a:ext uri="{FF2B5EF4-FFF2-40B4-BE49-F238E27FC236}">
                <a16:creationId xmlns="" xmlns:a16="http://schemas.microsoft.com/office/drawing/2014/main" id="{3AFBCC1F-F9EC-46E0-A55D-EF91864F49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43663" y="4941888"/>
            <a:ext cx="977900" cy="931862"/>
          </a:xfrm>
          <a:custGeom>
            <a:avLst/>
            <a:gdLst>
              <a:gd name="T0" fmla="*/ 0 w 978408"/>
              <a:gd name="T1" fmla="*/ 0 h 932688"/>
              <a:gd name="T2" fmla="*/ 64008 w 978408"/>
              <a:gd name="T3" fmla="*/ 512064 h 932688"/>
              <a:gd name="T4" fmla="*/ 164592 w 978408"/>
              <a:gd name="T5" fmla="*/ 704088 h 932688"/>
              <a:gd name="T6" fmla="*/ 411480 w 978408"/>
              <a:gd name="T7" fmla="*/ 859536 h 932688"/>
              <a:gd name="T8" fmla="*/ 978408 w 978408"/>
              <a:gd name="T9" fmla="*/ 932688 h 932688"/>
              <a:gd name="T10" fmla="*/ 978408 w 978408"/>
              <a:gd name="T11" fmla="*/ 932688 h 9326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408"/>
              <a:gd name="T19" fmla="*/ 0 h 932688"/>
              <a:gd name="T20" fmla="*/ 978408 w 978408"/>
              <a:gd name="T21" fmla="*/ 932688 h 9326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408" h="932688">
                <a:moveTo>
                  <a:pt x="0" y="0"/>
                </a:moveTo>
                <a:cubicBezTo>
                  <a:pt x="18288" y="197358"/>
                  <a:pt x="36576" y="394716"/>
                  <a:pt x="64008" y="512064"/>
                </a:cubicBezTo>
                <a:cubicBezTo>
                  <a:pt x="91440" y="629412"/>
                  <a:pt x="106680" y="646176"/>
                  <a:pt x="164592" y="704088"/>
                </a:cubicBezTo>
                <a:cubicBezTo>
                  <a:pt x="222504" y="762000"/>
                  <a:pt x="275844" y="821436"/>
                  <a:pt x="411480" y="859536"/>
                </a:cubicBezTo>
                <a:cubicBezTo>
                  <a:pt x="547116" y="897636"/>
                  <a:pt x="978408" y="932688"/>
                  <a:pt x="978408" y="932688"/>
                </a:cubicBezTo>
              </a:path>
            </a:pathLst>
          </a:custGeom>
          <a:noFill/>
          <a:ln w="38100" algn="ctr">
            <a:solidFill>
              <a:srgbClr val="9933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304" name="Freeform 19"/>
          <p:cNvSpPr>
            <a:spLocks/>
          </p:cNvSpPr>
          <p:nvPr/>
        </p:nvSpPr>
        <p:spPr bwMode="auto">
          <a:xfrm>
            <a:off x="1331913" y="3789363"/>
            <a:ext cx="769937" cy="1063625"/>
          </a:xfrm>
          <a:custGeom>
            <a:avLst/>
            <a:gdLst>
              <a:gd name="T0" fmla="*/ 0 w 485"/>
              <a:gd name="T1" fmla="*/ 22225 h 670"/>
              <a:gd name="T2" fmla="*/ 50800 w 485"/>
              <a:gd name="T3" fmla="*/ 349250 h 670"/>
              <a:gd name="T4" fmla="*/ 195262 w 485"/>
              <a:gd name="T5" fmla="*/ 854075 h 670"/>
              <a:gd name="T6" fmla="*/ 379412 w 485"/>
              <a:gd name="T7" fmla="*/ 1060450 h 670"/>
              <a:gd name="T8" fmla="*/ 581025 w 485"/>
              <a:gd name="T9" fmla="*/ 869950 h 670"/>
              <a:gd name="T10" fmla="*/ 725487 w 485"/>
              <a:gd name="T11" fmla="*/ 323850 h 670"/>
              <a:gd name="T12" fmla="*/ 769937 w 485"/>
              <a:gd name="T13" fmla="*/ 0 h 6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5"/>
              <a:gd name="T22" fmla="*/ 0 h 670"/>
              <a:gd name="T23" fmla="*/ 485 w 485"/>
              <a:gd name="T24" fmla="*/ 670 h 6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5" h="670">
                <a:moveTo>
                  <a:pt x="0" y="14"/>
                </a:moveTo>
                <a:cubicBezTo>
                  <a:pt x="4" y="49"/>
                  <a:pt x="12" y="133"/>
                  <a:pt x="32" y="220"/>
                </a:cubicBezTo>
                <a:cubicBezTo>
                  <a:pt x="52" y="307"/>
                  <a:pt x="88" y="463"/>
                  <a:pt x="123" y="538"/>
                </a:cubicBezTo>
                <a:cubicBezTo>
                  <a:pt x="158" y="613"/>
                  <a:pt x="199" y="666"/>
                  <a:pt x="239" y="668"/>
                </a:cubicBezTo>
                <a:cubicBezTo>
                  <a:pt x="279" y="670"/>
                  <a:pt x="330" y="625"/>
                  <a:pt x="366" y="548"/>
                </a:cubicBezTo>
                <a:cubicBezTo>
                  <a:pt x="402" y="471"/>
                  <a:pt x="437" y="295"/>
                  <a:pt x="457" y="204"/>
                </a:cubicBezTo>
                <a:cubicBezTo>
                  <a:pt x="477" y="113"/>
                  <a:pt x="479" y="42"/>
                  <a:pt x="485" y="0"/>
                </a:cubicBezTo>
              </a:path>
            </a:pathLst>
          </a:cu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A2890D-CF42-4BC1-BC85-4F077826E9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57938" y="6030391"/>
            <a:ext cx="1206420" cy="4387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5C2630-307C-4DCE-B097-E37017FD663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584" y="6022845"/>
            <a:ext cx="1440160" cy="5232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99351C-C400-4BC2-9E9C-044AC9292D8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8819" y="6036963"/>
            <a:ext cx="1294009" cy="49244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F1CD6B-CDE9-41DC-9EB6-1BF0F951EC6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9582" y="6083871"/>
            <a:ext cx="1785040" cy="430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4147FA-A237-42D0-87AE-C37FDEA0947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1947" y="5810506"/>
            <a:ext cx="1308099" cy="81798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FBA6CB-6CB3-495E-8D74-66D4FB68BF7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67625" y="6072607"/>
            <a:ext cx="1133131" cy="4308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4 -0.10857 L -0.00053 -0.45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122 -0.14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54 L 0.12066 -0.44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29826 -0.11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0381 -0.6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32083 -0.1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549275"/>
            <a:ext cx="47720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484438" y="188913"/>
            <a:ext cx="1005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2"/>
                </a:solidFill>
              </a:rPr>
              <a:t>№ </a:t>
            </a:r>
            <a:r>
              <a:rPr lang="ru-RU" altLang="ru-RU" sz="3600" b="1" dirty="0" smtClean="0">
                <a:solidFill>
                  <a:schemeClr val="accent2"/>
                </a:solidFill>
              </a:rPr>
              <a:t>1</a:t>
            </a:r>
            <a:endParaRPr lang="ru-RU" altLang="ru-RU" sz="3600" b="1" dirty="0">
              <a:solidFill>
                <a:schemeClr val="accent2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55650" y="836613"/>
            <a:ext cx="139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ху = 6,</a:t>
            </a:r>
          </a:p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3х-2у=0.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55650" y="1628775"/>
            <a:ext cx="95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ху=6,</a:t>
            </a:r>
          </a:p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у=6</a:t>
            </a:r>
            <a:r>
              <a:rPr lang="en-US" altLang="ru-RU" sz="2400" b="1">
                <a:solidFill>
                  <a:schemeClr val="tx2"/>
                </a:solidFill>
              </a:rPr>
              <a:t>/</a:t>
            </a:r>
            <a:r>
              <a:rPr lang="ru-RU" altLang="ru-RU" sz="2400" b="1">
                <a:solidFill>
                  <a:schemeClr val="tx2"/>
                </a:solidFill>
              </a:rPr>
              <a:t>х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0" y="2349500"/>
            <a:ext cx="51323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Графиком данного уравнения</a:t>
            </a:r>
          </a:p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 является гипербола, </a:t>
            </a:r>
          </a:p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ветви которой находятся </a:t>
            </a:r>
          </a:p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в </a:t>
            </a:r>
            <a:r>
              <a:rPr lang="en-US" altLang="ru-RU" sz="2600" b="1">
                <a:solidFill>
                  <a:schemeClr val="tx2"/>
                </a:solidFill>
              </a:rPr>
              <a:t>I </a:t>
            </a:r>
            <a:r>
              <a:rPr lang="ru-RU" altLang="ru-RU" sz="2600" b="1">
                <a:solidFill>
                  <a:schemeClr val="tx2"/>
                </a:solidFill>
              </a:rPr>
              <a:t>и </a:t>
            </a:r>
            <a:r>
              <a:rPr lang="en-US" altLang="ru-RU" sz="2600" b="1">
                <a:solidFill>
                  <a:schemeClr val="tx2"/>
                </a:solidFill>
              </a:rPr>
              <a:t>III</a:t>
            </a:r>
            <a:r>
              <a:rPr lang="ru-RU" altLang="ru-RU" sz="2600" b="1">
                <a:solidFill>
                  <a:schemeClr val="tx2"/>
                </a:solidFill>
              </a:rPr>
              <a:t> четвертях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179388" y="4005263"/>
            <a:ext cx="325437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х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179388" y="4437063"/>
            <a:ext cx="325437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sz="2400" b="1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539750" y="4005263"/>
            <a:ext cx="325438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539750" y="4437063"/>
            <a:ext cx="325438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900113" y="4005263"/>
            <a:ext cx="398462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900113" y="4437063"/>
            <a:ext cx="398462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374" name="Прямоугольник 13"/>
          <p:cNvSpPr>
            <a:spLocks noChangeArrowheads="1"/>
          </p:cNvSpPr>
          <p:nvPr/>
        </p:nvSpPr>
        <p:spPr bwMode="auto">
          <a:xfrm>
            <a:off x="1692275" y="4437063"/>
            <a:ext cx="325438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375" name="Прямоугольник 14"/>
          <p:cNvSpPr>
            <a:spLocks noChangeArrowheads="1"/>
          </p:cNvSpPr>
          <p:nvPr/>
        </p:nvSpPr>
        <p:spPr bwMode="auto">
          <a:xfrm>
            <a:off x="1692275" y="4005263"/>
            <a:ext cx="325438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376" name="Прямоугольник 15"/>
          <p:cNvSpPr>
            <a:spLocks noChangeArrowheads="1"/>
          </p:cNvSpPr>
          <p:nvPr/>
        </p:nvSpPr>
        <p:spPr bwMode="auto">
          <a:xfrm>
            <a:off x="1331913" y="4437063"/>
            <a:ext cx="350837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377" name="Прямоугольник 16"/>
          <p:cNvSpPr>
            <a:spLocks noChangeArrowheads="1"/>
          </p:cNvSpPr>
          <p:nvPr/>
        </p:nvSpPr>
        <p:spPr bwMode="auto">
          <a:xfrm>
            <a:off x="1331913" y="4005263"/>
            <a:ext cx="325437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Полилиния 19">
            <a:extLst>
              <a:ext uri="{FF2B5EF4-FFF2-40B4-BE49-F238E27FC236}">
                <a16:creationId xmlns="" xmlns:a16="http://schemas.microsoft.com/office/drawing/2014/main" id="{38DA157B-567F-4A39-A61C-E5506C5CA2A3}"/>
              </a:ext>
            </a:extLst>
          </p:cNvPr>
          <p:cNvSpPr/>
          <p:nvPr/>
        </p:nvSpPr>
        <p:spPr>
          <a:xfrm>
            <a:off x="6948488" y="1196975"/>
            <a:ext cx="1652587" cy="1673225"/>
          </a:xfrm>
          <a:custGeom>
            <a:avLst/>
            <a:gdLst>
              <a:gd name="connsiteX0" fmla="*/ 0 w 1652337"/>
              <a:gd name="connsiteY0" fmla="*/ 0 h 1668379"/>
              <a:gd name="connsiteX1" fmla="*/ 160421 w 1652337"/>
              <a:gd name="connsiteY1" fmla="*/ 689811 h 1668379"/>
              <a:gd name="connsiteX2" fmla="*/ 320842 w 1652337"/>
              <a:gd name="connsiteY2" fmla="*/ 994611 h 1668379"/>
              <a:gd name="connsiteX3" fmla="*/ 657726 w 1652337"/>
              <a:gd name="connsiteY3" fmla="*/ 1331495 h 1668379"/>
              <a:gd name="connsiteX4" fmla="*/ 994610 w 1652337"/>
              <a:gd name="connsiteY4" fmla="*/ 1475874 h 1668379"/>
              <a:gd name="connsiteX5" fmla="*/ 1652337 w 1652337"/>
              <a:gd name="connsiteY5" fmla="*/ 1668379 h 1668379"/>
              <a:gd name="connsiteX6" fmla="*/ 1652337 w 1652337"/>
              <a:gd name="connsiteY6" fmla="*/ 1668379 h 1668379"/>
              <a:gd name="connsiteX7" fmla="*/ 1652337 w 1652337"/>
              <a:gd name="connsiteY7" fmla="*/ 1668379 h 1668379"/>
              <a:gd name="connsiteX0" fmla="*/ 0 w 1652337"/>
              <a:gd name="connsiteY0" fmla="*/ 0 h 1668379"/>
              <a:gd name="connsiteX1" fmla="*/ 160421 w 1652337"/>
              <a:gd name="connsiteY1" fmla="*/ 689811 h 1668379"/>
              <a:gd name="connsiteX2" fmla="*/ 320842 w 1652337"/>
              <a:gd name="connsiteY2" fmla="*/ 994611 h 1668379"/>
              <a:gd name="connsiteX3" fmla="*/ 657726 w 1652337"/>
              <a:gd name="connsiteY3" fmla="*/ 1331495 h 1668379"/>
              <a:gd name="connsiteX4" fmla="*/ 994610 w 1652337"/>
              <a:gd name="connsiteY4" fmla="*/ 1475874 h 1668379"/>
              <a:gd name="connsiteX5" fmla="*/ 1652337 w 1652337"/>
              <a:gd name="connsiteY5" fmla="*/ 1668379 h 1668379"/>
              <a:gd name="connsiteX6" fmla="*/ 1652337 w 1652337"/>
              <a:gd name="connsiteY6" fmla="*/ 1668379 h 1668379"/>
              <a:gd name="connsiteX7" fmla="*/ 1652337 w 1652337"/>
              <a:gd name="connsiteY7" fmla="*/ 1668379 h 1668379"/>
              <a:gd name="connsiteX0" fmla="*/ 0 w 1652337"/>
              <a:gd name="connsiteY0" fmla="*/ 0 h 1668379"/>
              <a:gd name="connsiteX1" fmla="*/ 160421 w 1652337"/>
              <a:gd name="connsiteY1" fmla="*/ 689811 h 1668379"/>
              <a:gd name="connsiteX2" fmla="*/ 320842 w 1652337"/>
              <a:gd name="connsiteY2" fmla="*/ 994611 h 1668379"/>
              <a:gd name="connsiteX3" fmla="*/ 657726 w 1652337"/>
              <a:gd name="connsiteY3" fmla="*/ 1331495 h 1668379"/>
              <a:gd name="connsiteX4" fmla="*/ 994610 w 1652337"/>
              <a:gd name="connsiteY4" fmla="*/ 1475874 h 1668379"/>
              <a:gd name="connsiteX5" fmla="*/ 1652337 w 1652337"/>
              <a:gd name="connsiteY5" fmla="*/ 1668379 h 1668379"/>
              <a:gd name="connsiteX6" fmla="*/ 1652337 w 1652337"/>
              <a:gd name="connsiteY6" fmla="*/ 1668379 h 1668379"/>
              <a:gd name="connsiteX7" fmla="*/ 1652337 w 1652337"/>
              <a:gd name="connsiteY7" fmla="*/ 1668379 h 166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337" h="1668379">
                <a:moveTo>
                  <a:pt x="0" y="0"/>
                </a:moveTo>
                <a:cubicBezTo>
                  <a:pt x="53473" y="262021"/>
                  <a:pt x="106947" y="524043"/>
                  <a:pt x="160421" y="689811"/>
                </a:cubicBezTo>
                <a:cubicBezTo>
                  <a:pt x="213895" y="855579"/>
                  <a:pt x="237958" y="887664"/>
                  <a:pt x="320842" y="994611"/>
                </a:cubicBezTo>
                <a:cubicBezTo>
                  <a:pt x="403726" y="1101558"/>
                  <a:pt x="545431" y="1251284"/>
                  <a:pt x="657726" y="1331495"/>
                </a:cubicBezTo>
                <a:cubicBezTo>
                  <a:pt x="770021" y="1411706"/>
                  <a:pt x="828841" y="1419727"/>
                  <a:pt x="994610" y="1475874"/>
                </a:cubicBezTo>
                <a:cubicBezTo>
                  <a:pt x="1160379" y="1532021"/>
                  <a:pt x="1542716" y="1636295"/>
                  <a:pt x="1652337" y="1668379"/>
                </a:cubicBezTo>
                <a:lnTo>
                  <a:pt x="1652337" y="1668379"/>
                </a:lnTo>
                <a:lnTo>
                  <a:pt x="1652337" y="1668379"/>
                </a:lnTo>
              </a:path>
            </a:pathLst>
          </a:cu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>
            <a:off x="250825" y="4868863"/>
            <a:ext cx="131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3х-2у=0</a:t>
            </a:r>
          </a:p>
        </p:txBody>
      </p:sp>
      <p:sp>
        <p:nvSpPr>
          <p:cNvPr id="15380" name="TextBox 25"/>
          <p:cNvSpPr txBox="1">
            <a:spLocks noChangeArrowheads="1"/>
          </p:cNvSpPr>
          <p:nvPr/>
        </p:nvSpPr>
        <p:spPr bwMode="auto">
          <a:xfrm>
            <a:off x="1619250" y="4941888"/>
            <a:ext cx="5905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Графиком данного уравнения </a:t>
            </a:r>
          </a:p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является прямая</a:t>
            </a:r>
          </a:p>
        </p:txBody>
      </p:sp>
      <p:sp>
        <p:nvSpPr>
          <p:cNvPr id="15381" name="TextBox 26"/>
          <p:cNvSpPr txBox="1">
            <a:spLocks noChangeArrowheads="1"/>
          </p:cNvSpPr>
          <p:nvPr/>
        </p:nvSpPr>
        <p:spPr bwMode="auto">
          <a:xfrm>
            <a:off x="179388" y="5373688"/>
            <a:ext cx="354012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х</a:t>
            </a:r>
          </a:p>
        </p:txBody>
      </p:sp>
      <p:sp>
        <p:nvSpPr>
          <p:cNvPr id="15382" name="TextBox 27"/>
          <p:cNvSpPr txBox="1">
            <a:spLocks noChangeArrowheads="1"/>
          </p:cNvSpPr>
          <p:nvPr/>
        </p:nvSpPr>
        <p:spPr bwMode="auto">
          <a:xfrm>
            <a:off x="179388" y="5876925"/>
            <a:ext cx="354012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sz="2400" b="1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15383" name="TextBox 28"/>
          <p:cNvSpPr txBox="1">
            <a:spLocks noChangeArrowheads="1"/>
          </p:cNvSpPr>
          <p:nvPr/>
        </p:nvSpPr>
        <p:spPr bwMode="auto">
          <a:xfrm>
            <a:off x="611188" y="5445125"/>
            <a:ext cx="325437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5384" name="TextBox 29"/>
          <p:cNvSpPr txBox="1">
            <a:spLocks noChangeArrowheads="1"/>
          </p:cNvSpPr>
          <p:nvPr/>
        </p:nvSpPr>
        <p:spPr bwMode="auto">
          <a:xfrm>
            <a:off x="611188" y="5876925"/>
            <a:ext cx="325437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5385" name="TextBox 33"/>
          <p:cNvSpPr txBox="1">
            <a:spLocks noChangeArrowheads="1"/>
          </p:cNvSpPr>
          <p:nvPr/>
        </p:nvSpPr>
        <p:spPr bwMode="auto">
          <a:xfrm>
            <a:off x="971550" y="5445125"/>
            <a:ext cx="398463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386" name="TextBox 34"/>
          <p:cNvSpPr txBox="1">
            <a:spLocks noChangeArrowheads="1"/>
          </p:cNvSpPr>
          <p:nvPr/>
        </p:nvSpPr>
        <p:spPr bwMode="auto">
          <a:xfrm>
            <a:off x="971550" y="5876925"/>
            <a:ext cx="398463" cy="396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sz="2000" b="1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55E08A3F-6786-4161-B407-2798606D7BE0}"/>
              </a:ext>
            </a:extLst>
          </p:cNvPr>
          <p:cNvCxnSpPr/>
          <p:nvPr/>
        </p:nvCxnSpPr>
        <p:spPr>
          <a:xfrm rot="5400000" flipH="1" flipV="1">
            <a:off x="4893469" y="1893094"/>
            <a:ext cx="3786188" cy="228600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9" name="TextBox 45"/>
          <p:cNvSpPr txBox="1">
            <a:spLocks noChangeArrowheads="1"/>
          </p:cNvSpPr>
          <p:nvPr/>
        </p:nvSpPr>
        <p:spPr bwMode="auto">
          <a:xfrm>
            <a:off x="1692275" y="5805488"/>
            <a:ext cx="70532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Т.к. графики пересекаются в двух точках </a:t>
            </a:r>
          </a:p>
          <a:p>
            <a:pPr eaLnBrk="1" hangingPunct="1"/>
            <a:r>
              <a:rPr lang="ru-RU" altLang="ru-RU" sz="2600" b="1">
                <a:solidFill>
                  <a:schemeClr val="tx2"/>
                </a:solidFill>
              </a:rPr>
              <a:t>система имеет два решения (-2;-3) и(2;3).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1F65A8BC-4F72-4D7B-9456-D9BFEB504E2C}"/>
              </a:ext>
            </a:extLst>
          </p:cNvPr>
          <p:cNvSpPr/>
          <p:nvPr/>
        </p:nvSpPr>
        <p:spPr>
          <a:xfrm>
            <a:off x="6000750" y="4143375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F355FDA8-FD3F-44F6-B7EB-FE8EDF09AC0F}"/>
              </a:ext>
            </a:extLst>
          </p:cNvPr>
          <p:cNvSpPr/>
          <p:nvPr/>
        </p:nvSpPr>
        <p:spPr>
          <a:xfrm>
            <a:off x="7215188" y="2143125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392" name="TextBox 48"/>
          <p:cNvSpPr txBox="1">
            <a:spLocks noChangeArrowheads="1"/>
          </p:cNvSpPr>
          <p:nvPr/>
        </p:nvSpPr>
        <p:spPr bwMode="auto">
          <a:xfrm>
            <a:off x="8261350" y="2286000"/>
            <a:ext cx="88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ху=6</a:t>
            </a:r>
          </a:p>
        </p:txBody>
      </p:sp>
      <p:sp>
        <p:nvSpPr>
          <p:cNvPr id="15393" name="Прямоугольник 51"/>
          <p:cNvSpPr>
            <a:spLocks noChangeArrowheads="1"/>
          </p:cNvSpPr>
          <p:nvPr/>
        </p:nvSpPr>
        <p:spPr bwMode="auto">
          <a:xfrm>
            <a:off x="7358063" y="642938"/>
            <a:ext cx="1323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3х-2у=0</a:t>
            </a:r>
          </a:p>
        </p:txBody>
      </p:sp>
      <p:sp>
        <p:nvSpPr>
          <p:cNvPr id="2" name="Овал 47">
            <a:extLst>
              <a:ext uri="{FF2B5EF4-FFF2-40B4-BE49-F238E27FC236}">
                <a16:creationId xmlns="" xmlns:a16="http://schemas.microsoft.com/office/drawing/2014/main" id="{9187B280-3BA7-48D7-A141-6E57C7E81BF6}"/>
              </a:ext>
            </a:extLst>
          </p:cNvPr>
          <p:cNvSpPr/>
          <p:nvPr/>
        </p:nvSpPr>
        <p:spPr>
          <a:xfrm>
            <a:off x="6588125" y="3141663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вал 47">
            <a:extLst>
              <a:ext uri="{FF2B5EF4-FFF2-40B4-BE49-F238E27FC236}">
                <a16:creationId xmlns="" xmlns:a16="http://schemas.microsoft.com/office/drawing/2014/main" id="{D8B4F1F6-FDC2-4A2B-B3CD-5E66B603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196975"/>
            <a:ext cx="142875" cy="1428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4" name="Овал 47">
            <a:extLst>
              <a:ext uri="{FF2B5EF4-FFF2-40B4-BE49-F238E27FC236}">
                <a16:creationId xmlns="" xmlns:a16="http://schemas.microsoft.com/office/drawing/2014/main" id="{31C26C73-64CC-4734-8993-46ACEBB98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492375"/>
            <a:ext cx="142875" cy="1428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" name="Овал 47">
            <a:extLst>
              <a:ext uri="{FF2B5EF4-FFF2-40B4-BE49-F238E27FC236}">
                <a16:creationId xmlns="" xmlns:a16="http://schemas.microsoft.com/office/drawing/2014/main" id="{468F0B34-4C38-4041-949E-06B0DAA4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2781300"/>
            <a:ext cx="142875" cy="1428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7" name="Овал 47">
            <a:extLst>
              <a:ext uri="{FF2B5EF4-FFF2-40B4-BE49-F238E27FC236}">
                <a16:creationId xmlns="" xmlns:a16="http://schemas.microsoft.com/office/drawing/2014/main" id="{55F617FA-3CAC-4D99-A77A-33C498FCB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133600"/>
            <a:ext cx="142875" cy="1428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Полилиния 19">
            <a:extLst>
              <a:ext uri="{FF2B5EF4-FFF2-40B4-BE49-F238E27FC236}">
                <a16:creationId xmlns="" xmlns:a16="http://schemas.microsoft.com/office/drawing/2014/main" id="{C3A4FF4B-D436-4949-A843-32D7FCBC1AD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16463" y="3500438"/>
            <a:ext cx="1652587" cy="1673225"/>
          </a:xfrm>
          <a:custGeom>
            <a:avLst/>
            <a:gdLst>
              <a:gd name="T0" fmla="*/ 0 w 1652337"/>
              <a:gd name="T1" fmla="*/ 0 h 1668379"/>
              <a:gd name="T2" fmla="*/ 160445 w 1652337"/>
              <a:gd name="T3" fmla="*/ 691815 h 1668379"/>
              <a:gd name="T4" fmla="*/ 320891 w 1652337"/>
              <a:gd name="T5" fmla="*/ 997500 h 1668379"/>
              <a:gd name="T6" fmla="*/ 657826 w 1652337"/>
              <a:gd name="T7" fmla="*/ 1335363 h 1668379"/>
              <a:gd name="T8" fmla="*/ 994761 w 1652337"/>
              <a:gd name="T9" fmla="*/ 1480161 h 1668379"/>
              <a:gd name="T10" fmla="*/ 1652588 w 1652337"/>
              <a:gd name="T11" fmla="*/ 1673225 h 1668379"/>
              <a:gd name="T12" fmla="*/ 1652588 w 1652337"/>
              <a:gd name="T13" fmla="*/ 1673225 h 1668379"/>
              <a:gd name="T14" fmla="*/ 1652588 w 1652337"/>
              <a:gd name="T15" fmla="*/ 1673225 h 16683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52337"/>
              <a:gd name="T25" fmla="*/ 0 h 1668379"/>
              <a:gd name="T26" fmla="*/ 1652337 w 1652337"/>
              <a:gd name="T27" fmla="*/ 1668379 h 16683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52337" h="1668379">
                <a:moveTo>
                  <a:pt x="0" y="0"/>
                </a:moveTo>
                <a:cubicBezTo>
                  <a:pt x="53473" y="262021"/>
                  <a:pt x="106947" y="524043"/>
                  <a:pt x="160421" y="689811"/>
                </a:cubicBezTo>
                <a:cubicBezTo>
                  <a:pt x="213895" y="855579"/>
                  <a:pt x="237958" y="887664"/>
                  <a:pt x="320842" y="994611"/>
                </a:cubicBezTo>
                <a:cubicBezTo>
                  <a:pt x="403726" y="1101558"/>
                  <a:pt x="545431" y="1251284"/>
                  <a:pt x="657726" y="1331495"/>
                </a:cubicBezTo>
                <a:cubicBezTo>
                  <a:pt x="770021" y="1411706"/>
                  <a:pt x="828841" y="1419727"/>
                  <a:pt x="994610" y="1475874"/>
                </a:cubicBezTo>
                <a:cubicBezTo>
                  <a:pt x="1160379" y="1532021"/>
                  <a:pt x="1542716" y="1636295"/>
                  <a:pt x="1652337" y="1668379"/>
                </a:cubicBezTo>
              </a:path>
            </a:pathLst>
          </a:custGeom>
          <a:noFill/>
          <a:ln w="4445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710" name="AutoShape 42"/>
          <p:cNvSpPr>
            <a:spLocks/>
          </p:cNvSpPr>
          <p:nvPr/>
        </p:nvSpPr>
        <p:spPr bwMode="auto">
          <a:xfrm>
            <a:off x="611188" y="836613"/>
            <a:ext cx="71437" cy="792162"/>
          </a:xfrm>
          <a:prstGeom prst="leftBrace">
            <a:avLst>
              <a:gd name="adj1" fmla="val 92408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9" grpId="0"/>
      <p:bldP spid="15380" grpId="0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89" grpId="0"/>
      <p:bldP spid="47" grpId="0" animBg="1"/>
      <p:bldP spid="48" grpId="0" animBg="1"/>
      <p:bldP spid="15392" grpId="0"/>
      <p:bldP spid="15393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290763" y="136525"/>
            <a:ext cx="1005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2"/>
                </a:solidFill>
              </a:rPr>
              <a:t>№ </a:t>
            </a:r>
            <a:r>
              <a:rPr lang="ru-RU" altLang="ru-RU" sz="3600" b="1" dirty="0" smtClean="0">
                <a:solidFill>
                  <a:schemeClr val="accent2"/>
                </a:solidFill>
              </a:rPr>
              <a:t>2</a:t>
            </a:r>
            <a:endParaRPr lang="ru-RU" altLang="ru-RU" sz="3600" b="1" dirty="0">
              <a:solidFill>
                <a:schemeClr val="accent2"/>
              </a:solidFill>
            </a:endParaRPr>
          </a:p>
          <a:p>
            <a:pPr eaLnBrk="1" hangingPunct="1"/>
            <a:endParaRPr lang="ru-RU" altLang="ru-RU" sz="3600" b="1" dirty="0">
              <a:solidFill>
                <a:schemeClr val="tx2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7652" name="AutoShape 7"/>
          <p:cNvSpPr>
            <a:spLocks/>
          </p:cNvSpPr>
          <p:nvPr/>
        </p:nvSpPr>
        <p:spPr bwMode="auto">
          <a:xfrm>
            <a:off x="611188" y="9810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755650" y="14128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2х + у = -1</a:t>
            </a: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0" y="18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2852738"/>
            <a:ext cx="3589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Графиком уравнения</a:t>
            </a:r>
            <a:endParaRPr lang="en-US" altLang="ru-RU" sz="24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 является</a:t>
            </a:r>
            <a:r>
              <a:rPr lang="en-US" altLang="ru-RU" sz="2400" b="1">
                <a:solidFill>
                  <a:srgbClr val="002060"/>
                </a:solidFill>
              </a:rPr>
              <a:t> </a:t>
            </a:r>
            <a:r>
              <a:rPr lang="ru-RU" altLang="ru-RU" sz="2400" b="1">
                <a:solidFill>
                  <a:srgbClr val="002060"/>
                </a:solidFill>
              </a:rPr>
              <a:t>парабола,</a:t>
            </a:r>
            <a:endParaRPr lang="en-US" altLang="ru-RU" sz="2400" b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 ветви направлены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 вверх, вершина  (0;-4)</a:t>
            </a: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684213" y="43656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2х + у = -1</a:t>
            </a: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179388" y="4797425"/>
            <a:ext cx="3430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Графиком уравнения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является прямая</a:t>
            </a:r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539750" y="5589588"/>
            <a:ext cx="312738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b="1">
                <a:solidFill>
                  <a:srgbClr val="183962"/>
                </a:solidFill>
              </a:rPr>
              <a:t>х</a:t>
            </a:r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539750" y="5949950"/>
            <a:ext cx="312738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b="1">
                <a:solidFill>
                  <a:srgbClr val="183962"/>
                </a:solidFill>
              </a:rPr>
              <a:t>у</a:t>
            </a: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898525" y="5589588"/>
            <a:ext cx="360363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b="1">
                <a:solidFill>
                  <a:srgbClr val="183962"/>
                </a:solidFill>
              </a:rPr>
              <a:t>0</a:t>
            </a: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>
            <a:off x="879475" y="5969000"/>
            <a:ext cx="38735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 eaLnBrk="1" hangingPunct="1"/>
            <a:r>
              <a:rPr lang="ru-RU" altLang="ru-RU" b="1">
                <a:solidFill>
                  <a:srgbClr val="183962"/>
                </a:solidFill>
              </a:rPr>
              <a:t>-1</a:t>
            </a:r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1330325" y="5589588"/>
            <a:ext cx="433388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b="1">
                <a:solidFill>
                  <a:srgbClr val="183962"/>
                </a:solidFill>
              </a:rPr>
              <a:t>2</a:t>
            </a:r>
          </a:p>
        </p:txBody>
      </p:sp>
      <p:sp>
        <p:nvSpPr>
          <p:cNvPr id="3090" name="Text Box 21"/>
          <p:cNvSpPr txBox="1">
            <a:spLocks noChangeArrowheads="1"/>
          </p:cNvSpPr>
          <p:nvPr/>
        </p:nvSpPr>
        <p:spPr bwMode="auto">
          <a:xfrm>
            <a:off x="1311275" y="5969000"/>
            <a:ext cx="452438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lang="ru-RU" altLang="ru-RU" b="1">
                <a:solidFill>
                  <a:srgbClr val="183962"/>
                </a:solidFill>
              </a:rPr>
              <a:t>-5</a:t>
            </a:r>
          </a:p>
        </p:txBody>
      </p:sp>
      <p:pic>
        <p:nvPicPr>
          <p:cNvPr id="276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5" y="549275"/>
            <a:ext cx="47720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7"/>
          <p:cNvSpPr>
            <a:spLocks/>
          </p:cNvSpPr>
          <p:nvPr/>
        </p:nvSpPr>
        <p:spPr bwMode="auto">
          <a:xfrm>
            <a:off x="5651500" y="1196975"/>
            <a:ext cx="2016125" cy="3381375"/>
          </a:xfrm>
          <a:custGeom>
            <a:avLst/>
            <a:gdLst>
              <a:gd name="T0" fmla="*/ 0 w 1221"/>
              <a:gd name="T1" fmla="*/ 2147483646 h 1903"/>
              <a:gd name="T2" fmla="*/ 2147483646 w 1221"/>
              <a:gd name="T3" fmla="*/ 2147483646 h 1903"/>
              <a:gd name="T4" fmla="*/ 2147483646 w 1221"/>
              <a:gd name="T5" fmla="*/ 2147483646 h 1903"/>
              <a:gd name="T6" fmla="*/ 2147483646 w 1221"/>
              <a:gd name="T7" fmla="*/ 2147483646 h 1903"/>
              <a:gd name="T8" fmla="*/ 2147483646 w 1221"/>
              <a:gd name="T9" fmla="*/ 2147483646 h 1903"/>
              <a:gd name="T10" fmla="*/ 2147483646 w 1221"/>
              <a:gd name="T11" fmla="*/ 2147483646 h 1903"/>
              <a:gd name="T12" fmla="*/ 2147483646 w 1221"/>
              <a:gd name="T13" fmla="*/ 0 h 19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1"/>
              <a:gd name="T22" fmla="*/ 0 h 1903"/>
              <a:gd name="T23" fmla="*/ 1221 w 1221"/>
              <a:gd name="T24" fmla="*/ 1903 h 19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1" h="1903">
                <a:moveTo>
                  <a:pt x="0" y="8"/>
                </a:moveTo>
                <a:cubicBezTo>
                  <a:pt x="35" y="167"/>
                  <a:pt x="145" y="691"/>
                  <a:pt x="215" y="964"/>
                </a:cubicBezTo>
                <a:cubicBezTo>
                  <a:pt x="285" y="1237"/>
                  <a:pt x="354" y="1492"/>
                  <a:pt x="419" y="1649"/>
                </a:cubicBezTo>
                <a:cubicBezTo>
                  <a:pt x="485" y="1806"/>
                  <a:pt x="537" y="1903"/>
                  <a:pt x="607" y="1903"/>
                </a:cubicBezTo>
                <a:cubicBezTo>
                  <a:pt x="678" y="1903"/>
                  <a:pt x="772" y="1801"/>
                  <a:pt x="843" y="1649"/>
                </a:cubicBezTo>
                <a:cubicBezTo>
                  <a:pt x="913" y="1497"/>
                  <a:pt x="969" y="1264"/>
                  <a:pt x="1032" y="989"/>
                </a:cubicBezTo>
                <a:cubicBezTo>
                  <a:pt x="1095" y="714"/>
                  <a:pt x="1182" y="206"/>
                  <a:pt x="1221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29"/>
          <p:cNvSpPr>
            <a:spLocks noChangeShapeType="1"/>
          </p:cNvSpPr>
          <p:nvPr/>
        </p:nvSpPr>
        <p:spPr bwMode="auto">
          <a:xfrm>
            <a:off x="5580063" y="1268413"/>
            <a:ext cx="1871662" cy="38163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Text Box 30"/>
          <p:cNvSpPr txBox="1">
            <a:spLocks noChangeArrowheads="1"/>
          </p:cNvSpPr>
          <p:nvPr/>
        </p:nvSpPr>
        <p:spPr bwMode="auto">
          <a:xfrm>
            <a:off x="2339975" y="5670550"/>
            <a:ext cx="6672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Т.к. графики пересекаются в двух точках ,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то система уравнений имеет два решения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</a:rPr>
              <a:t>(1;-3), (-3;5)</a:t>
            </a:r>
          </a:p>
        </p:txBody>
      </p:sp>
      <p:sp>
        <p:nvSpPr>
          <p:cNvPr id="3095" name="Oval 32"/>
          <p:cNvSpPr>
            <a:spLocks noChangeArrowheads="1"/>
          </p:cNvSpPr>
          <p:nvPr/>
        </p:nvSpPr>
        <p:spPr bwMode="auto">
          <a:xfrm>
            <a:off x="6948488" y="41497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96" name="Oval 33"/>
          <p:cNvSpPr>
            <a:spLocks noChangeArrowheads="1"/>
          </p:cNvSpPr>
          <p:nvPr/>
        </p:nvSpPr>
        <p:spPr bwMode="auto">
          <a:xfrm>
            <a:off x="5651500" y="1484313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7670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6588125" y="4508500"/>
            <a:ext cx="142875" cy="1444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6659563" y="3500438"/>
            <a:ext cx="142875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7235825" y="4797425"/>
            <a:ext cx="142875" cy="1428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" name="Line 33"/>
          <p:cNvSpPr>
            <a:spLocks noChangeShapeType="1"/>
          </p:cNvSpPr>
          <p:nvPr/>
        </p:nvSpPr>
        <p:spPr bwMode="auto">
          <a:xfrm>
            <a:off x="5724525" y="1557338"/>
            <a:ext cx="0" cy="16557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 flipH="1">
            <a:off x="5724525" y="1557338"/>
            <a:ext cx="10080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35"/>
          <p:cNvSpPr>
            <a:spLocks noChangeShapeType="1"/>
          </p:cNvSpPr>
          <p:nvPr/>
        </p:nvSpPr>
        <p:spPr bwMode="auto">
          <a:xfrm>
            <a:off x="7019925" y="3213100"/>
            <a:ext cx="0" cy="10080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36"/>
          <p:cNvSpPr>
            <a:spLocks noChangeShapeType="1"/>
          </p:cNvSpPr>
          <p:nvPr/>
        </p:nvSpPr>
        <p:spPr bwMode="auto">
          <a:xfrm>
            <a:off x="6659563" y="4221163"/>
            <a:ext cx="36036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Text Box 37"/>
          <p:cNvSpPr txBox="1">
            <a:spLocks noChangeArrowheads="1"/>
          </p:cNvSpPr>
          <p:nvPr/>
        </p:nvSpPr>
        <p:spPr bwMode="auto">
          <a:xfrm>
            <a:off x="6300788" y="40052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1A3D68"/>
                </a:solidFill>
              </a:rPr>
              <a:t>-</a:t>
            </a:r>
            <a:r>
              <a:rPr lang="ru-RU" altLang="ru-RU" sz="1600">
                <a:solidFill>
                  <a:srgbClr val="9933FF"/>
                </a:solidFill>
              </a:rPr>
              <a:t>3</a:t>
            </a:r>
          </a:p>
        </p:txBody>
      </p:sp>
      <p:sp>
        <p:nvSpPr>
          <p:cNvPr id="3108" name="Text Box 38"/>
          <p:cNvSpPr txBox="1">
            <a:spLocks noChangeArrowheads="1"/>
          </p:cNvSpPr>
          <p:nvPr/>
        </p:nvSpPr>
        <p:spPr bwMode="auto">
          <a:xfrm>
            <a:off x="6372225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109" name="Rectangle 39"/>
          <p:cNvSpPr>
            <a:spLocks noChangeArrowheads="1"/>
          </p:cNvSpPr>
          <p:nvPr/>
        </p:nvSpPr>
        <p:spPr bwMode="auto">
          <a:xfrm>
            <a:off x="5508625" y="330835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9933FF"/>
                </a:solidFill>
              </a:rPr>
              <a:t>-3</a:t>
            </a:r>
          </a:p>
        </p:txBody>
      </p:sp>
      <p:sp>
        <p:nvSpPr>
          <p:cNvPr id="3110" name="Text Box 40"/>
          <p:cNvSpPr txBox="1">
            <a:spLocks noChangeArrowheads="1"/>
          </p:cNvSpPr>
          <p:nvPr/>
        </p:nvSpPr>
        <p:spPr bwMode="auto">
          <a:xfrm>
            <a:off x="6732588" y="1412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B061FF"/>
                </a:solidFill>
              </a:rPr>
              <a:t>5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55650" y="836613"/>
            <a:ext cx="1293813" cy="547687"/>
            <a:chOff x="1960" y="482"/>
            <a:chExt cx="815" cy="345"/>
          </a:xfrm>
        </p:grpSpPr>
        <p:sp>
          <p:nvSpPr>
            <p:cNvPr id="27693" name="Text Box 40"/>
            <p:cNvSpPr txBox="1">
              <a:spLocks noChangeArrowheads="1"/>
            </p:cNvSpPr>
            <p:nvPr/>
          </p:nvSpPr>
          <p:spPr bwMode="auto">
            <a:xfrm>
              <a:off x="1960" y="539"/>
              <a:ext cx="8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х –у = 4</a:t>
              </a:r>
            </a:p>
          </p:txBody>
        </p:sp>
        <p:sp>
          <p:nvSpPr>
            <p:cNvPr id="27694" name="Text Box 41"/>
            <p:cNvSpPr txBox="1">
              <a:spLocks noChangeArrowheads="1"/>
            </p:cNvSpPr>
            <p:nvPr/>
          </p:nvSpPr>
          <p:spPr bwMode="auto">
            <a:xfrm>
              <a:off x="2064" y="482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solidFill>
                    <a:srgbClr val="183962"/>
                  </a:solidFill>
                </a:rPr>
                <a:t>2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84213" y="2349500"/>
            <a:ext cx="1220787" cy="552450"/>
            <a:chOff x="1779" y="1389"/>
            <a:chExt cx="769" cy="348"/>
          </a:xfrm>
        </p:grpSpPr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1779" y="1446"/>
              <a:ext cx="7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у =   х- 4</a:t>
              </a:r>
            </a:p>
          </p:txBody>
        </p:sp>
        <p:sp>
          <p:nvSpPr>
            <p:cNvPr id="27692" name="Text Box 44"/>
            <p:cNvSpPr txBox="1">
              <a:spLocks noChangeArrowheads="1"/>
            </p:cNvSpPr>
            <p:nvPr/>
          </p:nvSpPr>
          <p:spPr bwMode="auto">
            <a:xfrm>
              <a:off x="2200" y="138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b="1">
                  <a:solidFill>
                    <a:srgbClr val="183962"/>
                  </a:solidFill>
                </a:rPr>
                <a:t>2 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84213" y="1773238"/>
            <a:ext cx="1279525" cy="604837"/>
            <a:chOff x="1791" y="1026"/>
            <a:chExt cx="806" cy="381"/>
          </a:xfrm>
        </p:grpSpPr>
        <p:sp>
          <p:nvSpPr>
            <p:cNvPr id="27689" name="Text Box 46"/>
            <p:cNvSpPr txBox="1">
              <a:spLocks noChangeArrowheads="1"/>
            </p:cNvSpPr>
            <p:nvPr/>
          </p:nvSpPr>
          <p:spPr bwMode="auto">
            <a:xfrm>
              <a:off x="1791" y="1116"/>
              <a:ext cx="8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  х –у = 4</a:t>
              </a:r>
            </a:p>
          </p:txBody>
        </p:sp>
        <p:sp>
          <p:nvSpPr>
            <p:cNvPr id="27690" name="Text Box 47"/>
            <p:cNvSpPr txBox="1">
              <a:spLocks noChangeArrowheads="1"/>
            </p:cNvSpPr>
            <p:nvPr/>
          </p:nvSpPr>
          <p:spPr bwMode="auto">
            <a:xfrm>
              <a:off x="1927" y="1026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solidFill>
                    <a:srgbClr val="183962"/>
                  </a:solidFill>
                </a:rPr>
                <a:t>2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7667625" y="1268413"/>
            <a:ext cx="1293813" cy="600075"/>
            <a:chOff x="1791" y="1026"/>
            <a:chExt cx="815" cy="378"/>
          </a:xfrm>
        </p:grpSpPr>
        <p:sp>
          <p:nvSpPr>
            <p:cNvPr id="27687" name="Text Box 46"/>
            <p:cNvSpPr txBox="1">
              <a:spLocks noChangeArrowheads="1"/>
            </p:cNvSpPr>
            <p:nvPr/>
          </p:nvSpPr>
          <p:spPr bwMode="auto">
            <a:xfrm>
              <a:off x="1791" y="1116"/>
              <a:ext cx="8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400" b="1">
                  <a:solidFill>
                    <a:schemeClr val="tx2"/>
                  </a:solidFill>
                </a:rPr>
                <a:t>х –у = 4</a:t>
              </a:r>
            </a:p>
          </p:txBody>
        </p:sp>
        <p:sp>
          <p:nvSpPr>
            <p:cNvPr id="27688" name="Text Box 47"/>
            <p:cNvSpPr txBox="1">
              <a:spLocks noChangeArrowheads="1"/>
            </p:cNvSpPr>
            <p:nvPr/>
          </p:nvSpPr>
          <p:spPr bwMode="auto">
            <a:xfrm>
              <a:off x="1927" y="1026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>
                  <a:solidFill>
                    <a:srgbClr val="183962"/>
                  </a:solidFill>
                </a:rPr>
                <a:t>2</a:t>
              </a:r>
            </a:p>
          </p:txBody>
        </p:sp>
      </p:grp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451725" y="43640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2х + у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83" grpId="0"/>
      <p:bldP spid="3084" grpId="0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" grpId="0" animBg="1"/>
      <p:bldP spid="3093" grpId="0" animBg="1"/>
      <p:bldP spid="3094" grpId="0"/>
      <p:bldP spid="3095" grpId="0" animBg="1"/>
      <p:bldP spid="3096" grpId="0" animBg="1"/>
      <p:bldP spid="3102" grpId="0" animBg="1"/>
      <p:bldP spid="3102" grpId="1" animBg="1"/>
      <p:bldP spid="3103" grpId="0" animBg="1"/>
      <p:bldP spid="3103" grpId="1" animBg="1"/>
      <p:bldP spid="3104" grpId="0" animBg="1"/>
      <p:bldP spid="3104" grpId="1" animBg="1"/>
      <p:bldP spid="4" grpId="0" animBg="1"/>
      <p:bldP spid="5" grpId="0" animBg="1"/>
      <p:bldP spid="3105" grpId="0" animBg="1"/>
      <p:bldP spid="3106" grpId="0" animBg="1"/>
      <p:bldP spid="3108" grpId="0"/>
      <p:bldP spid="3109" grpId="0"/>
      <p:bldP spid="3110" grpId="0"/>
      <p:bldP spid="3121" grpId="0"/>
    </p:bldLst>
  </p:timing>
</p:sld>
</file>

<file path=ppt/theme/theme1.xml><?xml version="1.0" encoding="utf-8"?>
<a:theme xmlns:a="http://schemas.openxmlformats.org/drawingml/2006/main" name="29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</Template>
  <TotalTime>204</TotalTime>
  <Words>202</Words>
  <Application>Microsoft Office PowerPoint</Application>
  <PresentationFormat>Экран (4:3)</PresentationFormat>
  <Paragraphs>75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29</vt:lpstr>
      <vt:lpstr> Системы уравнений с двумя переменными</vt:lpstr>
      <vt:lpstr>Работа по повторению:</vt:lpstr>
      <vt:lpstr>Установите соответствие между графиком функции и формулой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123</cp:lastModifiedBy>
  <cp:revision>20</cp:revision>
  <dcterms:created xsi:type="dcterms:W3CDTF">2016-10-07T17:12:15Z</dcterms:created>
  <dcterms:modified xsi:type="dcterms:W3CDTF">2024-11-24T16:45:09Z</dcterms:modified>
</cp:coreProperties>
</file>