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76" r:id="rId3"/>
    <p:sldId id="277" r:id="rId4"/>
    <p:sldId id="278" r:id="rId5"/>
    <p:sldId id="295" r:id="rId6"/>
    <p:sldId id="296" r:id="rId7"/>
    <p:sldId id="279" r:id="rId8"/>
    <p:sldId id="288" r:id="rId9"/>
    <p:sldId id="289" r:id="rId10"/>
    <p:sldId id="29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8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FC2C8F-8A69-4127-B4E6-AFBD1DEF1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DF5013-29D0-4327-914B-8C7F6199100E}" type="slidenum">
              <a:rPr lang="ru-RU"/>
              <a:pPr/>
              <a:t>1</a:t>
            </a:fld>
            <a:endParaRPr lang="ru-RU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1"/>
              <a:t>Рисунки Савченко Е.М.  </a:t>
            </a:r>
            <a:r>
              <a:rPr lang="ru-RU"/>
              <a:t>Все рисунки в презентации выполнены с помощью инструментов панели рисования программы </a:t>
            </a:r>
            <a:r>
              <a:rPr lang="en-US"/>
              <a:t>Microsoft PowerPoint</a:t>
            </a:r>
            <a:r>
              <a:rPr lang="ru-RU"/>
              <a:t>.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E238B4-0180-4E25-ACDD-A0A977602AE9}" type="slidenum">
              <a:rPr lang="ru-RU"/>
              <a:pPr/>
              <a:t>3</a:t>
            </a:fld>
            <a:endParaRPr lang="ru-RU"/>
          </a:p>
        </p:txBody>
      </p:sp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F8FEB3-3A2D-4C6D-AE54-986CE041566A}" type="slidenum">
              <a:rPr lang="ru-RU" sz="1200">
                <a:latin typeface="Arial" charset="0"/>
              </a:rPr>
              <a:pPr algn="r"/>
              <a:t>3</a:t>
            </a:fld>
            <a:endParaRPr lang="ru-RU" sz="1200">
              <a:latin typeface="Arial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7763" y="685800"/>
            <a:ext cx="4570412" cy="3427413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8DD2F9-4B7E-4C09-8022-516B5DA032C6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048A5-69A7-4EC6-B850-F0FD45621B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DFFE1C-E706-4D81-8985-1FAD6B28AB16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E4D4B-D044-4B87-8A0B-314B18A265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C81CAF-E73B-4AAC-8704-152E37567EDF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8E267-D2E3-4607-A878-C5294BE2A0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FB54A-FA60-4790-836F-421FED4F6379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3B2BD-7916-48D1-BB73-B1A0CA21E8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2FE1A-9643-487D-98C0-159E84EBAF62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DB548-6332-48BF-9D1B-4C80B9E9AE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C31F8D-862A-447A-B12C-D6A4AE656DD8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4C67F-E175-4463-94DA-B99AE305B8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0DAD1A-AFC2-42FF-83D2-BCFC4510D614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4A66E-4754-491D-B641-5A8782ADCE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45D0E5-9F12-404B-A721-E1B00BE19BC1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A21B9-7241-4069-B703-8CCC1F2E7E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9D8E3-E895-4ADE-9710-EEF99AC0A436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E4F02-59AF-47E3-95B9-2F1D90A31B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81FD88-50DA-4571-9392-B87BA7ADE538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40C11-7216-4C99-A732-FA1F1C0FF4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53443F-2C30-41BF-AE06-1C5494120309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A63AE-FDAB-4B6D-885A-E3A95325BD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fld id="{70A69ECF-F5DA-4050-ACD8-8B632AF90128}" type="datetime1">
              <a:rPr lang="ru-RU"/>
              <a:pPr/>
              <a:t>21.10.2024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54A699-8909-4230-B2F5-69873D7802F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44BF-054B-4C8C-A14F-D37540661389}" type="slidenum">
              <a:rPr lang="ru-RU"/>
              <a:pPr/>
              <a:t>1</a:t>
            </a:fld>
            <a:endParaRPr lang="ru-RU"/>
          </a:p>
        </p:txBody>
      </p:sp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16387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3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4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95" name="WordArt 11"/>
          <p:cNvSpPr>
            <a:spLocks noChangeArrowheads="1" noChangeShapeType="1" noTextEdit="1"/>
          </p:cNvSpPr>
          <p:nvPr/>
        </p:nvSpPr>
        <p:spPr bwMode="auto">
          <a:xfrm>
            <a:off x="838200" y="1981200"/>
            <a:ext cx="75438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600" b="1" kern="10">
                <a:ln w="254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rgbClr val="B400B4"/>
                    </a:gs>
                    <a:gs pos="100000">
                      <a:srgbClr val="FF66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Решение</a:t>
            </a:r>
          </a:p>
          <a:p>
            <a:pPr algn="ctr"/>
            <a:r>
              <a:rPr lang="ru-RU" sz="6600" b="1" kern="10">
                <a:ln w="254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rgbClr val="B400B4"/>
                    </a:gs>
                    <a:gs pos="100000">
                      <a:srgbClr val="FF66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треугольников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15E2-A71C-4A34-813B-1B0D9BFA541E}" type="slidenum">
              <a:rPr lang="ru-RU"/>
              <a:pPr/>
              <a:t>10</a:t>
            </a:fld>
            <a:endParaRPr lang="ru-RU"/>
          </a:p>
        </p:txBody>
      </p:sp>
      <p:sp>
        <p:nvSpPr>
          <p:cNvPr id="46083" name="Номер слайда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F7B0032-0636-4472-BFAE-13EE09A899A3}" type="slidenum">
              <a:rPr lang="ru-RU" sz="2600" b="1">
                <a:solidFill>
                  <a:schemeClr val="bg1"/>
                </a:solidFill>
                <a:latin typeface="Arial" charset="0"/>
              </a:rPr>
              <a:pPr/>
              <a:t>10</a:t>
            </a:fld>
            <a:endParaRPr lang="ru-RU" sz="2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44" name="Arc 24"/>
          <p:cNvSpPr>
            <a:spLocks/>
          </p:cNvSpPr>
          <p:nvPr/>
        </p:nvSpPr>
        <p:spPr bwMode="auto">
          <a:xfrm flipH="1">
            <a:off x="7956550" y="5114925"/>
            <a:ext cx="215900" cy="328613"/>
          </a:xfrm>
          <a:custGeom>
            <a:avLst/>
            <a:gdLst>
              <a:gd name="T0" fmla="*/ 87469 w 21600"/>
              <a:gd name="T1" fmla="*/ 0 h 19748"/>
              <a:gd name="T2" fmla="*/ 215900 w 21600"/>
              <a:gd name="T3" fmla="*/ 328613 h 19748"/>
              <a:gd name="T4" fmla="*/ 0 w 21600"/>
              <a:gd name="T5" fmla="*/ 328613 h 19748"/>
              <a:gd name="T6" fmla="*/ 0 60000 65536"/>
              <a:gd name="T7" fmla="*/ 0 60000 65536"/>
              <a:gd name="T8" fmla="*/ 0 60000 65536"/>
              <a:gd name="T9" fmla="*/ 0 w 21600"/>
              <a:gd name="T10" fmla="*/ 0 h 19748"/>
              <a:gd name="T11" fmla="*/ 21600 w 21600"/>
              <a:gd name="T12" fmla="*/ 19748 h 197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748" fill="none" extrusionOk="0">
                <a:moveTo>
                  <a:pt x="8750" y="0"/>
                </a:moveTo>
                <a:cubicBezTo>
                  <a:pt x="16562" y="3461"/>
                  <a:pt x="21600" y="11203"/>
                  <a:pt x="21600" y="19748"/>
                </a:cubicBezTo>
              </a:path>
              <a:path w="21600" h="19748" stroke="0" extrusionOk="0">
                <a:moveTo>
                  <a:pt x="8750" y="0"/>
                </a:moveTo>
                <a:cubicBezTo>
                  <a:pt x="16562" y="3461"/>
                  <a:pt x="21600" y="11203"/>
                  <a:pt x="21600" y="19748"/>
                </a:cubicBezTo>
                <a:lnTo>
                  <a:pt x="0" y="19748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81945" name="Arc 25"/>
          <p:cNvSpPr>
            <a:spLocks/>
          </p:cNvSpPr>
          <p:nvPr/>
        </p:nvSpPr>
        <p:spPr bwMode="auto">
          <a:xfrm flipH="1">
            <a:off x="7812088" y="5013325"/>
            <a:ext cx="287337" cy="406400"/>
          </a:xfrm>
          <a:custGeom>
            <a:avLst/>
            <a:gdLst>
              <a:gd name="T0" fmla="*/ 94023 w 21600"/>
              <a:gd name="T1" fmla="*/ 0 h 20411"/>
              <a:gd name="T2" fmla="*/ 287337 w 21600"/>
              <a:gd name="T3" fmla="*/ 406400 h 20411"/>
              <a:gd name="T4" fmla="*/ 0 w 21600"/>
              <a:gd name="T5" fmla="*/ 406400 h 20411"/>
              <a:gd name="T6" fmla="*/ 0 60000 65536"/>
              <a:gd name="T7" fmla="*/ 0 60000 65536"/>
              <a:gd name="T8" fmla="*/ 0 60000 65536"/>
              <a:gd name="T9" fmla="*/ 0 w 21600"/>
              <a:gd name="T10" fmla="*/ 0 h 20411"/>
              <a:gd name="T11" fmla="*/ 21600 w 21600"/>
              <a:gd name="T12" fmla="*/ 20411 h 204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411" fill="none" extrusionOk="0">
                <a:moveTo>
                  <a:pt x="7067" y="0"/>
                </a:moveTo>
                <a:cubicBezTo>
                  <a:pt x="15766" y="3012"/>
                  <a:pt x="21600" y="11205"/>
                  <a:pt x="21600" y="20411"/>
                </a:cubicBezTo>
              </a:path>
              <a:path w="21600" h="20411" stroke="0" extrusionOk="0">
                <a:moveTo>
                  <a:pt x="7067" y="0"/>
                </a:moveTo>
                <a:cubicBezTo>
                  <a:pt x="15766" y="3012"/>
                  <a:pt x="21600" y="11205"/>
                  <a:pt x="21600" y="20411"/>
                </a:cubicBezTo>
                <a:lnTo>
                  <a:pt x="0" y="20411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81948" name="Arc 28"/>
          <p:cNvSpPr>
            <a:spLocks/>
          </p:cNvSpPr>
          <p:nvPr/>
        </p:nvSpPr>
        <p:spPr bwMode="auto">
          <a:xfrm rot="420493">
            <a:off x="5984875" y="5210175"/>
            <a:ext cx="184150" cy="188913"/>
          </a:xfrm>
          <a:custGeom>
            <a:avLst/>
            <a:gdLst>
              <a:gd name="T0" fmla="*/ 0 w 27790"/>
              <a:gd name="T1" fmla="*/ 6147 h 27842"/>
              <a:gd name="T2" fmla="*/ 178047 w 27790"/>
              <a:gd name="T3" fmla="*/ 188913 h 27842"/>
              <a:gd name="T4" fmla="*/ 41018 w 27790"/>
              <a:gd name="T5" fmla="*/ 146560 h 27842"/>
              <a:gd name="T6" fmla="*/ 0 60000 65536"/>
              <a:gd name="T7" fmla="*/ 0 60000 65536"/>
              <a:gd name="T8" fmla="*/ 0 60000 65536"/>
              <a:gd name="T9" fmla="*/ 0 w 27790"/>
              <a:gd name="T10" fmla="*/ 0 h 27842"/>
              <a:gd name="T11" fmla="*/ 27790 w 27790"/>
              <a:gd name="T12" fmla="*/ 27842 h 278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790" h="27842" fill="none" extrusionOk="0">
                <a:moveTo>
                  <a:pt x="-1" y="905"/>
                </a:moveTo>
                <a:cubicBezTo>
                  <a:pt x="2008" y="305"/>
                  <a:pt x="4093" y="-1"/>
                  <a:pt x="6190" y="0"/>
                </a:cubicBezTo>
                <a:cubicBezTo>
                  <a:pt x="18119" y="0"/>
                  <a:pt x="27790" y="9670"/>
                  <a:pt x="27790" y="21600"/>
                </a:cubicBezTo>
                <a:cubicBezTo>
                  <a:pt x="27790" y="23714"/>
                  <a:pt x="27479" y="25817"/>
                  <a:pt x="26868" y="27841"/>
                </a:cubicBezTo>
              </a:path>
              <a:path w="27790" h="27842" stroke="0" extrusionOk="0">
                <a:moveTo>
                  <a:pt x="-1" y="905"/>
                </a:moveTo>
                <a:cubicBezTo>
                  <a:pt x="2008" y="305"/>
                  <a:pt x="4093" y="-1"/>
                  <a:pt x="6190" y="0"/>
                </a:cubicBezTo>
                <a:cubicBezTo>
                  <a:pt x="18119" y="0"/>
                  <a:pt x="27790" y="9670"/>
                  <a:pt x="27790" y="21600"/>
                </a:cubicBezTo>
                <a:cubicBezTo>
                  <a:pt x="27790" y="23714"/>
                  <a:pt x="27479" y="25817"/>
                  <a:pt x="26868" y="27841"/>
                </a:cubicBezTo>
                <a:lnTo>
                  <a:pt x="6190" y="21600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81951" name="Arc 31"/>
          <p:cNvSpPr>
            <a:spLocks/>
          </p:cNvSpPr>
          <p:nvPr/>
        </p:nvSpPr>
        <p:spPr bwMode="auto">
          <a:xfrm rot="7858261">
            <a:off x="6702425" y="3978276"/>
            <a:ext cx="395287" cy="334962"/>
          </a:xfrm>
          <a:custGeom>
            <a:avLst/>
            <a:gdLst>
              <a:gd name="T0" fmla="*/ 148240 w 21143"/>
              <a:gd name="T1" fmla="*/ 0 h 20092"/>
              <a:gd name="T2" fmla="*/ 395287 w 21143"/>
              <a:gd name="T3" fmla="*/ 261274 h 20092"/>
              <a:gd name="T4" fmla="*/ 0 w 21143"/>
              <a:gd name="T5" fmla="*/ 334962 h 20092"/>
              <a:gd name="T6" fmla="*/ 0 60000 65536"/>
              <a:gd name="T7" fmla="*/ 0 60000 65536"/>
              <a:gd name="T8" fmla="*/ 0 60000 65536"/>
              <a:gd name="T9" fmla="*/ 0 w 21143"/>
              <a:gd name="T10" fmla="*/ 0 h 20092"/>
              <a:gd name="T11" fmla="*/ 21143 w 21143"/>
              <a:gd name="T12" fmla="*/ 20092 h 200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43" h="20092" fill="none" extrusionOk="0">
                <a:moveTo>
                  <a:pt x="7929" y="-1"/>
                </a:moveTo>
                <a:cubicBezTo>
                  <a:pt x="14689" y="2668"/>
                  <a:pt x="19655" y="8557"/>
                  <a:pt x="21142" y="15672"/>
                </a:cubicBezTo>
              </a:path>
              <a:path w="21143" h="20092" stroke="0" extrusionOk="0">
                <a:moveTo>
                  <a:pt x="7929" y="-1"/>
                </a:moveTo>
                <a:cubicBezTo>
                  <a:pt x="14689" y="2668"/>
                  <a:pt x="19655" y="8557"/>
                  <a:pt x="21142" y="15672"/>
                </a:cubicBezTo>
                <a:lnTo>
                  <a:pt x="0" y="20092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81952" name="Arc 32"/>
          <p:cNvSpPr>
            <a:spLocks/>
          </p:cNvSpPr>
          <p:nvPr/>
        </p:nvSpPr>
        <p:spPr bwMode="auto">
          <a:xfrm rot="8263559">
            <a:off x="6664325" y="4035425"/>
            <a:ext cx="538163" cy="414338"/>
          </a:xfrm>
          <a:custGeom>
            <a:avLst/>
            <a:gdLst>
              <a:gd name="T0" fmla="*/ 182807 w 21143"/>
              <a:gd name="T1" fmla="*/ 0 h 20371"/>
              <a:gd name="T2" fmla="*/ 538163 w 21143"/>
              <a:gd name="T3" fmla="*/ 324437 h 20371"/>
              <a:gd name="T4" fmla="*/ 0 w 21143"/>
              <a:gd name="T5" fmla="*/ 414338 h 20371"/>
              <a:gd name="T6" fmla="*/ 0 60000 65536"/>
              <a:gd name="T7" fmla="*/ 0 60000 65536"/>
              <a:gd name="T8" fmla="*/ 0 60000 65536"/>
              <a:gd name="T9" fmla="*/ 0 w 21143"/>
              <a:gd name="T10" fmla="*/ 0 h 20371"/>
              <a:gd name="T11" fmla="*/ 21143 w 21143"/>
              <a:gd name="T12" fmla="*/ 20371 h 203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43" h="20371" fill="none" extrusionOk="0">
                <a:moveTo>
                  <a:pt x="7182" y="-1"/>
                </a:moveTo>
                <a:cubicBezTo>
                  <a:pt x="14304" y="2510"/>
                  <a:pt x="19597" y="8559"/>
                  <a:pt x="21142" y="15951"/>
                </a:cubicBezTo>
              </a:path>
              <a:path w="21143" h="20371" stroke="0" extrusionOk="0">
                <a:moveTo>
                  <a:pt x="7182" y="-1"/>
                </a:moveTo>
                <a:cubicBezTo>
                  <a:pt x="14304" y="2510"/>
                  <a:pt x="19597" y="8559"/>
                  <a:pt x="21142" y="15951"/>
                </a:cubicBezTo>
                <a:lnTo>
                  <a:pt x="0" y="20371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81953" name="Arc 33"/>
          <p:cNvSpPr>
            <a:spLocks/>
          </p:cNvSpPr>
          <p:nvPr/>
        </p:nvSpPr>
        <p:spPr bwMode="auto">
          <a:xfrm flipH="1">
            <a:off x="8101013" y="5229225"/>
            <a:ext cx="142875" cy="184150"/>
          </a:xfrm>
          <a:custGeom>
            <a:avLst/>
            <a:gdLst>
              <a:gd name="T0" fmla="*/ 57884 w 21600"/>
              <a:gd name="T1" fmla="*/ 0 h 19748"/>
              <a:gd name="T2" fmla="*/ 142875 w 21600"/>
              <a:gd name="T3" fmla="*/ 184150 h 19748"/>
              <a:gd name="T4" fmla="*/ 0 w 21600"/>
              <a:gd name="T5" fmla="*/ 184150 h 19748"/>
              <a:gd name="T6" fmla="*/ 0 60000 65536"/>
              <a:gd name="T7" fmla="*/ 0 60000 65536"/>
              <a:gd name="T8" fmla="*/ 0 60000 65536"/>
              <a:gd name="T9" fmla="*/ 0 w 21600"/>
              <a:gd name="T10" fmla="*/ 0 h 19748"/>
              <a:gd name="T11" fmla="*/ 21600 w 21600"/>
              <a:gd name="T12" fmla="*/ 19748 h 197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748" fill="none" extrusionOk="0">
                <a:moveTo>
                  <a:pt x="8750" y="0"/>
                </a:moveTo>
                <a:cubicBezTo>
                  <a:pt x="16562" y="3461"/>
                  <a:pt x="21600" y="11203"/>
                  <a:pt x="21600" y="19748"/>
                </a:cubicBezTo>
              </a:path>
              <a:path w="21600" h="19748" stroke="0" extrusionOk="0">
                <a:moveTo>
                  <a:pt x="8750" y="0"/>
                </a:moveTo>
                <a:cubicBezTo>
                  <a:pt x="16562" y="3461"/>
                  <a:pt x="21600" y="11203"/>
                  <a:pt x="21600" y="19748"/>
                </a:cubicBezTo>
                <a:lnTo>
                  <a:pt x="0" y="19748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81934" name="Text Box 14"/>
          <p:cNvSpPr txBox="1">
            <a:spLocks noChangeArrowheads="1"/>
          </p:cNvSpPr>
          <p:nvPr/>
        </p:nvSpPr>
        <p:spPr bwMode="auto">
          <a:xfrm>
            <a:off x="468313" y="2060575"/>
            <a:ext cx="439261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Дано: </a:t>
            </a:r>
            <a:r>
              <a:rPr lang="en-US">
                <a:latin typeface="Arial" charset="0"/>
              </a:rPr>
              <a:t>a</a:t>
            </a:r>
            <a:r>
              <a:rPr lang="ru-RU">
                <a:latin typeface="Arial" charset="0"/>
              </a:rPr>
              <a:t>=</a:t>
            </a:r>
            <a:r>
              <a:rPr lang="en-US">
                <a:latin typeface="Arial" charset="0"/>
              </a:rPr>
              <a:t>6 </a:t>
            </a:r>
            <a:r>
              <a:rPr lang="ru-RU">
                <a:latin typeface="Arial" charset="0"/>
              </a:rPr>
              <a:t>см</a:t>
            </a:r>
            <a:r>
              <a:rPr lang="en-US">
                <a:latin typeface="Arial" charset="0"/>
              </a:rPr>
              <a:t>, b=7,7</a:t>
            </a:r>
            <a:r>
              <a:rPr lang="ru-RU">
                <a:latin typeface="Arial" charset="0"/>
              </a:rPr>
              <a:t> см,</a:t>
            </a:r>
            <a:r>
              <a:rPr lang="en-US">
                <a:latin typeface="Arial" charset="0"/>
              </a:rPr>
              <a:t> </a:t>
            </a:r>
            <a:endParaRPr lang="ru-RU">
              <a:latin typeface="Arial" charset="0"/>
            </a:endParaRPr>
          </a:p>
          <a:p>
            <a:r>
              <a:rPr lang="en-US">
                <a:latin typeface="Arial" charset="0"/>
              </a:rPr>
              <a:t>c=4,8</a:t>
            </a:r>
            <a:r>
              <a:rPr lang="ru-RU">
                <a:latin typeface="Arial" charset="0"/>
              </a:rPr>
              <a:t> см</a:t>
            </a:r>
            <a:r>
              <a:rPr lang="ru-RU">
                <a:latin typeface="Arial" charset="0"/>
                <a:sym typeface="Symbol" pitchFamily="18" charset="2"/>
              </a:rPr>
              <a:t>.</a:t>
            </a:r>
            <a:endParaRPr lang="ru-RU">
              <a:latin typeface="Arial" charset="0"/>
            </a:endParaRPr>
          </a:p>
          <a:p>
            <a:r>
              <a:rPr lang="ru-RU">
                <a:latin typeface="Arial" charset="0"/>
              </a:rPr>
              <a:t>Найти: </a:t>
            </a:r>
            <a:r>
              <a:rPr lang="ru-RU">
                <a:latin typeface="Arial" charset="0"/>
                <a:sym typeface="Symbol" pitchFamily="18" charset="2"/>
              </a:rPr>
              <a:t>А</a:t>
            </a:r>
            <a:r>
              <a:rPr lang="en-US">
                <a:latin typeface="Arial" charset="0"/>
                <a:sym typeface="Symbol" pitchFamily="18" charset="2"/>
              </a:rPr>
              <a:t>,</a:t>
            </a:r>
            <a:r>
              <a:rPr lang="ru-RU">
                <a:latin typeface="Arial" charset="0"/>
              </a:rPr>
              <a:t> </a:t>
            </a:r>
            <a:r>
              <a:rPr lang="ru-RU">
                <a:latin typeface="Arial" charset="0"/>
                <a:sym typeface="Symbol" pitchFamily="18" charset="2"/>
              </a:rPr>
              <a:t></a:t>
            </a:r>
            <a:r>
              <a:rPr lang="en-US">
                <a:latin typeface="Arial" charset="0"/>
                <a:sym typeface="Symbol" pitchFamily="18" charset="2"/>
              </a:rPr>
              <a:t>B,</a:t>
            </a:r>
            <a:r>
              <a:rPr lang="ru-RU">
                <a:latin typeface="Arial" charset="0"/>
              </a:rPr>
              <a:t> </a:t>
            </a:r>
            <a:r>
              <a:rPr lang="ru-RU">
                <a:latin typeface="Arial" charset="0"/>
                <a:sym typeface="Symbol" pitchFamily="18" charset="2"/>
              </a:rPr>
              <a:t></a:t>
            </a:r>
            <a:r>
              <a:rPr lang="en-US">
                <a:latin typeface="Arial" charset="0"/>
                <a:sym typeface="Symbol" pitchFamily="18" charset="2"/>
              </a:rPr>
              <a:t>C</a:t>
            </a:r>
            <a:r>
              <a:rPr lang="ru-RU">
                <a:latin typeface="Arial" charset="0"/>
                <a:sym typeface="Symbol" pitchFamily="18" charset="2"/>
              </a:rPr>
              <a:t>.</a:t>
            </a:r>
            <a:endParaRPr lang="ru-RU">
              <a:latin typeface="Arial" charset="0"/>
            </a:endParaRPr>
          </a:p>
          <a:p>
            <a:endParaRPr lang="en-US">
              <a:solidFill>
                <a:schemeClr val="accent1"/>
              </a:solidFill>
              <a:latin typeface="Arial" charset="0"/>
            </a:endParaRPr>
          </a:p>
          <a:p>
            <a:endParaRPr lang="en-US">
              <a:solidFill>
                <a:schemeClr val="accent1"/>
              </a:solidFill>
              <a:latin typeface="Arial" charset="0"/>
            </a:endParaRPr>
          </a:p>
          <a:p>
            <a:r>
              <a:rPr lang="ru-RU">
                <a:solidFill>
                  <a:schemeClr val="accent1"/>
                </a:solidFill>
                <a:latin typeface="Arial" charset="0"/>
                <a:hlinkClick r:id="" action="ppaction://noaction"/>
              </a:rPr>
              <a:t>Ответ</a:t>
            </a:r>
            <a:endParaRPr lang="ru-RU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81935" name="AutoShape 15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0"/>
            <a:ext cx="6959621" cy="1143000"/>
          </a:xfrm>
          <a:noFill/>
        </p:spPr>
        <p:txBody>
          <a:bodyPr anchor="b"/>
          <a:lstStyle/>
          <a:p>
            <a:r>
              <a:rPr lang="ru-RU" u="sng"/>
              <a:t>Решаем задачу 3</a:t>
            </a:r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395288" y="1341438"/>
            <a:ext cx="874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Решить треугольник АВС, если </a:t>
            </a:r>
            <a:r>
              <a:rPr lang="en-US">
                <a:latin typeface="Arial" charset="0"/>
              </a:rPr>
              <a:t>a</a:t>
            </a:r>
            <a:r>
              <a:rPr lang="ru-RU">
                <a:latin typeface="Arial" charset="0"/>
              </a:rPr>
              <a:t>=</a:t>
            </a:r>
            <a:r>
              <a:rPr lang="en-US">
                <a:latin typeface="Arial" charset="0"/>
              </a:rPr>
              <a:t>6 </a:t>
            </a:r>
            <a:r>
              <a:rPr lang="ru-RU">
                <a:latin typeface="Arial" charset="0"/>
              </a:rPr>
              <a:t>см</a:t>
            </a:r>
            <a:r>
              <a:rPr lang="en-US">
                <a:latin typeface="Arial" charset="0"/>
              </a:rPr>
              <a:t>, b=7,7</a:t>
            </a:r>
            <a:r>
              <a:rPr lang="ru-RU">
                <a:latin typeface="Arial" charset="0"/>
              </a:rPr>
              <a:t> см,</a:t>
            </a:r>
            <a:r>
              <a:rPr lang="en-US">
                <a:latin typeface="Arial" charset="0"/>
              </a:rPr>
              <a:t> c=4,8</a:t>
            </a:r>
            <a:r>
              <a:rPr lang="ru-RU">
                <a:latin typeface="Arial" charset="0"/>
              </a:rPr>
              <a:t> см</a:t>
            </a:r>
            <a:r>
              <a:rPr lang="ru-RU">
                <a:latin typeface="Arial" charset="0"/>
                <a:sym typeface="Symbol" pitchFamily="18" charset="2"/>
              </a:rPr>
              <a:t>.</a:t>
            </a:r>
          </a:p>
        </p:txBody>
      </p:sp>
      <p:sp>
        <p:nvSpPr>
          <p:cNvPr id="81939" name="Line 19"/>
          <p:cNvSpPr>
            <a:spLocks noChangeShapeType="1"/>
          </p:cNvSpPr>
          <p:nvPr/>
        </p:nvSpPr>
        <p:spPr bwMode="auto">
          <a:xfrm rot="2400000">
            <a:off x="6561138" y="4724400"/>
            <a:ext cx="21590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40" name="Line 20"/>
          <p:cNvSpPr>
            <a:spLocks noChangeShapeType="1"/>
          </p:cNvSpPr>
          <p:nvPr/>
        </p:nvSpPr>
        <p:spPr bwMode="auto">
          <a:xfrm rot="-3240000">
            <a:off x="5479257" y="4725194"/>
            <a:ext cx="1727200" cy="1587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41" name="Line 21"/>
          <p:cNvSpPr>
            <a:spLocks noChangeShapeType="1"/>
          </p:cNvSpPr>
          <p:nvPr/>
        </p:nvSpPr>
        <p:spPr bwMode="auto">
          <a:xfrm>
            <a:off x="5838825" y="5413375"/>
            <a:ext cx="2627313" cy="158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8388350" y="54451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C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81943" name="Text Box 23"/>
          <p:cNvSpPr txBox="1">
            <a:spLocks noChangeArrowheads="1"/>
          </p:cNvSpPr>
          <p:nvPr/>
        </p:nvSpPr>
        <p:spPr bwMode="auto">
          <a:xfrm>
            <a:off x="5480050" y="54451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А</a:t>
            </a:r>
          </a:p>
        </p:txBody>
      </p:sp>
      <p:sp>
        <p:nvSpPr>
          <p:cNvPr id="81950" name="Text Box 30"/>
          <p:cNvSpPr txBox="1">
            <a:spLocks noChangeArrowheads="1"/>
          </p:cNvSpPr>
          <p:nvPr/>
        </p:nvSpPr>
        <p:spPr bwMode="auto">
          <a:xfrm>
            <a:off x="6704013" y="3429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8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26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8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2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02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2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81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2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2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1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02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81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02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81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2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81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602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81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02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802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8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2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8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4" grpId="0" animBg="1"/>
      <p:bldP spid="81945" grpId="0" animBg="1"/>
      <p:bldP spid="81948" grpId="0" animBg="1"/>
      <p:bldP spid="81951" grpId="0" animBg="1"/>
      <p:bldP spid="81952" grpId="0" animBg="1"/>
      <p:bldP spid="81953" grpId="0" animBg="1"/>
      <p:bldP spid="81934" grpId="0"/>
      <p:bldP spid="81935" grpId="0" autoUpdateAnimBg="0"/>
      <p:bldP spid="81936" grpId="0"/>
      <p:bldP spid="81939" grpId="0" animBg="1"/>
      <p:bldP spid="81940" grpId="0" animBg="1"/>
      <p:bldP spid="81941" grpId="0" animBg="1"/>
      <p:bldP spid="81942" grpId="0"/>
      <p:bldP spid="81943" grpId="0"/>
      <p:bldP spid="819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5632-AF5B-4DC1-92F9-3BAEB6AC8091}" type="slidenum">
              <a:rPr lang="ru-RU"/>
              <a:pPr/>
              <a:t>2</a:t>
            </a:fld>
            <a:endParaRPr lang="ru-RU"/>
          </a:p>
        </p:txBody>
      </p:sp>
      <p:sp>
        <p:nvSpPr>
          <p:cNvPr id="30723" name="Номер слайда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93306A53-BA76-42DE-B2BE-58F567D7A374}" type="slidenum">
              <a:rPr lang="ru-RU" sz="2600" b="1">
                <a:solidFill>
                  <a:schemeClr val="bg1"/>
                </a:solidFill>
                <a:latin typeface="Arial" charset="0"/>
              </a:rPr>
              <a:pPr/>
              <a:t>2</a:t>
            </a:fld>
            <a:endParaRPr lang="ru-RU" sz="2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724" name="AutoShape 7"/>
          <p:cNvSpPr>
            <a:spLocks noChangeArrowheads="1"/>
          </p:cNvSpPr>
          <p:nvPr/>
        </p:nvSpPr>
        <p:spPr bwMode="auto">
          <a:xfrm>
            <a:off x="5724525" y="2997200"/>
            <a:ext cx="2684463" cy="1800225"/>
          </a:xfrm>
          <a:prstGeom prst="triangle">
            <a:avLst>
              <a:gd name="adj" fmla="val 82125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30725" name="Text Box 8"/>
          <p:cNvSpPr txBox="1">
            <a:spLocks noChangeArrowheads="1"/>
          </p:cNvSpPr>
          <p:nvPr/>
        </p:nvSpPr>
        <p:spPr bwMode="auto">
          <a:xfrm>
            <a:off x="5292725" y="4700588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30726" name="Text Box 9"/>
          <p:cNvSpPr txBox="1">
            <a:spLocks noChangeArrowheads="1"/>
          </p:cNvSpPr>
          <p:nvPr/>
        </p:nvSpPr>
        <p:spPr bwMode="auto">
          <a:xfrm>
            <a:off x="7932738" y="2492375"/>
            <a:ext cx="457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30727" name="Text Box 10"/>
          <p:cNvSpPr txBox="1">
            <a:spLocks noChangeArrowheads="1"/>
          </p:cNvSpPr>
          <p:nvPr/>
        </p:nvSpPr>
        <p:spPr bwMode="auto">
          <a:xfrm>
            <a:off x="8435975" y="4652963"/>
            <a:ext cx="457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30728" name="Arc 14"/>
          <p:cNvSpPr>
            <a:spLocks/>
          </p:cNvSpPr>
          <p:nvPr/>
        </p:nvSpPr>
        <p:spPr bwMode="auto">
          <a:xfrm>
            <a:off x="6084888" y="4510088"/>
            <a:ext cx="144462" cy="280987"/>
          </a:xfrm>
          <a:custGeom>
            <a:avLst/>
            <a:gdLst>
              <a:gd name="T0" fmla="*/ 0 w 21600"/>
              <a:gd name="T1" fmla="*/ 0 h 27931"/>
              <a:gd name="T2" fmla="*/ 138115 w 21600"/>
              <a:gd name="T3" fmla="*/ 280987 h 27931"/>
              <a:gd name="T4" fmla="*/ 0 w 21600"/>
              <a:gd name="T5" fmla="*/ 217297 h 27931"/>
              <a:gd name="T6" fmla="*/ 0 60000 65536"/>
              <a:gd name="T7" fmla="*/ 0 60000 65536"/>
              <a:gd name="T8" fmla="*/ 0 60000 65536"/>
              <a:gd name="T9" fmla="*/ 0 w 21600"/>
              <a:gd name="T10" fmla="*/ 0 h 27931"/>
              <a:gd name="T11" fmla="*/ 21600 w 21600"/>
              <a:gd name="T12" fmla="*/ 27931 h 279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93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745"/>
                  <a:pt x="21280" y="25879"/>
                  <a:pt x="20651" y="27931"/>
                </a:cubicBezTo>
              </a:path>
              <a:path w="21600" h="2793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745"/>
                  <a:pt x="21280" y="25879"/>
                  <a:pt x="20651" y="2793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30729" name="Arc 15"/>
          <p:cNvSpPr>
            <a:spLocks/>
          </p:cNvSpPr>
          <p:nvPr/>
        </p:nvSpPr>
        <p:spPr bwMode="auto">
          <a:xfrm flipH="1">
            <a:off x="8029575" y="4508500"/>
            <a:ext cx="287338" cy="288925"/>
          </a:xfrm>
          <a:custGeom>
            <a:avLst/>
            <a:gdLst>
              <a:gd name="T0" fmla="*/ 0 w 21600"/>
              <a:gd name="T1" fmla="*/ 0 h 21600"/>
              <a:gd name="T2" fmla="*/ 287338 w 21600"/>
              <a:gd name="T3" fmla="*/ 288925 h 21600"/>
              <a:gd name="T4" fmla="*/ 0 w 21600"/>
              <a:gd name="T5" fmla="*/ 28892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30730" name="Arc 16"/>
          <p:cNvSpPr>
            <a:spLocks/>
          </p:cNvSpPr>
          <p:nvPr/>
        </p:nvSpPr>
        <p:spPr bwMode="auto">
          <a:xfrm flipH="1">
            <a:off x="7959725" y="4438650"/>
            <a:ext cx="328613" cy="368300"/>
          </a:xfrm>
          <a:custGeom>
            <a:avLst/>
            <a:gdLst>
              <a:gd name="T0" fmla="*/ 0 w 24760"/>
              <a:gd name="T1" fmla="*/ 3107 h 27504"/>
              <a:gd name="T2" fmla="*/ 317690 w 24760"/>
              <a:gd name="T3" fmla="*/ 368300 h 27504"/>
              <a:gd name="T4" fmla="*/ 41939 w 24760"/>
              <a:gd name="T5" fmla="*/ 289241 h 27504"/>
              <a:gd name="T6" fmla="*/ 0 60000 65536"/>
              <a:gd name="T7" fmla="*/ 0 60000 65536"/>
              <a:gd name="T8" fmla="*/ 0 60000 65536"/>
              <a:gd name="T9" fmla="*/ 0 w 24760"/>
              <a:gd name="T10" fmla="*/ 0 h 27504"/>
              <a:gd name="T11" fmla="*/ 24760 w 24760"/>
              <a:gd name="T12" fmla="*/ 27504 h 275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760" h="27504" fill="none" extrusionOk="0">
                <a:moveTo>
                  <a:pt x="0" y="232"/>
                </a:moveTo>
                <a:cubicBezTo>
                  <a:pt x="1046" y="77"/>
                  <a:pt x="2102" y="-1"/>
                  <a:pt x="3160" y="0"/>
                </a:cubicBezTo>
                <a:cubicBezTo>
                  <a:pt x="15089" y="0"/>
                  <a:pt x="24760" y="9670"/>
                  <a:pt x="24760" y="21600"/>
                </a:cubicBezTo>
                <a:cubicBezTo>
                  <a:pt x="24760" y="23596"/>
                  <a:pt x="24483" y="25583"/>
                  <a:pt x="23937" y="27504"/>
                </a:cubicBezTo>
              </a:path>
              <a:path w="24760" h="27504" stroke="0" extrusionOk="0">
                <a:moveTo>
                  <a:pt x="0" y="232"/>
                </a:moveTo>
                <a:cubicBezTo>
                  <a:pt x="1046" y="77"/>
                  <a:pt x="2102" y="-1"/>
                  <a:pt x="3160" y="0"/>
                </a:cubicBezTo>
                <a:cubicBezTo>
                  <a:pt x="15089" y="0"/>
                  <a:pt x="24760" y="9670"/>
                  <a:pt x="24760" y="21600"/>
                </a:cubicBezTo>
                <a:cubicBezTo>
                  <a:pt x="24760" y="23596"/>
                  <a:pt x="24483" y="25583"/>
                  <a:pt x="23937" y="27504"/>
                </a:cubicBezTo>
                <a:lnTo>
                  <a:pt x="316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30731" name="Arc 17"/>
          <p:cNvSpPr>
            <a:spLocks/>
          </p:cNvSpPr>
          <p:nvPr/>
        </p:nvSpPr>
        <p:spPr bwMode="auto">
          <a:xfrm rot="10041455">
            <a:off x="7669213" y="3141663"/>
            <a:ext cx="306387" cy="215900"/>
          </a:xfrm>
          <a:custGeom>
            <a:avLst/>
            <a:gdLst>
              <a:gd name="T0" fmla="*/ 0 w 30726"/>
              <a:gd name="T1" fmla="*/ 23199 h 21600"/>
              <a:gd name="T2" fmla="*/ 306387 w 30726"/>
              <a:gd name="T3" fmla="*/ 164764 h 21600"/>
              <a:gd name="T4" fmla="*/ 97133 w 30726"/>
              <a:gd name="T5" fmla="*/ 215900 h 21600"/>
              <a:gd name="T6" fmla="*/ 0 60000 65536"/>
              <a:gd name="T7" fmla="*/ 0 60000 65536"/>
              <a:gd name="T8" fmla="*/ 0 60000 65536"/>
              <a:gd name="T9" fmla="*/ 0 w 30726"/>
              <a:gd name="T10" fmla="*/ 0 h 21600"/>
              <a:gd name="T11" fmla="*/ 30726 w 3072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726" h="21600" fill="none" extrusionOk="0">
                <a:moveTo>
                  <a:pt x="0" y="2321"/>
                </a:moveTo>
                <a:cubicBezTo>
                  <a:pt x="3020" y="795"/>
                  <a:pt x="6357" y="-1"/>
                  <a:pt x="9741" y="0"/>
                </a:cubicBezTo>
                <a:cubicBezTo>
                  <a:pt x="19699" y="0"/>
                  <a:pt x="28367" y="6808"/>
                  <a:pt x="30726" y="16483"/>
                </a:cubicBezTo>
              </a:path>
              <a:path w="30726" h="21600" stroke="0" extrusionOk="0">
                <a:moveTo>
                  <a:pt x="0" y="2321"/>
                </a:moveTo>
                <a:cubicBezTo>
                  <a:pt x="3020" y="795"/>
                  <a:pt x="6357" y="-1"/>
                  <a:pt x="9741" y="0"/>
                </a:cubicBezTo>
                <a:cubicBezTo>
                  <a:pt x="19699" y="0"/>
                  <a:pt x="28367" y="6808"/>
                  <a:pt x="30726" y="16483"/>
                </a:cubicBezTo>
                <a:lnTo>
                  <a:pt x="9741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30732" name="Arc 18"/>
          <p:cNvSpPr>
            <a:spLocks/>
          </p:cNvSpPr>
          <p:nvPr/>
        </p:nvSpPr>
        <p:spPr bwMode="auto">
          <a:xfrm rot="-10403471">
            <a:off x="7596188" y="3284538"/>
            <a:ext cx="431800" cy="144462"/>
          </a:xfrm>
          <a:custGeom>
            <a:avLst/>
            <a:gdLst>
              <a:gd name="T0" fmla="*/ 0 w 40427"/>
              <a:gd name="T1" fmla="*/ 81514 h 21600"/>
              <a:gd name="T2" fmla="*/ 431800 w 40427"/>
              <a:gd name="T3" fmla="*/ 110246 h 21600"/>
              <a:gd name="T4" fmla="*/ 207660 w 40427"/>
              <a:gd name="T5" fmla="*/ 144462 h 21600"/>
              <a:gd name="T6" fmla="*/ 0 60000 65536"/>
              <a:gd name="T7" fmla="*/ 0 60000 65536"/>
              <a:gd name="T8" fmla="*/ 0 60000 65536"/>
              <a:gd name="T9" fmla="*/ 0 w 40427"/>
              <a:gd name="T10" fmla="*/ 0 h 21600"/>
              <a:gd name="T11" fmla="*/ 40427 w 4042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427" h="21600" fill="none" extrusionOk="0">
                <a:moveTo>
                  <a:pt x="0" y="12188"/>
                </a:moveTo>
                <a:cubicBezTo>
                  <a:pt x="3608" y="4734"/>
                  <a:pt x="11160" y="-1"/>
                  <a:pt x="19442" y="0"/>
                </a:cubicBezTo>
                <a:cubicBezTo>
                  <a:pt x="29400" y="0"/>
                  <a:pt x="38068" y="6808"/>
                  <a:pt x="40427" y="16483"/>
                </a:cubicBezTo>
              </a:path>
              <a:path w="40427" h="21600" stroke="0" extrusionOk="0">
                <a:moveTo>
                  <a:pt x="0" y="12188"/>
                </a:moveTo>
                <a:cubicBezTo>
                  <a:pt x="3608" y="4734"/>
                  <a:pt x="11160" y="-1"/>
                  <a:pt x="19442" y="0"/>
                </a:cubicBezTo>
                <a:cubicBezTo>
                  <a:pt x="29400" y="0"/>
                  <a:pt x="38068" y="6808"/>
                  <a:pt x="40427" y="16483"/>
                </a:cubicBezTo>
                <a:lnTo>
                  <a:pt x="19442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30733" name="Arc 19"/>
          <p:cNvSpPr>
            <a:spLocks/>
          </p:cNvSpPr>
          <p:nvPr/>
        </p:nvSpPr>
        <p:spPr bwMode="auto">
          <a:xfrm flipH="1">
            <a:off x="8113713" y="4591050"/>
            <a:ext cx="276225" cy="280988"/>
          </a:xfrm>
          <a:custGeom>
            <a:avLst/>
            <a:gdLst>
              <a:gd name="T0" fmla="*/ 64776 w 20780"/>
              <a:gd name="T1" fmla="*/ 0 h 21043"/>
              <a:gd name="T2" fmla="*/ 276225 w 20780"/>
              <a:gd name="T3" fmla="*/ 202285 h 21043"/>
              <a:gd name="T4" fmla="*/ 0 w 20780"/>
              <a:gd name="T5" fmla="*/ 280988 h 21043"/>
              <a:gd name="T6" fmla="*/ 0 60000 65536"/>
              <a:gd name="T7" fmla="*/ 0 60000 65536"/>
              <a:gd name="T8" fmla="*/ 0 60000 65536"/>
              <a:gd name="T9" fmla="*/ 0 w 20780"/>
              <a:gd name="T10" fmla="*/ 0 h 21043"/>
              <a:gd name="T11" fmla="*/ 20780 w 20780"/>
              <a:gd name="T12" fmla="*/ 21043 h 21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80" h="21043" fill="none" extrusionOk="0">
                <a:moveTo>
                  <a:pt x="4873" y="-1"/>
                </a:moveTo>
                <a:cubicBezTo>
                  <a:pt x="12538" y="1775"/>
                  <a:pt x="18633" y="7578"/>
                  <a:pt x="20780" y="15148"/>
                </a:cubicBezTo>
              </a:path>
              <a:path w="20780" h="21043" stroke="0" extrusionOk="0">
                <a:moveTo>
                  <a:pt x="4873" y="-1"/>
                </a:moveTo>
                <a:cubicBezTo>
                  <a:pt x="12538" y="1775"/>
                  <a:pt x="18633" y="7578"/>
                  <a:pt x="20780" y="15148"/>
                </a:cubicBezTo>
                <a:lnTo>
                  <a:pt x="0" y="2104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30734" name="AutoShape 2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0"/>
            <a:ext cx="7173935" cy="1143000"/>
          </a:xfrm>
          <a:noFill/>
        </p:spPr>
        <p:txBody>
          <a:bodyPr anchor="b"/>
          <a:lstStyle/>
          <a:p>
            <a:r>
              <a:rPr lang="ru-RU" sz="41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Сумма углов треугольника</a:t>
            </a:r>
          </a:p>
        </p:txBody>
      </p:sp>
      <p:sp>
        <p:nvSpPr>
          <p:cNvPr id="30735" name="Rectangle 22"/>
          <p:cNvSpPr>
            <a:spLocks noChangeArrowheads="1"/>
          </p:cNvSpPr>
          <p:nvPr/>
        </p:nvSpPr>
        <p:spPr bwMode="auto">
          <a:xfrm>
            <a:off x="250825" y="1557338"/>
            <a:ext cx="690245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2000">
                <a:latin typeface="Arial" charset="0"/>
              </a:rPr>
              <a:t>	</a:t>
            </a:r>
            <a:r>
              <a:rPr lang="ru-RU">
                <a:latin typeface="Arial" charset="0"/>
              </a:rPr>
              <a:t>Сумма углов треугольника равна 180</a:t>
            </a:r>
            <a:r>
              <a:rPr lang="en-US">
                <a:latin typeface="Arial" charset="0"/>
                <a:cs typeface="Arial" charset="0"/>
              </a:rPr>
              <a:t>º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ru-RU">
              <a:latin typeface="Arial" charset="0"/>
            </a:endParaRPr>
          </a:p>
        </p:txBody>
      </p:sp>
      <p:graphicFrame>
        <p:nvGraphicFramePr>
          <p:cNvPr id="30736" name="Object 24"/>
          <p:cNvGraphicFramePr>
            <a:graphicFrameLocks noChangeAspect="1"/>
          </p:cNvGraphicFramePr>
          <p:nvPr/>
        </p:nvGraphicFramePr>
        <p:xfrm>
          <a:off x="2339975" y="2205038"/>
          <a:ext cx="2768600" cy="355600"/>
        </p:xfrm>
        <a:graphic>
          <a:graphicData uri="http://schemas.openxmlformats.org/presentationml/2006/ole">
            <p:oleObj spid="_x0000_s30736" name="Формула" r:id="rId3" imgW="1384200" imgH="177480" progId="Equation.3">
              <p:embed/>
            </p:oleObj>
          </a:graphicData>
        </a:graphic>
      </p:graphicFrame>
      <p:sp>
        <p:nvSpPr>
          <p:cNvPr id="30737" name="AutoShape 25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 rot="1564981">
            <a:off x="755650" y="5157788"/>
            <a:ext cx="1676400" cy="1295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3E23-1B8A-43CC-A1CE-3CC75115A702}" type="slidenum">
              <a:rPr lang="ru-RU"/>
              <a:pPr/>
              <a:t>3</a:t>
            </a:fld>
            <a:endParaRPr lang="ru-RU"/>
          </a:p>
        </p:txBody>
      </p:sp>
      <p:sp>
        <p:nvSpPr>
          <p:cNvPr id="31747" name="Номер слайда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77322FCE-5769-4036-867C-8FBF7DB3F070}" type="slidenum">
              <a:rPr lang="ru-RU" sz="2600" b="1">
                <a:solidFill>
                  <a:schemeClr val="bg1"/>
                </a:solidFill>
                <a:latin typeface="Arial" charset="0"/>
              </a:rPr>
              <a:pPr/>
              <a:t>3</a:t>
            </a:fld>
            <a:endParaRPr lang="ru-RU" sz="2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179388" y="1196975"/>
            <a:ext cx="8208962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ctr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2000">
                <a:latin typeface="Arial" charset="0"/>
              </a:rPr>
              <a:t>	</a:t>
            </a:r>
            <a:r>
              <a:rPr lang="ru-RU">
                <a:latin typeface="Arial" charset="0"/>
              </a:rPr>
              <a:t>Стороны треугольника пропорциональны синусам противолежащих углов</a:t>
            </a: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ru-RU">
              <a:latin typeface="Arial" charset="0"/>
            </a:endParaRPr>
          </a:p>
        </p:txBody>
      </p:sp>
      <p:sp>
        <p:nvSpPr>
          <p:cNvPr id="31751" name="AutoShape 8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0"/>
            <a:ext cx="7032646" cy="1143000"/>
          </a:xfrm>
          <a:noFill/>
        </p:spPr>
        <p:txBody>
          <a:bodyPr anchor="b"/>
          <a:lstStyle/>
          <a:p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Теорема синусов</a:t>
            </a:r>
          </a:p>
        </p:txBody>
      </p:sp>
      <p:graphicFrame>
        <p:nvGraphicFramePr>
          <p:cNvPr id="31752" name="Object 10"/>
          <p:cNvGraphicFramePr>
            <a:graphicFrameLocks noChangeAspect="1"/>
          </p:cNvGraphicFramePr>
          <p:nvPr/>
        </p:nvGraphicFramePr>
        <p:xfrm>
          <a:off x="1476375" y="2205038"/>
          <a:ext cx="4103688" cy="1200150"/>
        </p:xfrm>
        <a:graphic>
          <a:graphicData uri="http://schemas.openxmlformats.org/presentationml/2006/ole">
            <p:oleObj spid="_x0000_s31752" name="Формула" r:id="rId4" imgW="1346040" imgH="393480" progId="Equation.3">
              <p:embed/>
            </p:oleObj>
          </a:graphicData>
        </a:graphic>
      </p:graphicFrame>
      <p:grpSp>
        <p:nvGrpSpPr>
          <p:cNvPr id="31753" name="Group 24"/>
          <p:cNvGrpSpPr>
            <a:grpSpLocks/>
          </p:cNvGrpSpPr>
          <p:nvPr/>
        </p:nvGrpSpPr>
        <p:grpSpPr bwMode="auto">
          <a:xfrm>
            <a:off x="5292725" y="2492375"/>
            <a:ext cx="3600450" cy="2808288"/>
            <a:chOff x="3424" y="1706"/>
            <a:chExt cx="2268" cy="1769"/>
          </a:xfrm>
        </p:grpSpPr>
        <p:sp>
          <p:nvSpPr>
            <p:cNvPr id="31754" name="AutoShape 11"/>
            <p:cNvSpPr>
              <a:spLocks noChangeArrowheads="1"/>
            </p:cNvSpPr>
            <p:nvPr/>
          </p:nvSpPr>
          <p:spPr bwMode="auto">
            <a:xfrm>
              <a:off x="3696" y="2024"/>
              <a:ext cx="1691" cy="1134"/>
            </a:xfrm>
            <a:prstGeom prst="triangle">
              <a:avLst>
                <a:gd name="adj" fmla="val 82125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  <p:sp>
          <p:nvSpPr>
            <p:cNvPr id="31755" name="Text Box 12"/>
            <p:cNvSpPr txBox="1">
              <a:spLocks noChangeArrowheads="1"/>
            </p:cNvSpPr>
            <p:nvPr/>
          </p:nvSpPr>
          <p:spPr bwMode="auto">
            <a:xfrm>
              <a:off x="3424" y="3097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А</a:t>
              </a:r>
            </a:p>
          </p:txBody>
        </p:sp>
        <p:sp>
          <p:nvSpPr>
            <p:cNvPr id="31756" name="Text Box 13"/>
            <p:cNvSpPr txBox="1">
              <a:spLocks noChangeArrowheads="1"/>
            </p:cNvSpPr>
            <p:nvPr/>
          </p:nvSpPr>
          <p:spPr bwMode="auto">
            <a:xfrm>
              <a:off x="5087" y="1706"/>
              <a:ext cx="28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В</a:t>
              </a:r>
            </a:p>
          </p:txBody>
        </p:sp>
        <p:sp>
          <p:nvSpPr>
            <p:cNvPr id="31757" name="Text Box 14"/>
            <p:cNvSpPr txBox="1">
              <a:spLocks noChangeArrowheads="1"/>
            </p:cNvSpPr>
            <p:nvPr/>
          </p:nvSpPr>
          <p:spPr bwMode="auto">
            <a:xfrm>
              <a:off x="5404" y="3067"/>
              <a:ext cx="28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С</a:t>
              </a:r>
            </a:p>
          </p:txBody>
        </p:sp>
        <p:sp>
          <p:nvSpPr>
            <p:cNvPr id="31758" name="Text Box 15"/>
            <p:cNvSpPr txBox="1">
              <a:spLocks noChangeArrowheads="1"/>
            </p:cNvSpPr>
            <p:nvPr/>
          </p:nvSpPr>
          <p:spPr bwMode="auto">
            <a:xfrm>
              <a:off x="4220" y="2296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  <a:endParaRPr lang="ru-RU"/>
            </a:p>
          </p:txBody>
        </p:sp>
        <p:sp>
          <p:nvSpPr>
            <p:cNvPr id="31759" name="Text Box 16"/>
            <p:cNvSpPr txBox="1">
              <a:spLocks noChangeArrowheads="1"/>
            </p:cNvSpPr>
            <p:nvPr/>
          </p:nvSpPr>
          <p:spPr bwMode="auto">
            <a:xfrm>
              <a:off x="4513" y="3187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  <a:endParaRPr lang="ru-RU"/>
            </a:p>
          </p:txBody>
        </p:sp>
        <p:sp>
          <p:nvSpPr>
            <p:cNvPr id="31760" name="Text Box 17"/>
            <p:cNvSpPr txBox="1">
              <a:spLocks noChangeArrowheads="1"/>
            </p:cNvSpPr>
            <p:nvPr/>
          </p:nvSpPr>
          <p:spPr bwMode="auto">
            <a:xfrm>
              <a:off x="5263" y="2387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  <a:endParaRPr lang="ru-RU"/>
            </a:p>
          </p:txBody>
        </p:sp>
        <p:sp>
          <p:nvSpPr>
            <p:cNvPr id="31761" name="Arc 18"/>
            <p:cNvSpPr>
              <a:spLocks/>
            </p:cNvSpPr>
            <p:nvPr/>
          </p:nvSpPr>
          <p:spPr bwMode="auto">
            <a:xfrm>
              <a:off x="3923" y="2977"/>
              <a:ext cx="91" cy="177"/>
            </a:xfrm>
            <a:custGeom>
              <a:avLst/>
              <a:gdLst>
                <a:gd name="T0" fmla="*/ 0 w 21600"/>
                <a:gd name="T1" fmla="*/ 0 h 27931"/>
                <a:gd name="T2" fmla="*/ 87 w 21600"/>
                <a:gd name="T3" fmla="*/ 177 h 27931"/>
                <a:gd name="T4" fmla="*/ 0 w 21600"/>
                <a:gd name="T5" fmla="*/ 137 h 2793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7931"/>
                <a:gd name="T11" fmla="*/ 21600 w 21600"/>
                <a:gd name="T12" fmla="*/ 27931 h 279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793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745"/>
                    <a:pt x="21280" y="25879"/>
                    <a:pt x="20651" y="27931"/>
                  </a:cubicBezTo>
                </a:path>
                <a:path w="21600" h="2793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745"/>
                    <a:pt x="21280" y="25879"/>
                    <a:pt x="20651" y="2793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  <p:sp>
          <p:nvSpPr>
            <p:cNvPr id="31762" name="Arc 19"/>
            <p:cNvSpPr>
              <a:spLocks/>
            </p:cNvSpPr>
            <p:nvPr/>
          </p:nvSpPr>
          <p:spPr bwMode="auto">
            <a:xfrm flipH="1">
              <a:off x="5148" y="2976"/>
              <a:ext cx="181" cy="182"/>
            </a:xfrm>
            <a:custGeom>
              <a:avLst/>
              <a:gdLst>
                <a:gd name="T0" fmla="*/ 0 w 21600"/>
                <a:gd name="T1" fmla="*/ 0 h 21600"/>
                <a:gd name="T2" fmla="*/ 181 w 21600"/>
                <a:gd name="T3" fmla="*/ 182 h 21600"/>
                <a:gd name="T4" fmla="*/ 0 w 21600"/>
                <a:gd name="T5" fmla="*/ 18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  <p:sp>
          <p:nvSpPr>
            <p:cNvPr id="31763" name="Arc 20"/>
            <p:cNvSpPr>
              <a:spLocks/>
            </p:cNvSpPr>
            <p:nvPr/>
          </p:nvSpPr>
          <p:spPr bwMode="auto">
            <a:xfrm flipH="1">
              <a:off x="5104" y="2932"/>
              <a:ext cx="207" cy="232"/>
            </a:xfrm>
            <a:custGeom>
              <a:avLst/>
              <a:gdLst>
                <a:gd name="T0" fmla="*/ 0 w 24760"/>
                <a:gd name="T1" fmla="*/ 2 h 27504"/>
                <a:gd name="T2" fmla="*/ 200 w 24760"/>
                <a:gd name="T3" fmla="*/ 232 h 27504"/>
                <a:gd name="T4" fmla="*/ 26 w 24760"/>
                <a:gd name="T5" fmla="*/ 182 h 27504"/>
                <a:gd name="T6" fmla="*/ 0 60000 65536"/>
                <a:gd name="T7" fmla="*/ 0 60000 65536"/>
                <a:gd name="T8" fmla="*/ 0 60000 65536"/>
                <a:gd name="T9" fmla="*/ 0 w 24760"/>
                <a:gd name="T10" fmla="*/ 0 h 27504"/>
                <a:gd name="T11" fmla="*/ 24760 w 24760"/>
                <a:gd name="T12" fmla="*/ 27504 h 275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760" h="27504" fill="none" extrusionOk="0">
                  <a:moveTo>
                    <a:pt x="0" y="232"/>
                  </a:moveTo>
                  <a:cubicBezTo>
                    <a:pt x="1046" y="77"/>
                    <a:pt x="2102" y="-1"/>
                    <a:pt x="3160" y="0"/>
                  </a:cubicBezTo>
                  <a:cubicBezTo>
                    <a:pt x="15089" y="0"/>
                    <a:pt x="24760" y="9670"/>
                    <a:pt x="24760" y="21600"/>
                  </a:cubicBezTo>
                  <a:cubicBezTo>
                    <a:pt x="24760" y="23596"/>
                    <a:pt x="24483" y="25583"/>
                    <a:pt x="23937" y="27504"/>
                  </a:cubicBezTo>
                </a:path>
                <a:path w="24760" h="27504" stroke="0" extrusionOk="0">
                  <a:moveTo>
                    <a:pt x="0" y="232"/>
                  </a:moveTo>
                  <a:cubicBezTo>
                    <a:pt x="1046" y="77"/>
                    <a:pt x="2102" y="-1"/>
                    <a:pt x="3160" y="0"/>
                  </a:cubicBezTo>
                  <a:cubicBezTo>
                    <a:pt x="15089" y="0"/>
                    <a:pt x="24760" y="9670"/>
                    <a:pt x="24760" y="21600"/>
                  </a:cubicBezTo>
                  <a:cubicBezTo>
                    <a:pt x="24760" y="23596"/>
                    <a:pt x="24483" y="25583"/>
                    <a:pt x="23937" y="27504"/>
                  </a:cubicBezTo>
                  <a:lnTo>
                    <a:pt x="316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  <p:sp>
          <p:nvSpPr>
            <p:cNvPr id="31764" name="Arc 21"/>
            <p:cNvSpPr>
              <a:spLocks/>
            </p:cNvSpPr>
            <p:nvPr/>
          </p:nvSpPr>
          <p:spPr bwMode="auto">
            <a:xfrm rot="10041455">
              <a:off x="4921" y="2115"/>
              <a:ext cx="193" cy="136"/>
            </a:xfrm>
            <a:custGeom>
              <a:avLst/>
              <a:gdLst>
                <a:gd name="T0" fmla="*/ 0 w 30726"/>
                <a:gd name="T1" fmla="*/ 15 h 21600"/>
                <a:gd name="T2" fmla="*/ 193 w 30726"/>
                <a:gd name="T3" fmla="*/ 104 h 21600"/>
                <a:gd name="T4" fmla="*/ 61 w 30726"/>
                <a:gd name="T5" fmla="*/ 136 h 21600"/>
                <a:gd name="T6" fmla="*/ 0 60000 65536"/>
                <a:gd name="T7" fmla="*/ 0 60000 65536"/>
                <a:gd name="T8" fmla="*/ 0 60000 65536"/>
                <a:gd name="T9" fmla="*/ 0 w 30726"/>
                <a:gd name="T10" fmla="*/ 0 h 21600"/>
                <a:gd name="T11" fmla="*/ 30726 w 307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726" h="21600" fill="none" extrusionOk="0">
                  <a:moveTo>
                    <a:pt x="0" y="2321"/>
                  </a:moveTo>
                  <a:cubicBezTo>
                    <a:pt x="3020" y="795"/>
                    <a:pt x="6357" y="-1"/>
                    <a:pt x="9741" y="0"/>
                  </a:cubicBezTo>
                  <a:cubicBezTo>
                    <a:pt x="19699" y="0"/>
                    <a:pt x="28367" y="6808"/>
                    <a:pt x="30726" y="16483"/>
                  </a:cubicBezTo>
                </a:path>
                <a:path w="30726" h="21600" stroke="0" extrusionOk="0">
                  <a:moveTo>
                    <a:pt x="0" y="2321"/>
                  </a:moveTo>
                  <a:cubicBezTo>
                    <a:pt x="3020" y="795"/>
                    <a:pt x="6357" y="-1"/>
                    <a:pt x="9741" y="0"/>
                  </a:cubicBezTo>
                  <a:cubicBezTo>
                    <a:pt x="19699" y="0"/>
                    <a:pt x="28367" y="6808"/>
                    <a:pt x="30726" y="16483"/>
                  </a:cubicBezTo>
                  <a:lnTo>
                    <a:pt x="9741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  <p:sp>
          <p:nvSpPr>
            <p:cNvPr id="31765" name="Arc 22"/>
            <p:cNvSpPr>
              <a:spLocks/>
            </p:cNvSpPr>
            <p:nvPr/>
          </p:nvSpPr>
          <p:spPr bwMode="auto">
            <a:xfrm rot="-10403471">
              <a:off x="4875" y="2205"/>
              <a:ext cx="272" cy="91"/>
            </a:xfrm>
            <a:custGeom>
              <a:avLst/>
              <a:gdLst>
                <a:gd name="T0" fmla="*/ 0 w 40427"/>
                <a:gd name="T1" fmla="*/ 51 h 21600"/>
                <a:gd name="T2" fmla="*/ 272 w 40427"/>
                <a:gd name="T3" fmla="*/ 69 h 21600"/>
                <a:gd name="T4" fmla="*/ 131 w 40427"/>
                <a:gd name="T5" fmla="*/ 91 h 21600"/>
                <a:gd name="T6" fmla="*/ 0 60000 65536"/>
                <a:gd name="T7" fmla="*/ 0 60000 65536"/>
                <a:gd name="T8" fmla="*/ 0 60000 65536"/>
                <a:gd name="T9" fmla="*/ 0 w 40427"/>
                <a:gd name="T10" fmla="*/ 0 h 21600"/>
                <a:gd name="T11" fmla="*/ 40427 w 4042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427" h="21600" fill="none" extrusionOk="0">
                  <a:moveTo>
                    <a:pt x="0" y="12188"/>
                  </a:moveTo>
                  <a:cubicBezTo>
                    <a:pt x="3608" y="4734"/>
                    <a:pt x="11160" y="-1"/>
                    <a:pt x="19442" y="0"/>
                  </a:cubicBezTo>
                  <a:cubicBezTo>
                    <a:pt x="29400" y="0"/>
                    <a:pt x="38068" y="6808"/>
                    <a:pt x="40427" y="16483"/>
                  </a:cubicBezTo>
                </a:path>
                <a:path w="40427" h="21600" stroke="0" extrusionOk="0">
                  <a:moveTo>
                    <a:pt x="0" y="12188"/>
                  </a:moveTo>
                  <a:cubicBezTo>
                    <a:pt x="3608" y="4734"/>
                    <a:pt x="11160" y="-1"/>
                    <a:pt x="19442" y="0"/>
                  </a:cubicBezTo>
                  <a:cubicBezTo>
                    <a:pt x="29400" y="0"/>
                    <a:pt x="38068" y="6808"/>
                    <a:pt x="40427" y="16483"/>
                  </a:cubicBezTo>
                  <a:lnTo>
                    <a:pt x="19442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  <p:sp>
          <p:nvSpPr>
            <p:cNvPr id="31766" name="Arc 23"/>
            <p:cNvSpPr>
              <a:spLocks/>
            </p:cNvSpPr>
            <p:nvPr/>
          </p:nvSpPr>
          <p:spPr bwMode="auto">
            <a:xfrm flipH="1">
              <a:off x="5201" y="3028"/>
              <a:ext cx="174" cy="177"/>
            </a:xfrm>
            <a:custGeom>
              <a:avLst/>
              <a:gdLst>
                <a:gd name="T0" fmla="*/ 41 w 20780"/>
                <a:gd name="T1" fmla="*/ 0 h 21043"/>
                <a:gd name="T2" fmla="*/ 174 w 20780"/>
                <a:gd name="T3" fmla="*/ 127 h 21043"/>
                <a:gd name="T4" fmla="*/ 0 w 20780"/>
                <a:gd name="T5" fmla="*/ 177 h 21043"/>
                <a:gd name="T6" fmla="*/ 0 60000 65536"/>
                <a:gd name="T7" fmla="*/ 0 60000 65536"/>
                <a:gd name="T8" fmla="*/ 0 60000 65536"/>
                <a:gd name="T9" fmla="*/ 0 w 20780"/>
                <a:gd name="T10" fmla="*/ 0 h 21043"/>
                <a:gd name="T11" fmla="*/ 20780 w 20780"/>
                <a:gd name="T12" fmla="*/ 21043 h 210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80" h="21043" fill="none" extrusionOk="0">
                  <a:moveTo>
                    <a:pt x="4873" y="-1"/>
                  </a:moveTo>
                  <a:cubicBezTo>
                    <a:pt x="12538" y="1775"/>
                    <a:pt x="18633" y="7578"/>
                    <a:pt x="20780" y="15148"/>
                  </a:cubicBezTo>
                </a:path>
                <a:path w="20780" h="21043" stroke="0" extrusionOk="0">
                  <a:moveTo>
                    <a:pt x="4873" y="-1"/>
                  </a:moveTo>
                  <a:cubicBezTo>
                    <a:pt x="12538" y="1775"/>
                    <a:pt x="18633" y="7578"/>
                    <a:pt x="20780" y="15148"/>
                  </a:cubicBezTo>
                  <a:lnTo>
                    <a:pt x="0" y="21043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46BFF-4791-4BE8-BAF4-FCF6EA0ED36C}" type="slidenum">
              <a:rPr lang="ru-RU"/>
              <a:pPr/>
              <a:t>4</a:t>
            </a:fld>
            <a:endParaRPr lang="ru-RU"/>
          </a:p>
        </p:txBody>
      </p:sp>
      <p:sp>
        <p:nvSpPr>
          <p:cNvPr id="33795" name="Номер слайда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6DC7CD7A-1489-4915-9BE2-FD1B033B4572}" type="slidenum">
              <a:rPr lang="ru-RU" sz="2600" b="1">
                <a:solidFill>
                  <a:schemeClr val="bg1"/>
                </a:solidFill>
                <a:latin typeface="Arial" charset="0"/>
              </a:rPr>
              <a:pPr/>
              <a:t>4</a:t>
            </a:fld>
            <a:endParaRPr lang="ru-RU" sz="2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797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25538"/>
            <a:ext cx="7667625" cy="2362200"/>
          </a:xfrm>
        </p:spPr>
        <p:txBody>
          <a:bodyPr/>
          <a:lstStyle/>
          <a:p>
            <a:pPr marL="838200" lvl="1" indent="-381000">
              <a:buFontTx/>
              <a:buNone/>
            </a:pPr>
            <a:r>
              <a:rPr lang="ru-RU"/>
              <a:t>Квадрат стороны треугольника равен сумме квадратов двух других сторон минус удвоенное произведение этих сторон на косинус угла между ними.</a:t>
            </a:r>
          </a:p>
        </p:txBody>
      </p:sp>
      <p:sp>
        <p:nvSpPr>
          <p:cNvPr id="33798" name="AutoShape 7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0"/>
            <a:ext cx="7175522" cy="1143000"/>
          </a:xfrm>
          <a:noFill/>
        </p:spPr>
        <p:txBody>
          <a:bodyPr anchor="b"/>
          <a:lstStyle/>
          <a:p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Теорема косинусов</a:t>
            </a:r>
          </a:p>
        </p:txBody>
      </p:sp>
      <p:graphicFrame>
        <p:nvGraphicFramePr>
          <p:cNvPr id="33799" name="Object 38"/>
          <p:cNvGraphicFramePr>
            <a:graphicFrameLocks noChangeAspect="1"/>
          </p:cNvGraphicFramePr>
          <p:nvPr/>
        </p:nvGraphicFramePr>
        <p:xfrm>
          <a:off x="1187450" y="3141663"/>
          <a:ext cx="5113338" cy="711200"/>
        </p:xfrm>
        <a:graphic>
          <a:graphicData uri="http://schemas.openxmlformats.org/presentationml/2006/ole">
            <p:oleObj spid="_x0000_s33799" name="Формула" r:id="rId3" imgW="1460160" imgH="203040" progId="Equation.3">
              <p:embed/>
            </p:oleObj>
          </a:graphicData>
        </a:graphic>
      </p:graphicFrame>
      <p:sp>
        <p:nvSpPr>
          <p:cNvPr id="33800" name="AutoShape 40"/>
          <p:cNvSpPr>
            <a:spLocks noChangeArrowheads="1"/>
          </p:cNvSpPr>
          <p:nvPr/>
        </p:nvSpPr>
        <p:spPr bwMode="auto">
          <a:xfrm>
            <a:off x="5724525" y="2997200"/>
            <a:ext cx="2684463" cy="1800225"/>
          </a:xfrm>
          <a:prstGeom prst="triangle">
            <a:avLst>
              <a:gd name="adj" fmla="val 82125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33801" name="Text Box 41"/>
          <p:cNvSpPr txBox="1">
            <a:spLocks noChangeArrowheads="1"/>
          </p:cNvSpPr>
          <p:nvPr/>
        </p:nvSpPr>
        <p:spPr bwMode="auto">
          <a:xfrm>
            <a:off x="5292725" y="4700588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33802" name="Text Box 42"/>
          <p:cNvSpPr txBox="1">
            <a:spLocks noChangeArrowheads="1"/>
          </p:cNvSpPr>
          <p:nvPr/>
        </p:nvSpPr>
        <p:spPr bwMode="auto">
          <a:xfrm>
            <a:off x="7932738" y="2492375"/>
            <a:ext cx="457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33803" name="Text Box 43"/>
          <p:cNvSpPr txBox="1">
            <a:spLocks noChangeArrowheads="1"/>
          </p:cNvSpPr>
          <p:nvPr/>
        </p:nvSpPr>
        <p:spPr bwMode="auto">
          <a:xfrm>
            <a:off x="8435975" y="4652963"/>
            <a:ext cx="457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33804" name="Text Box 44"/>
          <p:cNvSpPr txBox="1">
            <a:spLocks noChangeArrowheads="1"/>
          </p:cNvSpPr>
          <p:nvPr/>
        </p:nvSpPr>
        <p:spPr bwMode="auto">
          <a:xfrm>
            <a:off x="6556375" y="3429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  <a:endParaRPr lang="ru-RU"/>
          </a:p>
        </p:txBody>
      </p:sp>
      <p:sp>
        <p:nvSpPr>
          <p:cNvPr id="33805" name="Text Box 45"/>
          <p:cNvSpPr txBox="1">
            <a:spLocks noChangeArrowheads="1"/>
          </p:cNvSpPr>
          <p:nvPr/>
        </p:nvSpPr>
        <p:spPr bwMode="auto">
          <a:xfrm>
            <a:off x="7021513" y="4843463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</p:txBody>
      </p:sp>
      <p:sp>
        <p:nvSpPr>
          <p:cNvPr id="33806" name="Text Box 46"/>
          <p:cNvSpPr txBox="1">
            <a:spLocks noChangeArrowheads="1"/>
          </p:cNvSpPr>
          <p:nvPr/>
        </p:nvSpPr>
        <p:spPr bwMode="auto">
          <a:xfrm>
            <a:off x="8212138" y="3573463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endParaRPr lang="ru-RU"/>
          </a:p>
        </p:txBody>
      </p:sp>
      <p:sp>
        <p:nvSpPr>
          <p:cNvPr id="33807" name="Arc 47"/>
          <p:cNvSpPr>
            <a:spLocks/>
          </p:cNvSpPr>
          <p:nvPr/>
        </p:nvSpPr>
        <p:spPr bwMode="auto">
          <a:xfrm>
            <a:off x="6084888" y="4510088"/>
            <a:ext cx="144462" cy="280987"/>
          </a:xfrm>
          <a:custGeom>
            <a:avLst/>
            <a:gdLst>
              <a:gd name="T0" fmla="*/ 0 w 21600"/>
              <a:gd name="T1" fmla="*/ 0 h 27931"/>
              <a:gd name="T2" fmla="*/ 138115 w 21600"/>
              <a:gd name="T3" fmla="*/ 280987 h 27931"/>
              <a:gd name="T4" fmla="*/ 0 w 21600"/>
              <a:gd name="T5" fmla="*/ 217297 h 27931"/>
              <a:gd name="T6" fmla="*/ 0 60000 65536"/>
              <a:gd name="T7" fmla="*/ 0 60000 65536"/>
              <a:gd name="T8" fmla="*/ 0 60000 65536"/>
              <a:gd name="T9" fmla="*/ 0 w 21600"/>
              <a:gd name="T10" fmla="*/ 0 h 27931"/>
              <a:gd name="T11" fmla="*/ 21600 w 21600"/>
              <a:gd name="T12" fmla="*/ 27931 h 279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93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745"/>
                  <a:pt x="21280" y="25879"/>
                  <a:pt x="20651" y="27931"/>
                </a:cubicBezTo>
              </a:path>
              <a:path w="21600" h="2793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745"/>
                  <a:pt x="21280" y="25879"/>
                  <a:pt x="20651" y="27931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EC721-512F-453A-94CD-ABF86A35B81A}" type="slidenum">
              <a:rPr lang="ru-RU"/>
              <a:pPr/>
              <a:t>5</a:t>
            </a:fld>
            <a:endParaRPr lang="ru-RU"/>
          </a:p>
        </p:txBody>
      </p:sp>
      <p:sp>
        <p:nvSpPr>
          <p:cNvPr id="50179" name="Номер слайда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D7C8CC2-5D9B-4074-A6C7-BC92B4C07B3B}" type="slidenum">
              <a:rPr lang="ru-RU" sz="2600" b="1">
                <a:solidFill>
                  <a:schemeClr val="bg1"/>
                </a:solidFill>
                <a:latin typeface="Arial" charset="0"/>
              </a:rPr>
              <a:pPr/>
              <a:t>5</a:t>
            </a:fld>
            <a:endParaRPr lang="ru-RU" sz="2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3970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ru-RU"/>
              <a:t>Найди ошибку</a:t>
            </a:r>
          </a:p>
        </p:txBody>
      </p:sp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1042988" y="2708275"/>
          <a:ext cx="2922587" cy="406400"/>
        </p:xfrm>
        <a:graphic>
          <a:graphicData uri="http://schemas.openxmlformats.org/presentationml/2006/ole">
            <p:oleObj spid="_x0000_s51202" name="Формула" r:id="rId3" imgW="1460160" imgH="203040" progId="Equation.3">
              <p:embed/>
            </p:oleObj>
          </a:graphicData>
        </a:graphic>
      </p:graphicFrame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1042988" y="3860800"/>
          <a:ext cx="2922587" cy="406400"/>
        </p:xfrm>
        <a:graphic>
          <a:graphicData uri="http://schemas.openxmlformats.org/presentationml/2006/ole">
            <p:oleObj spid="_x0000_s51203" name="Формула" r:id="rId4" imgW="1460160" imgH="203040" progId="Equation.3">
              <p:embed/>
            </p:oleObj>
          </a:graphicData>
        </a:graphic>
      </p:graphicFrame>
      <p:graphicFrame>
        <p:nvGraphicFramePr>
          <p:cNvPr id="83974" name="Object 6"/>
          <p:cNvGraphicFramePr>
            <a:graphicFrameLocks noChangeAspect="1"/>
          </p:cNvGraphicFramePr>
          <p:nvPr/>
        </p:nvGraphicFramePr>
        <p:xfrm>
          <a:off x="1027113" y="4941888"/>
          <a:ext cx="2897187" cy="406400"/>
        </p:xfrm>
        <a:graphic>
          <a:graphicData uri="http://schemas.openxmlformats.org/presentationml/2006/ole">
            <p:oleObj spid="_x0000_s51204" name="Формула" r:id="rId5" imgW="1447560" imgH="203040" progId="Equation.3">
              <p:embed/>
            </p:oleObj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4975225" y="2636838"/>
          <a:ext cx="2692400" cy="787400"/>
        </p:xfrm>
        <a:graphic>
          <a:graphicData uri="http://schemas.openxmlformats.org/presentationml/2006/ole">
            <p:oleObj spid="_x0000_s51205" name="Формула" r:id="rId6" imgW="1346040" imgH="393480" progId="Equation.3">
              <p:embed/>
            </p:oleObj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5003800" y="3716338"/>
          <a:ext cx="1422400" cy="787400"/>
        </p:xfrm>
        <a:graphic>
          <a:graphicData uri="http://schemas.openxmlformats.org/presentationml/2006/ole">
            <p:oleObj spid="_x0000_s51206" name="Формула" r:id="rId7" imgW="711000" imgH="393480" progId="Equation.3">
              <p:embed/>
            </p:oleObj>
          </a:graphicData>
        </a:graphic>
      </p:graphicFrame>
      <p:graphicFrame>
        <p:nvGraphicFramePr>
          <p:cNvPr id="83977" name="Object 9"/>
          <p:cNvGraphicFramePr>
            <a:graphicFrameLocks noChangeAspect="1"/>
          </p:cNvGraphicFramePr>
          <p:nvPr/>
        </p:nvGraphicFramePr>
        <p:xfrm>
          <a:off x="5003800" y="4797425"/>
          <a:ext cx="1346200" cy="787400"/>
        </p:xfrm>
        <a:graphic>
          <a:graphicData uri="http://schemas.openxmlformats.org/presentationml/2006/ole">
            <p:oleObj spid="_x0000_s51207" name="Формула" r:id="rId8" imgW="6728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276C-31A6-4CCD-A8B1-E5D99E7AA0FF}" type="slidenum">
              <a:rPr lang="ru-RU"/>
              <a:pPr/>
              <a:t>6</a:t>
            </a:fld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5175"/>
            <a:ext cx="4038600" cy="5365750"/>
          </a:xfrm>
        </p:spPr>
        <p:txBody>
          <a:bodyPr/>
          <a:lstStyle/>
          <a:p>
            <a:pPr algn="ctr">
              <a:buNone/>
            </a:pPr>
            <a:endParaRPr lang="ru-RU" dirty="0"/>
          </a:p>
          <a:p>
            <a:pPr>
              <a:buFontTx/>
              <a:buNone/>
            </a:pPr>
            <a:r>
              <a:rPr lang="ru-RU" dirty="0"/>
              <a:t>1. 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765175"/>
            <a:ext cx="4038600" cy="5365750"/>
          </a:xfrm>
        </p:spPr>
        <p:txBody>
          <a:bodyPr/>
          <a:lstStyle/>
          <a:p>
            <a:pPr algn="ctr">
              <a:buNone/>
            </a:pPr>
            <a:endParaRPr lang="ru-RU" dirty="0"/>
          </a:p>
          <a:p>
            <a:pPr>
              <a:buFontTx/>
              <a:buNone/>
            </a:pPr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323850" y="1844675"/>
            <a:ext cx="3168650" cy="792163"/>
          </a:xfrm>
          <a:prstGeom prst="triangle">
            <a:avLst>
              <a:gd name="adj" fmla="val 34167"/>
            </a:avLst>
          </a:prstGeom>
          <a:solidFill>
            <a:srgbClr val="F2F1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4213" y="2276475"/>
            <a:ext cx="644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 b="1">
                <a:latin typeface="Verdana" pitchFamily="34" charset="0"/>
              </a:rPr>
              <a:t>45</a:t>
            </a:r>
            <a:r>
              <a:rPr lang="en-US" sz="1800" b="1">
                <a:latin typeface="Verdana" pitchFamily="34" charset="0"/>
              </a:rPr>
              <a:t>º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116013" y="1916113"/>
            <a:ext cx="80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 b="1">
                <a:latin typeface="Verdana" pitchFamily="34" charset="0"/>
              </a:rPr>
              <a:t>120</a:t>
            </a:r>
            <a:r>
              <a:rPr lang="en-US" sz="1800" b="1">
                <a:latin typeface="Verdana" pitchFamily="34" charset="0"/>
              </a:rPr>
              <a:t>º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547813" y="26320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00F4"/>
                </a:solidFill>
                <a:latin typeface="Verdana" pitchFamily="34" charset="0"/>
              </a:rPr>
              <a:t>х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195513" y="1747838"/>
            <a:ext cx="36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latin typeface="Verdana" pitchFamily="34" charset="0"/>
              </a:rPr>
              <a:t>8</a:t>
            </a: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5508625" y="1412875"/>
            <a:ext cx="1800225" cy="1201738"/>
          </a:xfrm>
          <a:prstGeom prst="triangle">
            <a:avLst>
              <a:gd name="adj" fmla="val 78218"/>
            </a:avLst>
          </a:prstGeom>
          <a:solidFill>
            <a:srgbClr val="F2F1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>
              <a:solidFill>
                <a:schemeClr val="folHlink"/>
              </a:solidFill>
              <a:latin typeface="Verdana" pitchFamily="34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588125" y="2205038"/>
            <a:ext cx="644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 b="1">
                <a:latin typeface="Verdana" pitchFamily="34" charset="0"/>
              </a:rPr>
              <a:t>60</a:t>
            </a:r>
            <a:r>
              <a:rPr lang="en-US" sz="1800" b="1">
                <a:latin typeface="Verdana" pitchFamily="34" charset="0"/>
              </a:rPr>
              <a:t>º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164388" y="1747838"/>
            <a:ext cx="36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latin typeface="Verdana" pitchFamily="34" charset="0"/>
              </a:rPr>
              <a:t>3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5867400" y="16287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00F4"/>
                </a:solidFill>
                <a:latin typeface="Verdana" pitchFamily="34" charset="0"/>
              </a:rPr>
              <a:t>х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208713" y="2698750"/>
            <a:ext cx="36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latin typeface="Verdana" pitchFamily="34" charset="0"/>
              </a:rPr>
              <a:t>5</a:t>
            </a:r>
          </a:p>
        </p:txBody>
      </p:sp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900113" y="2997200"/>
            <a:ext cx="1800225" cy="1201738"/>
          </a:xfrm>
          <a:prstGeom prst="triangle">
            <a:avLst>
              <a:gd name="adj" fmla="val 78218"/>
            </a:avLst>
          </a:prstGeom>
          <a:solidFill>
            <a:srgbClr val="F2F1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>
              <a:solidFill>
                <a:schemeClr val="folHlink"/>
              </a:solidFill>
              <a:latin typeface="Verdana" pitchFamily="34" charset="0"/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447675" y="3201988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3.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1187450" y="328453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00F4"/>
                </a:solidFill>
                <a:latin typeface="Verdana" pitchFamily="34" charset="0"/>
              </a:rPr>
              <a:t>х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7380288" y="3860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00F4"/>
                </a:solidFill>
                <a:latin typeface="Verdana" pitchFamily="34" charset="0"/>
              </a:rPr>
              <a:t>х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1908175" y="3789363"/>
            <a:ext cx="644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 b="1">
                <a:latin typeface="Verdana" pitchFamily="34" charset="0"/>
              </a:rPr>
              <a:t>45</a:t>
            </a:r>
            <a:r>
              <a:rPr lang="en-US" sz="1800" b="1">
                <a:latin typeface="Verdana" pitchFamily="34" charset="0"/>
              </a:rPr>
              <a:t>º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2484438" y="3284538"/>
            <a:ext cx="365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latin typeface="Verdana" pitchFamily="34" charset="0"/>
              </a:rPr>
              <a:t>6</a:t>
            </a:r>
          </a:p>
        </p:txBody>
      </p:sp>
      <p:graphicFrame>
        <p:nvGraphicFramePr>
          <p:cNvPr id="5141" name="Object 21"/>
          <p:cNvGraphicFramePr>
            <a:graphicFrameLocks noChangeAspect="1"/>
          </p:cNvGraphicFramePr>
          <p:nvPr/>
        </p:nvGraphicFramePr>
        <p:xfrm>
          <a:off x="1547813" y="4221163"/>
          <a:ext cx="663575" cy="450850"/>
        </p:xfrm>
        <a:graphic>
          <a:graphicData uri="http://schemas.openxmlformats.org/presentationml/2006/ole">
            <p:oleObj spid="_x0000_s52226" name="Формула" r:id="rId3" imgW="317160" imgH="215640" progId="Equation.3">
              <p:embed/>
            </p:oleObj>
          </a:graphicData>
        </a:graphic>
      </p:graphicFrame>
      <p:sp>
        <p:nvSpPr>
          <p:cNvPr id="5142" name="AutoShape 22"/>
          <p:cNvSpPr>
            <a:spLocks noChangeArrowheads="1"/>
          </p:cNvSpPr>
          <p:nvPr/>
        </p:nvSpPr>
        <p:spPr bwMode="auto">
          <a:xfrm rot="9780916">
            <a:off x="4716463" y="3789363"/>
            <a:ext cx="3168650" cy="792162"/>
          </a:xfrm>
          <a:prstGeom prst="triangle">
            <a:avLst>
              <a:gd name="adj" fmla="val 34167"/>
            </a:avLst>
          </a:prstGeom>
          <a:solidFill>
            <a:srgbClr val="F2F1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6227763" y="3933825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 b="1">
                <a:latin typeface="Verdana" pitchFamily="34" charset="0"/>
              </a:rPr>
              <a:t>135</a:t>
            </a:r>
            <a:r>
              <a:rPr lang="en-US" sz="1800" b="1">
                <a:latin typeface="Verdana" pitchFamily="34" charset="0"/>
              </a:rPr>
              <a:t>º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5364163" y="4005263"/>
            <a:ext cx="644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 b="1">
                <a:latin typeface="Verdana" pitchFamily="34" charset="0"/>
              </a:rPr>
              <a:t>30</a:t>
            </a:r>
            <a:r>
              <a:rPr lang="en-US" sz="1800" b="1">
                <a:latin typeface="Verdana" pitchFamily="34" charset="0"/>
              </a:rPr>
              <a:t>º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5867400" y="3332163"/>
            <a:ext cx="546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latin typeface="Verdana" pitchFamily="34" charset="0"/>
              </a:rPr>
              <a:t>14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5056188" y="3059113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4.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1384300" y="4786313"/>
            <a:ext cx="7078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Verdana" pitchFamily="34" charset="0"/>
              </a:rPr>
              <a:t>5. </a:t>
            </a:r>
            <a:r>
              <a:rPr lang="ru-RU" sz="2000" b="1" dirty="0">
                <a:latin typeface="Verdana" pitchFamily="34" charset="0"/>
              </a:rPr>
              <a:t>Определите вид треугольника со сторонами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1403350" y="5300663"/>
            <a:ext cx="1290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Verdana" pitchFamily="34" charset="0"/>
              </a:rPr>
              <a:t>3; 5; 7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6011863" y="5300663"/>
            <a:ext cx="1290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latin typeface="Verdana" pitchFamily="34" charset="0"/>
              </a:rPr>
              <a:t>4; 5; 6</a:t>
            </a:r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4427538" y="1844675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>
            <a:off x="4427538" y="53006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3492500" y="428604"/>
            <a:ext cx="15827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F4"/>
                </a:solidFill>
                <a:latin typeface="Verdana" pitchFamily="34" charset="0"/>
              </a:rPr>
              <a:t>Найти 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9BBD-A49A-4A4E-A4F7-5DCD0A3E5E4E}" type="slidenum">
              <a:rPr lang="ru-RU"/>
              <a:pPr/>
              <a:t>7</a:t>
            </a:fld>
            <a:endParaRPr lang="ru-RU"/>
          </a:p>
        </p:txBody>
      </p:sp>
      <p:sp>
        <p:nvSpPr>
          <p:cNvPr id="34819" name="Номер слайда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ABE900F1-BD1D-4639-BC18-48E5CA018F1E}" type="slidenum">
              <a:rPr lang="ru-RU" sz="2600" b="1">
                <a:solidFill>
                  <a:schemeClr val="bg1"/>
                </a:solidFill>
                <a:latin typeface="Arial" charset="0"/>
              </a:rPr>
              <a:pPr/>
              <a:t>7</a:t>
            </a:fld>
            <a:endParaRPr lang="ru-RU" sz="2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482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1989138"/>
            <a:ext cx="7772400" cy="1143000"/>
          </a:xfrm>
        </p:spPr>
        <p:txBody>
          <a:bodyPr anchor="b"/>
          <a:lstStyle/>
          <a:p>
            <a:r>
              <a: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 задачи на решение треугольника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7D48-A2FE-4D25-9460-D9BD708E75F9}" type="slidenum">
              <a:rPr lang="ru-RU"/>
              <a:pPr/>
              <a:t>8</a:t>
            </a:fld>
            <a:endParaRPr lang="ru-RU"/>
          </a:p>
        </p:txBody>
      </p:sp>
      <p:sp>
        <p:nvSpPr>
          <p:cNvPr id="44035" name="Номер слайда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CC0D9876-B403-42F4-8563-42C7F085380D}" type="slidenum">
              <a:rPr lang="ru-RU" sz="2600" b="1">
                <a:solidFill>
                  <a:schemeClr val="bg1"/>
                </a:solidFill>
                <a:latin typeface="Arial" charset="0"/>
              </a:rPr>
              <a:pPr/>
              <a:t>8</a:t>
            </a:fld>
            <a:endParaRPr lang="ru-RU" sz="2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9874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0"/>
            <a:ext cx="7104084" cy="1143000"/>
          </a:xfrm>
        </p:spPr>
        <p:txBody>
          <a:bodyPr anchor="b"/>
          <a:lstStyle/>
          <a:p>
            <a:r>
              <a:rPr lang="ru-RU" u="sng"/>
              <a:t>Решаем задачу 1</a:t>
            </a:r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 rot="4800000" flipH="1">
            <a:off x="6948488" y="4364038"/>
            <a:ext cx="21590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9878" name="Line 6"/>
          <p:cNvSpPr>
            <a:spLocks noChangeShapeType="1"/>
          </p:cNvSpPr>
          <p:nvPr/>
        </p:nvSpPr>
        <p:spPr bwMode="auto">
          <a:xfrm rot="18000000" flipH="1">
            <a:off x="5950744" y="4366419"/>
            <a:ext cx="25193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9879" name="Line 7"/>
          <p:cNvSpPr>
            <a:spLocks noChangeShapeType="1"/>
          </p:cNvSpPr>
          <p:nvPr/>
        </p:nvSpPr>
        <p:spPr bwMode="auto">
          <a:xfrm rot="10800000" flipH="1">
            <a:off x="6570663" y="5443538"/>
            <a:ext cx="1652587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8388350" y="515778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С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7596188" y="270827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408247">
            <a:off x="7512050" y="3700463"/>
            <a:ext cx="431800" cy="287337"/>
            <a:chOff x="4875" y="2115"/>
            <a:chExt cx="272" cy="181"/>
          </a:xfrm>
        </p:grpSpPr>
        <p:sp>
          <p:nvSpPr>
            <p:cNvPr id="44043" name="Arc 12"/>
            <p:cNvSpPr>
              <a:spLocks/>
            </p:cNvSpPr>
            <p:nvPr/>
          </p:nvSpPr>
          <p:spPr bwMode="auto">
            <a:xfrm rot="10041455">
              <a:off x="4921" y="2115"/>
              <a:ext cx="193" cy="136"/>
            </a:xfrm>
            <a:custGeom>
              <a:avLst/>
              <a:gdLst>
                <a:gd name="T0" fmla="*/ 0 w 30726"/>
                <a:gd name="T1" fmla="*/ 15 h 21600"/>
                <a:gd name="T2" fmla="*/ 193 w 30726"/>
                <a:gd name="T3" fmla="*/ 104 h 21600"/>
                <a:gd name="T4" fmla="*/ 61 w 30726"/>
                <a:gd name="T5" fmla="*/ 136 h 21600"/>
                <a:gd name="T6" fmla="*/ 0 60000 65536"/>
                <a:gd name="T7" fmla="*/ 0 60000 65536"/>
                <a:gd name="T8" fmla="*/ 0 60000 65536"/>
                <a:gd name="T9" fmla="*/ 0 w 30726"/>
                <a:gd name="T10" fmla="*/ 0 h 21600"/>
                <a:gd name="T11" fmla="*/ 30726 w 307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726" h="21600" fill="none" extrusionOk="0">
                  <a:moveTo>
                    <a:pt x="0" y="2321"/>
                  </a:moveTo>
                  <a:cubicBezTo>
                    <a:pt x="3020" y="795"/>
                    <a:pt x="6357" y="-1"/>
                    <a:pt x="9741" y="0"/>
                  </a:cubicBezTo>
                  <a:cubicBezTo>
                    <a:pt x="19699" y="0"/>
                    <a:pt x="28367" y="6808"/>
                    <a:pt x="30726" y="16483"/>
                  </a:cubicBezTo>
                </a:path>
                <a:path w="30726" h="21600" stroke="0" extrusionOk="0">
                  <a:moveTo>
                    <a:pt x="0" y="2321"/>
                  </a:moveTo>
                  <a:cubicBezTo>
                    <a:pt x="3020" y="795"/>
                    <a:pt x="6357" y="-1"/>
                    <a:pt x="9741" y="0"/>
                  </a:cubicBezTo>
                  <a:cubicBezTo>
                    <a:pt x="19699" y="0"/>
                    <a:pt x="28367" y="6808"/>
                    <a:pt x="30726" y="16483"/>
                  </a:cubicBezTo>
                  <a:lnTo>
                    <a:pt x="9741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  <p:sp>
          <p:nvSpPr>
            <p:cNvPr id="44044" name="Arc 13"/>
            <p:cNvSpPr>
              <a:spLocks/>
            </p:cNvSpPr>
            <p:nvPr/>
          </p:nvSpPr>
          <p:spPr bwMode="auto">
            <a:xfrm rot="-10403471">
              <a:off x="4875" y="2205"/>
              <a:ext cx="272" cy="91"/>
            </a:xfrm>
            <a:custGeom>
              <a:avLst/>
              <a:gdLst>
                <a:gd name="T0" fmla="*/ 0 w 40427"/>
                <a:gd name="T1" fmla="*/ 51 h 21600"/>
                <a:gd name="T2" fmla="*/ 272 w 40427"/>
                <a:gd name="T3" fmla="*/ 69 h 21600"/>
                <a:gd name="T4" fmla="*/ 131 w 40427"/>
                <a:gd name="T5" fmla="*/ 91 h 21600"/>
                <a:gd name="T6" fmla="*/ 0 60000 65536"/>
                <a:gd name="T7" fmla="*/ 0 60000 65536"/>
                <a:gd name="T8" fmla="*/ 0 60000 65536"/>
                <a:gd name="T9" fmla="*/ 0 w 40427"/>
                <a:gd name="T10" fmla="*/ 0 h 21600"/>
                <a:gd name="T11" fmla="*/ 40427 w 4042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427" h="21600" fill="none" extrusionOk="0">
                  <a:moveTo>
                    <a:pt x="0" y="12188"/>
                  </a:moveTo>
                  <a:cubicBezTo>
                    <a:pt x="3608" y="4734"/>
                    <a:pt x="11160" y="-1"/>
                    <a:pt x="19442" y="0"/>
                  </a:cubicBezTo>
                  <a:cubicBezTo>
                    <a:pt x="29400" y="0"/>
                    <a:pt x="38068" y="6808"/>
                    <a:pt x="40427" y="16483"/>
                  </a:cubicBezTo>
                </a:path>
                <a:path w="40427" h="21600" stroke="0" extrusionOk="0">
                  <a:moveTo>
                    <a:pt x="0" y="12188"/>
                  </a:moveTo>
                  <a:cubicBezTo>
                    <a:pt x="3608" y="4734"/>
                    <a:pt x="11160" y="-1"/>
                    <a:pt x="19442" y="0"/>
                  </a:cubicBezTo>
                  <a:cubicBezTo>
                    <a:pt x="29400" y="0"/>
                    <a:pt x="38068" y="6808"/>
                    <a:pt x="40427" y="16483"/>
                  </a:cubicBezTo>
                  <a:lnTo>
                    <a:pt x="19442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</p:grpSp>
      <p:sp>
        <p:nvSpPr>
          <p:cNvPr id="79886" name="Arc 14"/>
          <p:cNvSpPr>
            <a:spLocks/>
          </p:cNvSpPr>
          <p:nvPr/>
        </p:nvSpPr>
        <p:spPr bwMode="auto">
          <a:xfrm rot="5367556" flipH="1">
            <a:off x="6738144" y="5215732"/>
            <a:ext cx="268287" cy="152400"/>
          </a:xfrm>
          <a:custGeom>
            <a:avLst/>
            <a:gdLst>
              <a:gd name="T0" fmla="*/ 0 w 24760"/>
              <a:gd name="T1" fmla="*/ 1588 h 22264"/>
              <a:gd name="T2" fmla="*/ 268179 w 24760"/>
              <a:gd name="T3" fmla="*/ 152400 h 22264"/>
              <a:gd name="T4" fmla="*/ 34240 w 24760"/>
              <a:gd name="T5" fmla="*/ 147855 h 22264"/>
              <a:gd name="T6" fmla="*/ 0 60000 65536"/>
              <a:gd name="T7" fmla="*/ 0 60000 65536"/>
              <a:gd name="T8" fmla="*/ 0 60000 65536"/>
              <a:gd name="T9" fmla="*/ 0 w 24760"/>
              <a:gd name="T10" fmla="*/ 0 h 22264"/>
              <a:gd name="T11" fmla="*/ 24760 w 24760"/>
              <a:gd name="T12" fmla="*/ 22264 h 222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760" h="22264" fill="none" extrusionOk="0">
                <a:moveTo>
                  <a:pt x="0" y="232"/>
                </a:moveTo>
                <a:cubicBezTo>
                  <a:pt x="1046" y="77"/>
                  <a:pt x="2102" y="-1"/>
                  <a:pt x="3160" y="0"/>
                </a:cubicBezTo>
                <a:cubicBezTo>
                  <a:pt x="15089" y="0"/>
                  <a:pt x="24760" y="9670"/>
                  <a:pt x="24760" y="21600"/>
                </a:cubicBezTo>
                <a:cubicBezTo>
                  <a:pt x="24760" y="21821"/>
                  <a:pt x="24756" y="22042"/>
                  <a:pt x="24749" y="22263"/>
                </a:cubicBezTo>
              </a:path>
              <a:path w="24760" h="22264" stroke="0" extrusionOk="0">
                <a:moveTo>
                  <a:pt x="0" y="232"/>
                </a:moveTo>
                <a:cubicBezTo>
                  <a:pt x="1046" y="77"/>
                  <a:pt x="2102" y="-1"/>
                  <a:pt x="3160" y="0"/>
                </a:cubicBezTo>
                <a:cubicBezTo>
                  <a:pt x="15089" y="0"/>
                  <a:pt x="24760" y="9670"/>
                  <a:pt x="24760" y="21600"/>
                </a:cubicBezTo>
                <a:cubicBezTo>
                  <a:pt x="24760" y="21821"/>
                  <a:pt x="24756" y="22042"/>
                  <a:pt x="24749" y="22263"/>
                </a:cubicBezTo>
                <a:lnTo>
                  <a:pt x="316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5940425" y="515778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 rot="-5618573">
            <a:off x="7721600" y="4973638"/>
            <a:ext cx="446087" cy="496888"/>
            <a:chOff x="4141" y="3661"/>
            <a:chExt cx="281" cy="313"/>
          </a:xfrm>
        </p:grpSpPr>
        <p:sp>
          <p:nvSpPr>
            <p:cNvPr id="44050" name="Arc 23"/>
            <p:cNvSpPr>
              <a:spLocks/>
            </p:cNvSpPr>
            <p:nvPr/>
          </p:nvSpPr>
          <p:spPr bwMode="auto">
            <a:xfrm rot="-1083592">
              <a:off x="4150" y="3797"/>
              <a:ext cx="91" cy="177"/>
            </a:xfrm>
            <a:custGeom>
              <a:avLst/>
              <a:gdLst>
                <a:gd name="T0" fmla="*/ 0 w 21600"/>
                <a:gd name="T1" fmla="*/ 0 h 27931"/>
                <a:gd name="T2" fmla="*/ 87 w 21600"/>
                <a:gd name="T3" fmla="*/ 177 h 27931"/>
                <a:gd name="T4" fmla="*/ 0 w 21600"/>
                <a:gd name="T5" fmla="*/ 137 h 2793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7931"/>
                <a:gd name="T11" fmla="*/ 21600 w 21600"/>
                <a:gd name="T12" fmla="*/ 27931 h 279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793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745"/>
                    <a:pt x="21280" y="25879"/>
                    <a:pt x="20651" y="27931"/>
                  </a:cubicBezTo>
                </a:path>
                <a:path w="21600" h="2793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745"/>
                    <a:pt x="21280" y="25879"/>
                    <a:pt x="20651" y="2793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  <p:sp>
          <p:nvSpPr>
            <p:cNvPr id="44051" name="Arc 24"/>
            <p:cNvSpPr>
              <a:spLocks/>
            </p:cNvSpPr>
            <p:nvPr/>
          </p:nvSpPr>
          <p:spPr bwMode="auto">
            <a:xfrm rot="5367556" flipH="1">
              <a:off x="4131" y="3754"/>
              <a:ext cx="207" cy="188"/>
            </a:xfrm>
            <a:custGeom>
              <a:avLst/>
              <a:gdLst>
                <a:gd name="T0" fmla="*/ 0 w 24760"/>
                <a:gd name="T1" fmla="*/ 2 h 22264"/>
                <a:gd name="T2" fmla="*/ 207 w 24760"/>
                <a:gd name="T3" fmla="*/ 188 h 22264"/>
                <a:gd name="T4" fmla="*/ 26 w 24760"/>
                <a:gd name="T5" fmla="*/ 182 h 22264"/>
                <a:gd name="T6" fmla="*/ 0 60000 65536"/>
                <a:gd name="T7" fmla="*/ 0 60000 65536"/>
                <a:gd name="T8" fmla="*/ 0 60000 65536"/>
                <a:gd name="T9" fmla="*/ 0 w 24760"/>
                <a:gd name="T10" fmla="*/ 0 h 22264"/>
                <a:gd name="T11" fmla="*/ 24760 w 24760"/>
                <a:gd name="T12" fmla="*/ 22264 h 22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760" h="22264" fill="none" extrusionOk="0">
                  <a:moveTo>
                    <a:pt x="0" y="232"/>
                  </a:moveTo>
                  <a:cubicBezTo>
                    <a:pt x="1046" y="77"/>
                    <a:pt x="2102" y="-1"/>
                    <a:pt x="3160" y="0"/>
                  </a:cubicBezTo>
                  <a:cubicBezTo>
                    <a:pt x="15089" y="0"/>
                    <a:pt x="24760" y="9670"/>
                    <a:pt x="24760" y="21600"/>
                  </a:cubicBezTo>
                  <a:cubicBezTo>
                    <a:pt x="24760" y="21821"/>
                    <a:pt x="24756" y="22042"/>
                    <a:pt x="24749" y="22263"/>
                  </a:cubicBezTo>
                </a:path>
                <a:path w="24760" h="22264" stroke="0" extrusionOk="0">
                  <a:moveTo>
                    <a:pt x="0" y="232"/>
                  </a:moveTo>
                  <a:cubicBezTo>
                    <a:pt x="1046" y="77"/>
                    <a:pt x="2102" y="-1"/>
                    <a:pt x="3160" y="0"/>
                  </a:cubicBezTo>
                  <a:cubicBezTo>
                    <a:pt x="15089" y="0"/>
                    <a:pt x="24760" y="9670"/>
                    <a:pt x="24760" y="21600"/>
                  </a:cubicBezTo>
                  <a:cubicBezTo>
                    <a:pt x="24760" y="21821"/>
                    <a:pt x="24756" y="22042"/>
                    <a:pt x="24749" y="22263"/>
                  </a:cubicBezTo>
                  <a:lnTo>
                    <a:pt x="3160" y="21600"/>
                  </a:lnTo>
                  <a:close/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  <p:sp>
          <p:nvSpPr>
            <p:cNvPr id="44052" name="Arc 25"/>
            <p:cNvSpPr>
              <a:spLocks/>
            </p:cNvSpPr>
            <p:nvPr/>
          </p:nvSpPr>
          <p:spPr bwMode="auto">
            <a:xfrm>
              <a:off x="4150" y="3661"/>
              <a:ext cx="272" cy="272"/>
            </a:xfrm>
            <a:custGeom>
              <a:avLst/>
              <a:gdLst>
                <a:gd name="T0" fmla="*/ 0 w 21600"/>
                <a:gd name="T1" fmla="*/ 0 h 21600"/>
                <a:gd name="T2" fmla="*/ 272 w 21600"/>
                <a:gd name="T3" fmla="*/ 272 h 21600"/>
                <a:gd name="T4" fmla="*/ 0 w 21600"/>
                <a:gd name="T5" fmla="*/ 27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</p:grpSp>
      <p:sp>
        <p:nvSpPr>
          <p:cNvPr id="80917" name="Text Box 21"/>
          <p:cNvSpPr txBox="1">
            <a:spLocks noChangeArrowheads="1"/>
          </p:cNvSpPr>
          <p:nvPr/>
        </p:nvSpPr>
        <p:spPr bwMode="auto">
          <a:xfrm>
            <a:off x="179388" y="1341438"/>
            <a:ext cx="882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Решить треугольник АВС, если </a:t>
            </a:r>
            <a:r>
              <a:rPr lang="en-US">
                <a:latin typeface="Arial" charset="0"/>
              </a:rPr>
              <a:t>a</a:t>
            </a:r>
            <a:r>
              <a:rPr lang="ru-RU">
                <a:latin typeface="Arial" charset="0"/>
              </a:rPr>
              <a:t>=</a:t>
            </a:r>
            <a:r>
              <a:rPr lang="en-US">
                <a:latin typeface="Arial" charset="0"/>
              </a:rPr>
              <a:t>6,3 </a:t>
            </a:r>
            <a:r>
              <a:rPr lang="ru-RU">
                <a:latin typeface="Arial" charset="0"/>
              </a:rPr>
              <a:t>см</a:t>
            </a:r>
            <a:r>
              <a:rPr lang="en-US">
                <a:latin typeface="Arial" charset="0"/>
              </a:rPr>
              <a:t>, b=6,3 </a:t>
            </a:r>
            <a:r>
              <a:rPr lang="ru-RU">
                <a:latin typeface="Arial" charset="0"/>
              </a:rPr>
              <a:t>см</a:t>
            </a:r>
            <a:r>
              <a:rPr lang="en-US">
                <a:latin typeface="Arial" charset="0"/>
                <a:sym typeface="Symbol" pitchFamily="18" charset="2"/>
              </a:rPr>
              <a:t>, </a:t>
            </a:r>
            <a:r>
              <a:rPr lang="ru-RU">
                <a:latin typeface="Arial" charset="0"/>
                <a:sym typeface="Symbol" pitchFamily="18" charset="2"/>
              </a:rPr>
              <a:t></a:t>
            </a:r>
            <a:r>
              <a:rPr lang="en-US">
                <a:latin typeface="Arial" charset="0"/>
                <a:sym typeface="Symbol" pitchFamily="18" charset="2"/>
              </a:rPr>
              <a:t>C</a:t>
            </a:r>
            <a:r>
              <a:rPr lang="ru-RU">
                <a:latin typeface="Arial" charset="0"/>
                <a:sym typeface="Symbol" pitchFamily="18" charset="2"/>
              </a:rPr>
              <a:t>=</a:t>
            </a:r>
            <a:r>
              <a:rPr lang="en-US">
                <a:latin typeface="Arial" charset="0"/>
                <a:sym typeface="Symbol" pitchFamily="18" charset="2"/>
              </a:rPr>
              <a:t>54º</a:t>
            </a:r>
            <a:r>
              <a:rPr lang="en-US">
                <a:latin typeface="Arial" charset="0"/>
              </a:rPr>
              <a:t>.</a:t>
            </a:r>
            <a:endParaRPr lang="ru-RU">
              <a:latin typeface="Arial" charset="0"/>
            </a:endParaRP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827088" y="1916113"/>
            <a:ext cx="410368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Дано: </a:t>
            </a:r>
            <a:r>
              <a:rPr lang="ru-RU">
                <a:latin typeface="Arial" charset="0"/>
                <a:sym typeface="Symbol" pitchFamily="18" charset="2"/>
              </a:rPr>
              <a:t>АВС, </a:t>
            </a:r>
            <a:r>
              <a:rPr lang="en-US">
                <a:latin typeface="Arial" charset="0"/>
              </a:rPr>
              <a:t>a</a:t>
            </a:r>
            <a:r>
              <a:rPr lang="ru-RU">
                <a:latin typeface="Arial" charset="0"/>
              </a:rPr>
              <a:t>=</a:t>
            </a:r>
            <a:r>
              <a:rPr lang="en-US">
                <a:latin typeface="Arial" charset="0"/>
              </a:rPr>
              <a:t>6,3 </a:t>
            </a:r>
            <a:r>
              <a:rPr lang="ru-RU">
                <a:latin typeface="Arial" charset="0"/>
              </a:rPr>
              <a:t>см</a:t>
            </a:r>
            <a:r>
              <a:rPr lang="en-US">
                <a:latin typeface="Arial" charset="0"/>
              </a:rPr>
              <a:t>,</a:t>
            </a:r>
          </a:p>
          <a:p>
            <a:r>
              <a:rPr lang="en-US">
                <a:latin typeface="Arial" charset="0"/>
              </a:rPr>
              <a:t>b=6,3 </a:t>
            </a:r>
            <a:r>
              <a:rPr lang="ru-RU">
                <a:latin typeface="Arial" charset="0"/>
              </a:rPr>
              <a:t>см</a:t>
            </a:r>
            <a:r>
              <a:rPr lang="en-US">
                <a:latin typeface="Arial" charset="0"/>
                <a:sym typeface="Symbol" pitchFamily="18" charset="2"/>
              </a:rPr>
              <a:t>, </a:t>
            </a:r>
            <a:r>
              <a:rPr lang="ru-RU">
                <a:latin typeface="Arial" charset="0"/>
                <a:sym typeface="Symbol" pitchFamily="18" charset="2"/>
              </a:rPr>
              <a:t></a:t>
            </a:r>
            <a:r>
              <a:rPr lang="en-US">
                <a:latin typeface="Arial" charset="0"/>
                <a:sym typeface="Symbol" pitchFamily="18" charset="2"/>
              </a:rPr>
              <a:t>C</a:t>
            </a:r>
            <a:r>
              <a:rPr lang="ru-RU">
                <a:latin typeface="Arial" charset="0"/>
                <a:sym typeface="Symbol" pitchFamily="18" charset="2"/>
              </a:rPr>
              <a:t>=</a:t>
            </a:r>
            <a:r>
              <a:rPr lang="en-US">
                <a:latin typeface="Arial" charset="0"/>
                <a:sym typeface="Symbol" pitchFamily="18" charset="2"/>
              </a:rPr>
              <a:t>54º</a:t>
            </a:r>
            <a:r>
              <a:rPr lang="en-US">
                <a:latin typeface="Arial" charset="0"/>
              </a:rPr>
              <a:t>.</a:t>
            </a:r>
            <a:endParaRPr lang="ru-RU">
              <a:latin typeface="Arial" charset="0"/>
            </a:endParaRPr>
          </a:p>
          <a:p>
            <a:r>
              <a:rPr lang="ru-RU">
                <a:latin typeface="Arial" charset="0"/>
              </a:rPr>
              <a:t>Найти: </a:t>
            </a:r>
            <a:r>
              <a:rPr lang="ru-RU">
                <a:latin typeface="Arial" charset="0"/>
                <a:sym typeface="Symbol" pitchFamily="18" charset="2"/>
              </a:rPr>
              <a:t>А</a:t>
            </a:r>
            <a:r>
              <a:rPr lang="en-US">
                <a:latin typeface="Arial" charset="0"/>
                <a:sym typeface="Symbol" pitchFamily="18" charset="2"/>
              </a:rPr>
              <a:t>,</a:t>
            </a:r>
            <a:r>
              <a:rPr lang="ru-RU">
                <a:latin typeface="Arial" charset="0"/>
              </a:rPr>
              <a:t> </a:t>
            </a:r>
            <a:r>
              <a:rPr lang="ru-RU" sz="1800">
                <a:latin typeface="Arial" charset="0"/>
                <a:sym typeface="Symbol" pitchFamily="18" charset="2"/>
              </a:rPr>
              <a:t></a:t>
            </a:r>
            <a:r>
              <a:rPr lang="ru-RU" sz="1800">
                <a:latin typeface="Arial" charset="0"/>
              </a:rPr>
              <a:t> </a:t>
            </a:r>
            <a:r>
              <a:rPr lang="ru-RU">
                <a:latin typeface="Arial" charset="0"/>
              </a:rPr>
              <a:t>В, </a:t>
            </a:r>
            <a:r>
              <a:rPr lang="en-US">
                <a:latin typeface="Arial" charset="0"/>
              </a:rPr>
              <a:t>c</a:t>
            </a:r>
            <a:r>
              <a:rPr lang="ru-RU">
                <a:latin typeface="Arial" charset="0"/>
                <a:sym typeface="Symbol" pitchFamily="18" charset="2"/>
              </a:rPr>
              <a:t>.</a:t>
            </a:r>
          </a:p>
          <a:p>
            <a:endParaRPr lang="en-US">
              <a:latin typeface="Arial" charset="0"/>
            </a:endParaRPr>
          </a:p>
          <a:p>
            <a:endParaRPr lang="ru-RU">
              <a:latin typeface="Arial" charset="0"/>
            </a:endParaRPr>
          </a:p>
          <a:p>
            <a:r>
              <a:rPr lang="ru-RU">
                <a:solidFill>
                  <a:schemeClr val="accent1"/>
                </a:solidFill>
                <a:latin typeface="Arial" charset="0"/>
                <a:hlinkClick r:id="" action="ppaction://noaction"/>
              </a:rPr>
              <a:t>Ответ</a:t>
            </a:r>
            <a:endParaRPr lang="ru-RU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8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34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8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utoUpdateAnimBg="0"/>
      <p:bldP spid="79877" grpId="0" animBg="1"/>
      <p:bldP spid="79878" grpId="0" animBg="1"/>
      <p:bldP spid="79879" grpId="0" animBg="1"/>
      <p:bldP spid="79880" grpId="0"/>
      <p:bldP spid="79881" grpId="0"/>
      <p:bldP spid="79886" grpId="0" animBg="1"/>
      <p:bldP spid="79888" grpId="0"/>
      <p:bldP spid="80917" grpId="0"/>
      <p:bldP spid="809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BE0D-3A0B-4782-AA2C-3CCA59021A0A}" type="slidenum">
              <a:rPr lang="ru-RU"/>
              <a:pPr/>
              <a:t>9</a:t>
            </a:fld>
            <a:endParaRPr lang="ru-RU"/>
          </a:p>
        </p:txBody>
      </p:sp>
      <p:sp>
        <p:nvSpPr>
          <p:cNvPr id="45059" name="Номер слайда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AC7EBA24-D807-4D99-B641-A54719E2C2CF}" type="slidenum">
              <a:rPr lang="ru-RU" sz="2600" b="1">
                <a:solidFill>
                  <a:schemeClr val="bg1"/>
                </a:solidFill>
                <a:latin typeface="Arial" charset="0"/>
              </a:rPr>
              <a:pPr/>
              <a:t>9</a:t>
            </a:fld>
            <a:endParaRPr lang="ru-RU" sz="2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0910" name="Arc 14"/>
          <p:cNvSpPr>
            <a:spLocks/>
          </p:cNvSpPr>
          <p:nvPr/>
        </p:nvSpPr>
        <p:spPr bwMode="auto">
          <a:xfrm rot="5724091" flipH="1">
            <a:off x="6174582" y="5112544"/>
            <a:ext cx="407987" cy="352425"/>
          </a:xfrm>
          <a:custGeom>
            <a:avLst/>
            <a:gdLst>
              <a:gd name="T0" fmla="*/ 0 w 24713"/>
              <a:gd name="T1" fmla="*/ 3785 h 21600"/>
              <a:gd name="T2" fmla="*/ 407987 w 24713"/>
              <a:gd name="T3" fmla="*/ 329061 h 21600"/>
              <a:gd name="T4" fmla="*/ 52168 w 24713"/>
              <a:gd name="T5" fmla="*/ 352425 h 21600"/>
              <a:gd name="T6" fmla="*/ 0 60000 65536"/>
              <a:gd name="T7" fmla="*/ 0 60000 65536"/>
              <a:gd name="T8" fmla="*/ 0 60000 65536"/>
              <a:gd name="T9" fmla="*/ 0 w 24713"/>
              <a:gd name="T10" fmla="*/ 0 h 21600"/>
              <a:gd name="T11" fmla="*/ 24713 w 2471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713" h="21600" fill="none" extrusionOk="0">
                <a:moveTo>
                  <a:pt x="0" y="232"/>
                </a:moveTo>
                <a:cubicBezTo>
                  <a:pt x="1046" y="77"/>
                  <a:pt x="2102" y="-1"/>
                  <a:pt x="3160" y="0"/>
                </a:cubicBezTo>
                <a:cubicBezTo>
                  <a:pt x="14533" y="0"/>
                  <a:pt x="23958" y="8819"/>
                  <a:pt x="24712" y="20168"/>
                </a:cubicBezTo>
              </a:path>
              <a:path w="24713" h="21600" stroke="0" extrusionOk="0">
                <a:moveTo>
                  <a:pt x="0" y="232"/>
                </a:moveTo>
                <a:cubicBezTo>
                  <a:pt x="1046" y="77"/>
                  <a:pt x="2102" y="-1"/>
                  <a:pt x="3160" y="0"/>
                </a:cubicBezTo>
                <a:cubicBezTo>
                  <a:pt x="14533" y="0"/>
                  <a:pt x="23958" y="8819"/>
                  <a:pt x="24712" y="20168"/>
                </a:cubicBezTo>
                <a:lnTo>
                  <a:pt x="3160" y="21600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80911" name="Arc 15"/>
          <p:cNvSpPr>
            <a:spLocks/>
          </p:cNvSpPr>
          <p:nvPr/>
        </p:nvSpPr>
        <p:spPr bwMode="auto">
          <a:xfrm rot="525796">
            <a:off x="5899150" y="5203825"/>
            <a:ext cx="461963" cy="476250"/>
          </a:xfrm>
          <a:custGeom>
            <a:avLst/>
            <a:gdLst>
              <a:gd name="T0" fmla="*/ 241065 w 18876"/>
              <a:gd name="T1" fmla="*/ 0 h 19223"/>
              <a:gd name="T2" fmla="*/ 461963 w 18876"/>
              <a:gd name="T3" fmla="*/ 216112 h 19223"/>
              <a:gd name="T4" fmla="*/ 0 w 18876"/>
              <a:gd name="T5" fmla="*/ 476250 h 19223"/>
              <a:gd name="T6" fmla="*/ 0 60000 65536"/>
              <a:gd name="T7" fmla="*/ 0 60000 65536"/>
              <a:gd name="T8" fmla="*/ 0 60000 65536"/>
              <a:gd name="T9" fmla="*/ 0 w 18876"/>
              <a:gd name="T10" fmla="*/ 0 h 19223"/>
              <a:gd name="T11" fmla="*/ 18876 w 18876"/>
              <a:gd name="T12" fmla="*/ 19223 h 192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76" h="19223" fill="none" extrusionOk="0">
                <a:moveTo>
                  <a:pt x="9850" y="-1"/>
                </a:moveTo>
                <a:cubicBezTo>
                  <a:pt x="13655" y="1949"/>
                  <a:pt x="16797" y="4985"/>
                  <a:pt x="18876" y="8722"/>
                </a:cubicBezTo>
              </a:path>
              <a:path w="18876" h="19223" stroke="0" extrusionOk="0">
                <a:moveTo>
                  <a:pt x="9850" y="-1"/>
                </a:moveTo>
                <a:cubicBezTo>
                  <a:pt x="13655" y="1949"/>
                  <a:pt x="16797" y="4985"/>
                  <a:pt x="18876" y="8722"/>
                </a:cubicBezTo>
                <a:lnTo>
                  <a:pt x="0" y="19223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-756858">
            <a:off x="6781800" y="3773488"/>
            <a:ext cx="536575" cy="350837"/>
            <a:chOff x="4875" y="2115"/>
            <a:chExt cx="272" cy="181"/>
          </a:xfrm>
        </p:grpSpPr>
        <p:sp>
          <p:nvSpPr>
            <p:cNvPr id="45063" name="Arc 12"/>
            <p:cNvSpPr>
              <a:spLocks/>
            </p:cNvSpPr>
            <p:nvPr/>
          </p:nvSpPr>
          <p:spPr bwMode="auto">
            <a:xfrm rot="10041455">
              <a:off x="4921" y="2115"/>
              <a:ext cx="193" cy="136"/>
            </a:xfrm>
            <a:custGeom>
              <a:avLst/>
              <a:gdLst>
                <a:gd name="T0" fmla="*/ 0 w 30726"/>
                <a:gd name="T1" fmla="*/ 15 h 21600"/>
                <a:gd name="T2" fmla="*/ 193 w 30726"/>
                <a:gd name="T3" fmla="*/ 104 h 21600"/>
                <a:gd name="T4" fmla="*/ 61 w 30726"/>
                <a:gd name="T5" fmla="*/ 136 h 21600"/>
                <a:gd name="T6" fmla="*/ 0 60000 65536"/>
                <a:gd name="T7" fmla="*/ 0 60000 65536"/>
                <a:gd name="T8" fmla="*/ 0 60000 65536"/>
                <a:gd name="T9" fmla="*/ 0 w 30726"/>
                <a:gd name="T10" fmla="*/ 0 h 21600"/>
                <a:gd name="T11" fmla="*/ 30726 w 3072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726" h="21600" fill="none" extrusionOk="0">
                  <a:moveTo>
                    <a:pt x="0" y="2321"/>
                  </a:moveTo>
                  <a:cubicBezTo>
                    <a:pt x="3020" y="795"/>
                    <a:pt x="6357" y="-1"/>
                    <a:pt x="9741" y="0"/>
                  </a:cubicBezTo>
                  <a:cubicBezTo>
                    <a:pt x="19699" y="0"/>
                    <a:pt x="28367" y="6808"/>
                    <a:pt x="30726" y="16483"/>
                  </a:cubicBezTo>
                </a:path>
                <a:path w="30726" h="21600" stroke="0" extrusionOk="0">
                  <a:moveTo>
                    <a:pt x="0" y="2321"/>
                  </a:moveTo>
                  <a:cubicBezTo>
                    <a:pt x="3020" y="795"/>
                    <a:pt x="6357" y="-1"/>
                    <a:pt x="9741" y="0"/>
                  </a:cubicBezTo>
                  <a:cubicBezTo>
                    <a:pt x="19699" y="0"/>
                    <a:pt x="28367" y="6808"/>
                    <a:pt x="30726" y="16483"/>
                  </a:cubicBezTo>
                  <a:lnTo>
                    <a:pt x="9741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  <p:sp>
          <p:nvSpPr>
            <p:cNvPr id="45064" name="Arc 13"/>
            <p:cNvSpPr>
              <a:spLocks/>
            </p:cNvSpPr>
            <p:nvPr/>
          </p:nvSpPr>
          <p:spPr bwMode="auto">
            <a:xfrm rot="-10403471">
              <a:off x="4875" y="2205"/>
              <a:ext cx="272" cy="91"/>
            </a:xfrm>
            <a:custGeom>
              <a:avLst/>
              <a:gdLst>
                <a:gd name="T0" fmla="*/ 0 w 40427"/>
                <a:gd name="T1" fmla="*/ 51 h 21600"/>
                <a:gd name="T2" fmla="*/ 272 w 40427"/>
                <a:gd name="T3" fmla="*/ 69 h 21600"/>
                <a:gd name="T4" fmla="*/ 131 w 40427"/>
                <a:gd name="T5" fmla="*/ 91 h 21600"/>
                <a:gd name="T6" fmla="*/ 0 60000 65536"/>
                <a:gd name="T7" fmla="*/ 0 60000 65536"/>
                <a:gd name="T8" fmla="*/ 0 60000 65536"/>
                <a:gd name="T9" fmla="*/ 0 w 40427"/>
                <a:gd name="T10" fmla="*/ 0 h 21600"/>
                <a:gd name="T11" fmla="*/ 40427 w 4042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427" h="21600" fill="none" extrusionOk="0">
                  <a:moveTo>
                    <a:pt x="0" y="12188"/>
                  </a:moveTo>
                  <a:cubicBezTo>
                    <a:pt x="3608" y="4734"/>
                    <a:pt x="11160" y="-1"/>
                    <a:pt x="19442" y="0"/>
                  </a:cubicBezTo>
                  <a:cubicBezTo>
                    <a:pt x="29400" y="0"/>
                    <a:pt x="38068" y="6808"/>
                    <a:pt x="40427" y="16483"/>
                  </a:cubicBezTo>
                </a:path>
                <a:path w="40427" h="21600" stroke="0" extrusionOk="0">
                  <a:moveTo>
                    <a:pt x="0" y="12188"/>
                  </a:moveTo>
                  <a:cubicBezTo>
                    <a:pt x="3608" y="4734"/>
                    <a:pt x="11160" y="-1"/>
                    <a:pt x="19442" y="0"/>
                  </a:cubicBezTo>
                  <a:cubicBezTo>
                    <a:pt x="29400" y="0"/>
                    <a:pt x="38068" y="6808"/>
                    <a:pt x="40427" y="16483"/>
                  </a:cubicBezTo>
                  <a:lnTo>
                    <a:pt x="19442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1800">
                <a:latin typeface="Arial" charset="0"/>
              </a:endParaRPr>
            </a:p>
          </p:txBody>
        </p:sp>
      </p:grpSp>
      <p:sp>
        <p:nvSpPr>
          <p:cNvPr id="80912" name="Arc 16"/>
          <p:cNvSpPr>
            <a:spLocks/>
          </p:cNvSpPr>
          <p:nvPr/>
        </p:nvSpPr>
        <p:spPr bwMode="auto">
          <a:xfrm rot="9653257">
            <a:off x="6883400" y="3638550"/>
            <a:ext cx="312738" cy="268288"/>
          </a:xfrm>
          <a:custGeom>
            <a:avLst/>
            <a:gdLst>
              <a:gd name="T0" fmla="*/ 0 w 25756"/>
              <a:gd name="T1" fmla="*/ 22991 h 21600"/>
              <a:gd name="T2" fmla="*/ 312738 w 25756"/>
              <a:gd name="T3" fmla="*/ 102906 h 21600"/>
              <a:gd name="T4" fmla="*/ 106221 w 25756"/>
              <a:gd name="T5" fmla="*/ 268288 h 21600"/>
              <a:gd name="T6" fmla="*/ 0 60000 65536"/>
              <a:gd name="T7" fmla="*/ 0 60000 65536"/>
              <a:gd name="T8" fmla="*/ 0 60000 65536"/>
              <a:gd name="T9" fmla="*/ 0 w 25756"/>
              <a:gd name="T10" fmla="*/ 0 h 21600"/>
              <a:gd name="T11" fmla="*/ 25756 w 2575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756" h="21600" fill="none" extrusionOk="0">
                <a:moveTo>
                  <a:pt x="-1" y="1850"/>
                </a:moveTo>
                <a:cubicBezTo>
                  <a:pt x="2754" y="630"/>
                  <a:pt x="5734" y="-1"/>
                  <a:pt x="8748" y="0"/>
                </a:cubicBezTo>
                <a:cubicBezTo>
                  <a:pt x="15389" y="0"/>
                  <a:pt x="21661" y="3055"/>
                  <a:pt x="25755" y="8285"/>
                </a:cubicBezTo>
              </a:path>
              <a:path w="25756" h="21600" stroke="0" extrusionOk="0">
                <a:moveTo>
                  <a:pt x="-1" y="1850"/>
                </a:moveTo>
                <a:cubicBezTo>
                  <a:pt x="2754" y="630"/>
                  <a:pt x="5734" y="-1"/>
                  <a:pt x="8748" y="0"/>
                </a:cubicBezTo>
                <a:cubicBezTo>
                  <a:pt x="15389" y="0"/>
                  <a:pt x="21661" y="3055"/>
                  <a:pt x="25755" y="8285"/>
                </a:cubicBezTo>
                <a:lnTo>
                  <a:pt x="874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80920" name="Arc 24"/>
          <p:cNvSpPr>
            <a:spLocks/>
          </p:cNvSpPr>
          <p:nvPr/>
        </p:nvSpPr>
        <p:spPr bwMode="auto">
          <a:xfrm rot="-3520433">
            <a:off x="7550150" y="5219700"/>
            <a:ext cx="442913" cy="144463"/>
          </a:xfrm>
          <a:custGeom>
            <a:avLst/>
            <a:gdLst>
              <a:gd name="T0" fmla="*/ 0 w 39098"/>
              <a:gd name="T1" fmla="*/ 81515 h 21600"/>
              <a:gd name="T2" fmla="*/ 442913 w 39098"/>
              <a:gd name="T3" fmla="*/ 84571 h 21600"/>
              <a:gd name="T4" fmla="*/ 220244 w 39098"/>
              <a:gd name="T5" fmla="*/ 144463 h 21600"/>
              <a:gd name="T6" fmla="*/ 0 60000 65536"/>
              <a:gd name="T7" fmla="*/ 0 60000 65536"/>
              <a:gd name="T8" fmla="*/ 0 60000 65536"/>
              <a:gd name="T9" fmla="*/ 0 w 39098"/>
              <a:gd name="T10" fmla="*/ 0 h 21600"/>
              <a:gd name="T11" fmla="*/ 39098 w 390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098" h="21600" fill="none" extrusionOk="0">
                <a:moveTo>
                  <a:pt x="0" y="12188"/>
                </a:moveTo>
                <a:cubicBezTo>
                  <a:pt x="3608" y="4734"/>
                  <a:pt x="11160" y="-1"/>
                  <a:pt x="19442" y="0"/>
                </a:cubicBezTo>
                <a:cubicBezTo>
                  <a:pt x="27905" y="0"/>
                  <a:pt x="35589" y="4942"/>
                  <a:pt x="39098" y="12644"/>
                </a:cubicBezTo>
              </a:path>
              <a:path w="39098" h="21600" stroke="0" extrusionOk="0">
                <a:moveTo>
                  <a:pt x="0" y="12188"/>
                </a:moveTo>
                <a:cubicBezTo>
                  <a:pt x="3608" y="4734"/>
                  <a:pt x="11160" y="-1"/>
                  <a:pt x="19442" y="0"/>
                </a:cubicBezTo>
                <a:cubicBezTo>
                  <a:pt x="27905" y="0"/>
                  <a:pt x="35589" y="4942"/>
                  <a:pt x="39098" y="12644"/>
                </a:cubicBezTo>
                <a:lnTo>
                  <a:pt x="19442" y="21600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latin typeface="Arial" charset="0"/>
            </a:endParaRP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7138988" y="292417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С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5338763" y="527685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tx2"/>
                </a:solidFill>
              </a:rPr>
              <a:t>В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8243888" y="52292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А</a:t>
            </a:r>
          </a:p>
        </p:txBody>
      </p:sp>
      <p:sp>
        <p:nvSpPr>
          <p:cNvPr id="80903" name="Line 7"/>
          <p:cNvSpPr>
            <a:spLocks noChangeShapeType="1"/>
          </p:cNvSpPr>
          <p:nvPr/>
        </p:nvSpPr>
        <p:spPr bwMode="auto">
          <a:xfrm>
            <a:off x="6046788" y="5492750"/>
            <a:ext cx="205105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 rot="-3780000">
            <a:off x="5429250" y="4456113"/>
            <a:ext cx="226695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 rot="3780000">
            <a:off x="6437313" y="4456113"/>
            <a:ext cx="226695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0915" name="AutoShape 19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0"/>
            <a:ext cx="7245373" cy="1143000"/>
          </a:xfrm>
          <a:noFill/>
        </p:spPr>
        <p:txBody>
          <a:bodyPr anchor="b"/>
          <a:lstStyle/>
          <a:p>
            <a:r>
              <a:rPr lang="ru-RU" u="sng" dirty="0"/>
              <a:t>Решаем задачу 2</a:t>
            </a:r>
          </a:p>
        </p:txBody>
      </p:sp>
      <p:sp>
        <p:nvSpPr>
          <p:cNvPr id="79892" name="Text Box 20"/>
          <p:cNvSpPr txBox="1">
            <a:spLocks noChangeArrowheads="1"/>
          </p:cNvSpPr>
          <p:nvPr/>
        </p:nvSpPr>
        <p:spPr bwMode="auto">
          <a:xfrm>
            <a:off x="468313" y="1268413"/>
            <a:ext cx="8424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Решить треугольник АВС, если  </a:t>
            </a:r>
            <a:r>
              <a:rPr lang="ru-RU">
                <a:latin typeface="Arial" charset="0"/>
                <a:sym typeface="Symbol" pitchFamily="18" charset="2"/>
              </a:rPr>
              <a:t>А=60</a:t>
            </a:r>
            <a:r>
              <a:rPr lang="en-US">
                <a:latin typeface="Arial" charset="0"/>
                <a:sym typeface="Symbol" pitchFamily="18" charset="2"/>
              </a:rPr>
              <a:t>º</a:t>
            </a:r>
            <a:r>
              <a:rPr lang="ru-RU">
                <a:latin typeface="Arial" charset="0"/>
              </a:rPr>
              <a:t> </a:t>
            </a:r>
            <a:r>
              <a:rPr lang="ru-RU">
                <a:latin typeface="Arial" charset="0"/>
                <a:sym typeface="Symbol" pitchFamily="18" charset="2"/>
              </a:rPr>
              <a:t>В=40</a:t>
            </a:r>
            <a:r>
              <a:rPr lang="en-US">
                <a:latin typeface="Arial" charset="0"/>
                <a:sym typeface="Symbol" pitchFamily="18" charset="2"/>
              </a:rPr>
              <a:t>º</a:t>
            </a:r>
            <a:r>
              <a:rPr lang="ru-RU">
                <a:latin typeface="Arial" charset="0"/>
              </a:rPr>
              <a:t>, с =14см</a:t>
            </a:r>
            <a:r>
              <a:rPr lang="ru-RU">
                <a:latin typeface="Arial" charset="0"/>
                <a:sym typeface="Symbol" pitchFamily="18" charset="2"/>
              </a:rPr>
              <a:t>.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539750" y="1844675"/>
            <a:ext cx="41052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Дано: </a:t>
            </a:r>
            <a:r>
              <a:rPr lang="ru-RU">
                <a:latin typeface="Arial" charset="0"/>
                <a:sym typeface="Symbol" pitchFamily="18" charset="2"/>
              </a:rPr>
              <a:t>АВС, А=60</a:t>
            </a:r>
            <a:r>
              <a:rPr lang="en-US">
                <a:latin typeface="Arial" charset="0"/>
                <a:sym typeface="Symbol" pitchFamily="18" charset="2"/>
              </a:rPr>
              <a:t>º,</a:t>
            </a:r>
          </a:p>
          <a:p>
            <a:r>
              <a:rPr lang="ru-RU">
                <a:latin typeface="Arial" charset="0"/>
                <a:sym typeface="Symbol" pitchFamily="18" charset="2"/>
              </a:rPr>
              <a:t>В=40</a:t>
            </a:r>
            <a:r>
              <a:rPr lang="en-US">
                <a:latin typeface="Arial" charset="0"/>
                <a:sym typeface="Symbol" pitchFamily="18" charset="2"/>
              </a:rPr>
              <a:t>º</a:t>
            </a:r>
            <a:r>
              <a:rPr lang="ru-RU">
                <a:latin typeface="Arial" charset="0"/>
              </a:rPr>
              <a:t>, с=14см</a:t>
            </a:r>
            <a:r>
              <a:rPr lang="ru-RU">
                <a:latin typeface="Arial" charset="0"/>
                <a:sym typeface="Symbol" pitchFamily="18" charset="2"/>
              </a:rPr>
              <a:t>.</a:t>
            </a:r>
          </a:p>
          <a:p>
            <a:r>
              <a:rPr lang="ru-RU">
                <a:latin typeface="Arial" charset="0"/>
              </a:rPr>
              <a:t>Найти: </a:t>
            </a:r>
            <a:r>
              <a:rPr lang="en-US">
                <a:latin typeface="Arial" charset="0"/>
              </a:rPr>
              <a:t>a</a:t>
            </a:r>
            <a:r>
              <a:rPr lang="ru-RU">
                <a:latin typeface="Arial" charset="0"/>
              </a:rPr>
              <a:t>,</a:t>
            </a:r>
            <a:r>
              <a:rPr lang="en-US">
                <a:latin typeface="Arial" charset="0"/>
              </a:rPr>
              <a:t> b,</a:t>
            </a:r>
            <a:r>
              <a:rPr lang="ru-RU">
                <a:latin typeface="Arial" charset="0"/>
                <a:sym typeface="Symbol" pitchFamily="18" charset="2"/>
              </a:rPr>
              <a:t> С.</a:t>
            </a:r>
            <a:endParaRPr lang="ru-RU">
              <a:latin typeface="Arial" charset="0"/>
            </a:endParaRPr>
          </a:p>
          <a:p>
            <a:endParaRPr lang="ru-RU">
              <a:latin typeface="Arial" charset="0"/>
            </a:endParaRPr>
          </a:p>
          <a:p>
            <a:endParaRPr lang="ru-RU">
              <a:latin typeface="Arial" charset="0"/>
            </a:endParaRPr>
          </a:p>
          <a:p>
            <a:r>
              <a:rPr lang="ru-RU">
                <a:latin typeface="Arial" charset="0"/>
                <a:hlinkClick r:id="" action="ppaction://noaction"/>
              </a:rPr>
              <a:t>Ответ</a:t>
            </a:r>
            <a:endParaRPr lang="ru-RU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8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80"/>
                                        <p:tgtEl>
                                          <p:spTgt spid="7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1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80"/>
                                        <p:tgtEl>
                                          <p:spTgt spid="7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0" grpId="0" animBg="1"/>
      <p:bldP spid="80911" grpId="0" animBg="1"/>
      <p:bldP spid="80912" grpId="0" animBg="1"/>
      <p:bldP spid="80920" grpId="0" animBg="1"/>
      <p:bldP spid="80900" grpId="0"/>
      <p:bldP spid="80901" grpId="0"/>
      <p:bldP spid="80902" grpId="0"/>
      <p:bldP spid="80903" grpId="0" animBg="1"/>
      <p:bldP spid="80904" grpId="0" animBg="1"/>
      <p:bldP spid="80905" grpId="0" animBg="1"/>
      <p:bldP spid="80915" grpId="0" autoUpdateAnimBg="0"/>
      <p:bldP spid="79892" grpId="0"/>
      <p:bldP spid="79891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285</Words>
  <Application>Microsoft PowerPoint</Application>
  <PresentationFormat>Экран (4:3)</PresentationFormat>
  <Paragraphs>105</Paragraphs>
  <Slides>10</Slides>
  <Notes>2</Notes>
  <HiddenSlides>1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Times New Roman</vt:lpstr>
      <vt:lpstr>Verdana</vt:lpstr>
      <vt:lpstr>Arial</vt:lpstr>
      <vt:lpstr>Wingdings</vt:lpstr>
      <vt:lpstr>Calibri</vt:lpstr>
      <vt:lpstr>Georgia</vt:lpstr>
      <vt:lpstr>Symbol</vt:lpstr>
      <vt:lpstr>Оформление по умолчанию</vt:lpstr>
      <vt:lpstr>Microsoft Equation 3.0</vt:lpstr>
      <vt:lpstr>Слайд 1</vt:lpstr>
      <vt:lpstr>Сумма углов треугольника</vt:lpstr>
      <vt:lpstr>Теорема синусов</vt:lpstr>
      <vt:lpstr>Теорема косинусов</vt:lpstr>
      <vt:lpstr>Найди ошибку</vt:lpstr>
      <vt:lpstr>Слайд 6</vt:lpstr>
      <vt:lpstr>Три задачи на решение треугольника</vt:lpstr>
      <vt:lpstr>Решаем задачу 1</vt:lpstr>
      <vt:lpstr>Решаем задачу 2</vt:lpstr>
      <vt:lpstr>Решаем задачу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123</dc:creator>
  <cp:lastModifiedBy>123</cp:lastModifiedBy>
  <cp:revision>3</cp:revision>
  <dcterms:created xsi:type="dcterms:W3CDTF">1601-01-01T00:00:00Z</dcterms:created>
  <dcterms:modified xsi:type="dcterms:W3CDTF">2024-10-21T17:58:23Z</dcterms:modified>
</cp:coreProperties>
</file>