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wdp" ContentType="image/vnd.ms-photo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0"/>
  </p:notesMasterIdLst>
  <p:sldIdLst>
    <p:sldId id="362" r:id="rId2"/>
    <p:sldId id="595" r:id="rId3"/>
    <p:sldId id="596" r:id="rId4"/>
    <p:sldId id="546" r:id="rId5"/>
    <p:sldId id="503" r:id="rId6"/>
    <p:sldId id="588" r:id="rId7"/>
    <p:sldId id="590" r:id="rId8"/>
    <p:sldId id="59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27A62"/>
    <a:srgbClr val="A76711"/>
    <a:srgbClr val="FEF2E8"/>
    <a:srgbClr val="584470"/>
    <a:srgbClr val="7A5E9C"/>
    <a:srgbClr val="BCAECE"/>
    <a:srgbClr val="F2EFF5"/>
    <a:srgbClr val="FFFFCC"/>
    <a:srgbClr val="44A786"/>
    <a:srgbClr val="44A68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896" autoAdjust="0"/>
    <p:restoredTop sz="94671" autoAdjust="0"/>
  </p:normalViewPr>
  <p:slideViewPr>
    <p:cSldViewPr>
      <p:cViewPr varScale="1">
        <p:scale>
          <a:sx n="69" d="100"/>
          <a:sy n="69" d="100"/>
        </p:scale>
        <p:origin x="-13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98811-A731-4BA0-901E-773D873299CD}" type="datetimeFigureOut">
              <a:rPr lang="ru-RU" smtClean="0"/>
              <a:pPr/>
              <a:t>09.11.2024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8B569-EB4A-4734-A3DC-2CED7F90C4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0561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1484784"/>
            <a:ext cx="9144000" cy="1470025"/>
          </a:xfrm>
        </p:spPr>
        <p:txBody>
          <a:bodyPr/>
          <a:lstStyle>
            <a:lvl1pPr>
              <a:defRPr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127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2824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2270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 cap="none" spc="0">
          <a:ln w="1905"/>
          <a:gradFill>
            <a:gsLst>
              <a:gs pos="0">
                <a:schemeClr val="accent6">
                  <a:shade val="20000"/>
                  <a:satMod val="200000"/>
                </a:schemeClr>
              </a:gs>
              <a:gs pos="78000">
                <a:schemeClr val="accent6">
                  <a:tint val="90000"/>
                  <a:shade val="89000"/>
                  <a:satMod val="220000"/>
                </a:schemeClr>
              </a:gs>
              <a:gs pos="100000">
                <a:schemeClr val="accent6">
                  <a:tint val="12000"/>
                  <a:satMod val="255000"/>
                </a:schemeClr>
              </a:gs>
            </a:gsLst>
            <a:lin ang="5400000"/>
          </a:gra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нутый угол 2"/>
          <p:cNvSpPr/>
          <p:nvPr/>
        </p:nvSpPr>
        <p:spPr>
          <a:xfrm>
            <a:off x="137496" y="692695"/>
            <a:ext cx="8898999" cy="3960441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16"/>
          <p:cNvGrpSpPr/>
          <p:nvPr/>
        </p:nvGrpSpPr>
        <p:grpSpPr>
          <a:xfrm>
            <a:off x="0" y="72000"/>
            <a:ext cx="9144000" cy="468000"/>
            <a:chOff x="0" y="72000"/>
            <a:chExt cx="9144000" cy="468000"/>
          </a:xfrm>
          <a:solidFill>
            <a:srgbClr val="0070C0"/>
          </a:solidFill>
        </p:grpSpPr>
        <p:sp>
          <p:nvSpPr>
            <p:cNvPr id="10" name="Прямоугольник 9"/>
            <p:cNvSpPr/>
            <p:nvPr/>
          </p:nvSpPr>
          <p:spPr>
            <a:xfrm>
              <a:off x="0" y="72000"/>
              <a:ext cx="9144000" cy="46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540000"/>
              <a:ext cx="9144000" cy="0"/>
            </a:xfrm>
            <a:prstGeom prst="line">
              <a:avLst/>
            </a:prstGeom>
            <a:grpFill/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72000"/>
              <a:ext cx="9144000" cy="0"/>
            </a:xfrm>
            <a:prstGeom prst="line">
              <a:avLst/>
            </a:prstGeom>
            <a:grpFill/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Ключевые слова урока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целеполагание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19" y="1628800"/>
            <a:ext cx="2962275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5807" y="2957744"/>
            <a:ext cx="5895975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72016" y="4489440"/>
            <a:ext cx="1714500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13770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36000" y="900000"/>
            <a:ext cx="9216000" cy="1088840"/>
          </a:xfrm>
          <a:prstGeom prst="rect">
            <a:avLst/>
          </a:prstGeom>
          <a:solidFill>
            <a:srgbClr val="0070C0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200" b="1" dirty="0" smtClean="0">
                <a:solidFill>
                  <a:srgbClr val="8064A2">
                    <a:lumMod val="50000"/>
                  </a:srgbClr>
                </a:solidFill>
                <a:effectLst>
                  <a:glow rad="101600">
                    <a:srgbClr val="FFFFFF"/>
                  </a:glow>
                </a:effectLst>
                <a:latin typeface="KursivC" panose="04027200000000000000" pitchFamily="82" charset="0"/>
              </a:rPr>
              <a:t>Приведение подобных </a:t>
            </a:r>
            <a:r>
              <a:rPr lang="ru-RU" sz="4200" b="1" dirty="0" smtClean="0">
                <a:solidFill>
                  <a:srgbClr val="8064A2">
                    <a:lumMod val="50000"/>
                  </a:srgbClr>
                </a:solidFill>
                <a:effectLst>
                  <a:glow rad="101600">
                    <a:srgbClr val="FFFFFF"/>
                  </a:glow>
                </a:effectLst>
                <a:latin typeface="KursivC" panose="04027200000000000000" pitchFamily="82" charset="0"/>
              </a:rPr>
              <a:t>слагаемых</a:t>
            </a:r>
            <a:endParaRPr lang="ru-RU" sz="4200" dirty="0">
              <a:solidFill>
                <a:srgbClr val="6D5CA8"/>
              </a:solidFill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6932818" y="6401076"/>
            <a:ext cx="22111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dirty="0" smtClean="0"/>
              <a:t>Метапредмет – Знание</a:t>
            </a:r>
            <a:endParaRPr lang="ru-RU" sz="1600" dirty="0"/>
          </a:p>
        </p:txBody>
      </p:sp>
      <p:sp>
        <p:nvSpPr>
          <p:cNvPr id="13" name="Овал 12"/>
          <p:cNvSpPr>
            <a:spLocks noChangeAspect="1"/>
          </p:cNvSpPr>
          <p:nvPr/>
        </p:nvSpPr>
        <p:spPr>
          <a:xfrm>
            <a:off x="395536" y="5641325"/>
            <a:ext cx="324000" cy="324000"/>
          </a:xfrm>
          <a:prstGeom prst="ellipse">
            <a:avLst/>
          </a:prstGeom>
          <a:solidFill>
            <a:srgbClr val="0070C0"/>
          </a:solidFill>
          <a:ln/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00302" y="1844824"/>
            <a:ext cx="5764186" cy="324000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152" y="4697306"/>
            <a:ext cx="2880280" cy="1007859"/>
          </a:xfrm>
          <a:prstGeom prst="rect">
            <a:avLst/>
          </a:prstGeom>
        </p:spPr>
      </p:pic>
      <p:sp>
        <p:nvSpPr>
          <p:cNvPr id="16" name="Заголовок 1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8954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0125" y="987290"/>
            <a:ext cx="7143750" cy="1905000"/>
          </a:xfrm>
          <a:prstGeom prst="rect">
            <a:avLst/>
          </a:prstGeom>
          <a:ln>
            <a:noFill/>
          </a:ln>
        </p:spPr>
      </p:pic>
      <p:grpSp>
        <p:nvGrpSpPr>
          <p:cNvPr id="3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16"/>
          <p:cNvGrpSpPr/>
          <p:nvPr/>
        </p:nvGrpSpPr>
        <p:grpSpPr>
          <a:xfrm>
            <a:off x="0" y="72000"/>
            <a:ext cx="9144000" cy="468000"/>
            <a:chOff x="0" y="72000"/>
            <a:chExt cx="9144000" cy="468000"/>
          </a:xfrm>
          <a:solidFill>
            <a:srgbClr val="0070C0"/>
          </a:solidFill>
        </p:grpSpPr>
        <p:sp>
          <p:nvSpPr>
            <p:cNvPr id="10" name="Прямоугольник 9"/>
            <p:cNvSpPr/>
            <p:nvPr/>
          </p:nvSpPr>
          <p:spPr>
            <a:xfrm>
              <a:off x="0" y="72000"/>
              <a:ext cx="9144000" cy="46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540000"/>
              <a:ext cx="9144000" cy="0"/>
            </a:xfrm>
            <a:prstGeom prst="line">
              <a:avLst/>
            </a:prstGeom>
            <a:grpFill/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72000"/>
              <a:ext cx="9144000" cy="0"/>
            </a:xfrm>
            <a:prstGeom prst="line">
              <a:avLst/>
            </a:prstGeom>
            <a:grpFill/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8676456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Математическая разминка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/>
              <a:t>Практикум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0582" y="569672"/>
            <a:ext cx="2304000" cy="359960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/>
              <a:t>Устно</a:t>
            </a:r>
            <a:endParaRPr lang="ru-RU" sz="2000" b="1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451111" y="3057497"/>
            <a:ext cx="576000" cy="288032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а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89085" y="2939903"/>
            <a:ext cx="82673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20x</a:t>
            </a:r>
            <a:endParaRPr lang="ru-RU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438499" y="3463123"/>
            <a:ext cx="576000" cy="288032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б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87815" y="3345529"/>
            <a:ext cx="169209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- 7y </a:t>
            </a:r>
            <a:endParaRPr lang="ru-RU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829063" y="3057497"/>
            <a:ext cx="576000" cy="288032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г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405064" y="2891769"/>
            <a:ext cx="130306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– 9 </a:t>
            </a:r>
            <a:endParaRPr lang="ru-RU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4829063" y="3464581"/>
            <a:ext cx="576000" cy="288032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д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405063" y="3298853"/>
            <a:ext cx="130306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5,2t</a:t>
            </a:r>
            <a:endParaRPr lang="ru-RU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439770" y="3924132"/>
            <a:ext cx="576000" cy="288032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в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089086" y="3806538"/>
            <a:ext cx="169082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0,9c + 5</a:t>
            </a:r>
            <a:endParaRPr lang="ru-RU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4830334" y="3925590"/>
            <a:ext cx="576000" cy="288032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е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406335" y="3759862"/>
            <a:ext cx="130179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4x - 5</a:t>
            </a:r>
            <a:endParaRPr lang="ru-RU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7009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30" grpId="0"/>
      <p:bldP spid="32" grpId="0"/>
      <p:bldP spid="34" grpId="0"/>
      <p:bldP spid="37" grpId="0"/>
      <p:bldP spid="35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16"/>
          <p:cNvGrpSpPr/>
          <p:nvPr/>
        </p:nvGrpSpPr>
        <p:grpSpPr>
          <a:xfrm>
            <a:off x="0" y="72000"/>
            <a:ext cx="9144000" cy="468000"/>
            <a:chOff x="0" y="72000"/>
            <a:chExt cx="9144000" cy="468000"/>
          </a:xfrm>
          <a:solidFill>
            <a:srgbClr val="0070C0"/>
          </a:solidFill>
        </p:grpSpPr>
        <p:sp>
          <p:nvSpPr>
            <p:cNvPr id="10" name="Прямоугольник 9"/>
            <p:cNvSpPr/>
            <p:nvPr/>
          </p:nvSpPr>
          <p:spPr>
            <a:xfrm>
              <a:off x="0" y="72000"/>
              <a:ext cx="9144000" cy="46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540000"/>
              <a:ext cx="9144000" cy="0"/>
            </a:xfrm>
            <a:prstGeom prst="line">
              <a:avLst/>
            </a:prstGeom>
            <a:grpFill/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72000"/>
              <a:ext cx="9144000" cy="0"/>
            </a:xfrm>
            <a:prstGeom prst="line">
              <a:avLst/>
            </a:prstGeom>
            <a:grpFill/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Приведение подобных слагаемых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Вхождение в тему урока и создание условий для осознанного восприятия нового материала.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8310" y="1988839"/>
            <a:ext cx="8867380" cy="138499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2а + 4а +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- 10а = (2а + 4а - 10а) +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(2а + 4а - 10а) +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5b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= а </a:t>
            </a:r>
            <a:r>
              <a:rPr lang="ru-RU" sz="28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⋅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(2 + 4 - 10) +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= 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8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⋅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( -4 ) +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4а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5b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585586"/>
            <a:ext cx="1011832" cy="62214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9" name="Штриховая стрелка вправо 8"/>
          <p:cNvSpPr/>
          <p:nvPr/>
        </p:nvSpPr>
        <p:spPr>
          <a:xfrm rot="5400000">
            <a:off x="7344627" y="1370385"/>
            <a:ext cx="576064" cy="864096"/>
          </a:xfrm>
          <a:prstGeom prst="stripedRightArrow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79512" y="4284000"/>
            <a:ext cx="8856984" cy="193899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Чтобы привести подобные слагаемые, нужно: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сгруппировать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эти слагаемые;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сложить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их коэффициенты;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умножить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полученную сумму на их общую буквенную часть.</a:t>
            </a:r>
            <a:endParaRPr lang="ru-RU" sz="2400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67728" y="4083953"/>
            <a:ext cx="2518143" cy="100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1619672" y="1340768"/>
            <a:ext cx="55858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Рассмотрим сумму 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2а + 4а +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5b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- 10а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285850"/>
            <a:ext cx="1428750" cy="571500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2160859" y="3560733"/>
            <a:ext cx="4894289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2а + 4а +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5b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- 10а =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а +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Штриховая стрелка вправо 25"/>
          <p:cNvSpPr/>
          <p:nvPr/>
        </p:nvSpPr>
        <p:spPr>
          <a:xfrm rot="5400000">
            <a:off x="6939417" y="2840653"/>
            <a:ext cx="576064" cy="864096"/>
          </a:xfrm>
          <a:prstGeom prst="stripedRightArrow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916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972000"/>
            <a:ext cx="9144000" cy="3364992"/>
          </a:xfrm>
          <a:prstGeom prst="rect">
            <a:avLst/>
          </a:prstGeom>
          <a:ln>
            <a:noFill/>
          </a:ln>
        </p:spPr>
      </p:pic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16"/>
          <p:cNvGrpSpPr/>
          <p:nvPr/>
        </p:nvGrpSpPr>
        <p:grpSpPr>
          <a:xfrm>
            <a:off x="0" y="72000"/>
            <a:ext cx="9144000" cy="468000"/>
            <a:chOff x="0" y="72000"/>
            <a:chExt cx="9144000" cy="468000"/>
          </a:xfrm>
          <a:solidFill>
            <a:srgbClr val="0070C0"/>
          </a:solidFill>
        </p:grpSpPr>
        <p:sp>
          <p:nvSpPr>
            <p:cNvPr id="10" name="Прямоугольник 9"/>
            <p:cNvSpPr/>
            <p:nvPr/>
          </p:nvSpPr>
          <p:spPr>
            <a:xfrm>
              <a:off x="0" y="72000"/>
              <a:ext cx="9144000" cy="46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540000"/>
              <a:ext cx="9144000" cy="0"/>
            </a:xfrm>
            <a:prstGeom prst="line">
              <a:avLst/>
            </a:prstGeom>
            <a:grpFill/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72000"/>
              <a:ext cx="9144000" cy="0"/>
            </a:xfrm>
            <a:prstGeom prst="line">
              <a:avLst/>
            </a:prstGeom>
            <a:grpFill/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8676456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Отрабатываем алгоритм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/>
              <a:t>Практикум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2" name="Группа 20"/>
          <p:cNvGrpSpPr/>
          <p:nvPr/>
        </p:nvGrpSpPr>
        <p:grpSpPr>
          <a:xfrm>
            <a:off x="70582" y="569672"/>
            <a:ext cx="3562974" cy="360000"/>
            <a:chOff x="108000" y="612000"/>
            <a:chExt cx="3562974" cy="360000"/>
          </a:xfrm>
          <a:solidFill>
            <a:srgbClr val="0070C0"/>
          </a:solidFill>
        </p:grpSpPr>
        <p:sp>
          <p:nvSpPr>
            <p:cNvPr id="23" name="Прямоугольник 22"/>
            <p:cNvSpPr/>
            <p:nvPr/>
          </p:nvSpPr>
          <p:spPr>
            <a:xfrm>
              <a:off x="108000" y="612000"/>
              <a:ext cx="2304000" cy="35996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РАБОЧАЯ ТЕТРАДЬ</a:t>
              </a:r>
              <a:endParaRPr lang="ru-RU" sz="2000" b="1" dirty="0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2484000" y="612000"/>
              <a:ext cx="1186974" cy="360000"/>
            </a:xfrm>
            <a:prstGeom prst="rect">
              <a:avLst/>
            </a:prstGeom>
            <a:grpFill/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</a:t>
              </a:r>
              <a:r>
                <a:rPr lang="ru-RU" sz="2000" b="1" dirty="0">
                  <a:solidFill>
                    <a:schemeClr val="bg1"/>
                  </a:solidFill>
                </a:rPr>
                <a:t> </a:t>
              </a:r>
              <a:r>
                <a:rPr lang="ru-RU" sz="2000" b="1" dirty="0" smtClean="0">
                  <a:solidFill>
                    <a:schemeClr val="bg1"/>
                  </a:solidFill>
                </a:rPr>
                <a:t>1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5" name="Скругленный прямоугольник 34"/>
          <p:cNvSpPr/>
          <p:nvPr/>
        </p:nvSpPr>
        <p:spPr>
          <a:xfrm>
            <a:off x="5220072" y="4509120"/>
            <a:ext cx="576000" cy="288032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а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884368" y="1844824"/>
            <a:ext cx="1152128" cy="432048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084168" y="4509120"/>
            <a:ext cx="576000" cy="288032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б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699378" y="2852936"/>
            <a:ext cx="1728605" cy="432048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948264" y="4509120"/>
            <a:ext cx="576000" cy="288032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в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256000" y="3852000"/>
            <a:ext cx="1152128" cy="432048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0566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13" grpId="0" animBg="1"/>
      <p:bldP spid="31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000" y="972000"/>
            <a:ext cx="6696000" cy="3115872"/>
          </a:xfrm>
          <a:prstGeom prst="rect">
            <a:avLst/>
          </a:prstGeom>
          <a:ln>
            <a:noFill/>
          </a:ln>
        </p:spPr>
      </p:pic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16"/>
          <p:cNvGrpSpPr/>
          <p:nvPr/>
        </p:nvGrpSpPr>
        <p:grpSpPr>
          <a:xfrm>
            <a:off x="0" y="72000"/>
            <a:ext cx="9144000" cy="468000"/>
            <a:chOff x="0" y="72000"/>
            <a:chExt cx="9144000" cy="468000"/>
          </a:xfrm>
          <a:solidFill>
            <a:srgbClr val="0070C0"/>
          </a:solidFill>
        </p:grpSpPr>
        <p:sp>
          <p:nvSpPr>
            <p:cNvPr id="10" name="Прямоугольник 9"/>
            <p:cNvSpPr/>
            <p:nvPr/>
          </p:nvSpPr>
          <p:spPr>
            <a:xfrm>
              <a:off x="0" y="72000"/>
              <a:ext cx="9144000" cy="46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540000"/>
              <a:ext cx="9144000" cy="0"/>
            </a:xfrm>
            <a:prstGeom prst="line">
              <a:avLst/>
            </a:prstGeom>
            <a:grpFill/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72000"/>
              <a:ext cx="9144000" cy="0"/>
            </a:xfrm>
            <a:prstGeom prst="line">
              <a:avLst/>
            </a:prstGeom>
            <a:grpFill/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8676456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Отрабатываем алгоритм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/>
              <a:t>Практикум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2" name="Группа 20"/>
          <p:cNvGrpSpPr/>
          <p:nvPr/>
        </p:nvGrpSpPr>
        <p:grpSpPr>
          <a:xfrm>
            <a:off x="70582" y="569672"/>
            <a:ext cx="3562974" cy="360000"/>
            <a:chOff x="108000" y="612000"/>
            <a:chExt cx="3562974" cy="360000"/>
          </a:xfrm>
          <a:solidFill>
            <a:srgbClr val="0070C0"/>
          </a:solidFill>
        </p:grpSpPr>
        <p:sp>
          <p:nvSpPr>
            <p:cNvPr id="23" name="Прямоугольник 22"/>
            <p:cNvSpPr/>
            <p:nvPr/>
          </p:nvSpPr>
          <p:spPr>
            <a:xfrm>
              <a:off x="108000" y="612000"/>
              <a:ext cx="2304000" cy="35996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РАБОЧАЯ ТЕТРАДЬ</a:t>
              </a:r>
              <a:endParaRPr lang="ru-RU" sz="2000" b="1" dirty="0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2484000" y="612000"/>
              <a:ext cx="1186974" cy="360000"/>
            </a:xfrm>
            <a:prstGeom prst="rect">
              <a:avLst/>
            </a:prstGeom>
            <a:grpFill/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</a:t>
              </a:r>
              <a:r>
                <a:rPr lang="ru-RU" sz="2000" b="1" dirty="0">
                  <a:solidFill>
                    <a:schemeClr val="bg1"/>
                  </a:solidFill>
                </a:rPr>
                <a:t> </a:t>
              </a:r>
              <a:r>
                <a:rPr lang="ru-RU" sz="2000" b="1" dirty="0" smtClean="0">
                  <a:solidFill>
                    <a:schemeClr val="bg1"/>
                  </a:solidFill>
                </a:rPr>
                <a:t>2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5" name="Скругленный прямоугольник 44"/>
          <p:cNvSpPr/>
          <p:nvPr/>
        </p:nvSpPr>
        <p:spPr>
          <a:xfrm>
            <a:off x="6326598" y="1476000"/>
            <a:ext cx="576000" cy="288032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а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985126" y="1368000"/>
            <a:ext cx="139356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2a + 7b</a:t>
            </a:r>
            <a:endParaRPr lang="ru-RU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326598" y="1908000"/>
            <a:ext cx="576000" cy="288032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б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99416" y="1764000"/>
            <a:ext cx="139356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5x - xy</a:t>
            </a:r>
            <a:endParaRPr lang="ru-RU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312307" y="2340000"/>
            <a:ext cx="576000" cy="288032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в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985125" y="2196000"/>
            <a:ext cx="139356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- 10</a:t>
            </a:r>
            <a:endParaRPr lang="ru-RU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336000" y="2772000"/>
            <a:ext cx="576000" cy="288032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г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054998" y="2628000"/>
            <a:ext cx="139356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7y</a:t>
            </a:r>
            <a:r>
              <a:rPr lang="en-US" sz="2800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i="1" baseline="30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326598" y="3168000"/>
            <a:ext cx="576000" cy="288032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д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999416" y="3060000"/>
            <a:ext cx="203708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2bc – </a:t>
            </a:r>
            <a:r>
              <a:rPr lang="en-US" sz="28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6336000" y="3564000"/>
            <a:ext cx="576000" cy="288032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е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054997" y="3456000"/>
            <a:ext cx="139356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– 13z</a:t>
            </a:r>
            <a:endParaRPr lang="ru-RU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6643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  <p:bldLst>
      <p:bldP spid="46" grpId="0"/>
      <p:bldP spid="32" grpId="0"/>
      <p:bldP spid="34" grpId="0"/>
      <p:bldP spid="36" grpId="0"/>
      <p:bldP spid="41" grpId="0"/>
      <p:bldP spid="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4787" y="971865"/>
            <a:ext cx="7711589" cy="1305829"/>
          </a:xfrm>
          <a:prstGeom prst="rect">
            <a:avLst/>
          </a:prstGeom>
          <a:ln>
            <a:noFill/>
          </a:ln>
        </p:spPr>
      </p:pic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16"/>
          <p:cNvGrpSpPr/>
          <p:nvPr/>
        </p:nvGrpSpPr>
        <p:grpSpPr>
          <a:xfrm>
            <a:off x="0" y="72000"/>
            <a:ext cx="9144000" cy="468000"/>
            <a:chOff x="0" y="72000"/>
            <a:chExt cx="9144000" cy="468000"/>
          </a:xfrm>
          <a:solidFill>
            <a:srgbClr val="0070C0"/>
          </a:solidFill>
        </p:grpSpPr>
        <p:sp>
          <p:nvSpPr>
            <p:cNvPr id="10" name="Прямоугольник 9"/>
            <p:cNvSpPr/>
            <p:nvPr/>
          </p:nvSpPr>
          <p:spPr>
            <a:xfrm>
              <a:off x="0" y="72000"/>
              <a:ext cx="9144000" cy="46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540000"/>
              <a:ext cx="9144000" cy="0"/>
            </a:xfrm>
            <a:prstGeom prst="line">
              <a:avLst/>
            </a:prstGeom>
            <a:grpFill/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72000"/>
              <a:ext cx="9144000" cy="0"/>
            </a:xfrm>
            <a:prstGeom prst="line">
              <a:avLst/>
            </a:prstGeom>
            <a:grpFill/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 fontScale="90000"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Раскрытие скобок и приведение подобных слагаемых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/>
              <a:t>Практикум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2" name="Группа 20"/>
          <p:cNvGrpSpPr/>
          <p:nvPr/>
        </p:nvGrpSpPr>
        <p:grpSpPr>
          <a:xfrm>
            <a:off x="70582" y="569672"/>
            <a:ext cx="3562974" cy="360000"/>
            <a:chOff x="108000" y="612000"/>
            <a:chExt cx="3562974" cy="360000"/>
          </a:xfrm>
          <a:solidFill>
            <a:srgbClr val="0070C0"/>
          </a:solidFill>
        </p:grpSpPr>
        <p:sp>
          <p:nvSpPr>
            <p:cNvPr id="23" name="Прямоугольник 22"/>
            <p:cNvSpPr/>
            <p:nvPr/>
          </p:nvSpPr>
          <p:spPr>
            <a:xfrm>
              <a:off x="108000" y="612000"/>
              <a:ext cx="2304000" cy="35996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РАБОЧАЯ ТЕТРАДЬ</a:t>
              </a:r>
              <a:endParaRPr lang="ru-RU" sz="2000" b="1" dirty="0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2484000" y="612000"/>
              <a:ext cx="1186974" cy="360000"/>
            </a:xfrm>
            <a:prstGeom prst="rect">
              <a:avLst/>
            </a:prstGeom>
            <a:grpFill/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</a:t>
              </a:r>
              <a:r>
                <a:rPr lang="ru-RU" sz="2000" b="1" dirty="0">
                  <a:solidFill>
                    <a:schemeClr val="bg1"/>
                  </a:solidFill>
                </a:rPr>
                <a:t> </a:t>
              </a:r>
              <a:r>
                <a:rPr lang="ru-RU" sz="2000" b="1" dirty="0" smtClean="0">
                  <a:solidFill>
                    <a:schemeClr val="bg1"/>
                  </a:solidFill>
                </a:rPr>
                <a:t>3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5" name="Скругленный прямоугольник 44"/>
          <p:cNvSpPr/>
          <p:nvPr/>
        </p:nvSpPr>
        <p:spPr>
          <a:xfrm>
            <a:off x="986995" y="2287204"/>
            <a:ext cx="576000" cy="288032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а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667299" y="2153061"/>
            <a:ext cx="139356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4y</a:t>
            </a:r>
            <a:endParaRPr lang="ru-RU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3345556" y="2287204"/>
            <a:ext cx="576000" cy="288032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б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067944" y="2169610"/>
            <a:ext cx="139356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 – 4x</a:t>
            </a:r>
            <a:endParaRPr lang="ru-RU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9" name="Группа 20"/>
          <p:cNvGrpSpPr/>
          <p:nvPr/>
        </p:nvGrpSpPr>
        <p:grpSpPr>
          <a:xfrm>
            <a:off x="70582" y="2852936"/>
            <a:ext cx="3562974" cy="360000"/>
            <a:chOff x="108000" y="612000"/>
            <a:chExt cx="3562974" cy="360000"/>
          </a:xfrm>
          <a:solidFill>
            <a:srgbClr val="0070C0"/>
          </a:solidFill>
        </p:grpSpPr>
        <p:sp>
          <p:nvSpPr>
            <p:cNvPr id="30" name="Прямоугольник 29"/>
            <p:cNvSpPr/>
            <p:nvPr/>
          </p:nvSpPr>
          <p:spPr>
            <a:xfrm>
              <a:off x="108000" y="612000"/>
              <a:ext cx="2304000" cy="35996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РАБОЧАЯ ТЕТРАДЬ</a:t>
              </a:r>
              <a:endParaRPr lang="ru-RU" sz="2000" b="1" dirty="0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2484000" y="612000"/>
              <a:ext cx="1186974" cy="360000"/>
            </a:xfrm>
            <a:prstGeom prst="rect">
              <a:avLst/>
            </a:prstGeom>
            <a:grpFill/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</a:t>
              </a:r>
              <a:r>
                <a:rPr lang="ru-RU" sz="2000" b="1" dirty="0">
                  <a:solidFill>
                    <a:schemeClr val="bg1"/>
                  </a:solidFill>
                </a:rPr>
                <a:t> </a:t>
              </a:r>
              <a:r>
                <a:rPr lang="ru-RU" sz="2000" b="1" dirty="0" smtClean="0">
                  <a:solidFill>
                    <a:schemeClr val="bg1"/>
                  </a:solidFill>
                </a:rPr>
                <a:t>4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Скругленный прямоугольник 26"/>
          <p:cNvSpPr/>
          <p:nvPr/>
        </p:nvSpPr>
        <p:spPr>
          <a:xfrm>
            <a:off x="5466602" y="2323330"/>
            <a:ext cx="576000" cy="288032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в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88990" y="2205736"/>
            <a:ext cx="139356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– 2a</a:t>
            </a:r>
            <a:endParaRPr lang="ru-RU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clrChange>
              <a:clrFrom>
                <a:srgbClr val="FCFCFA"/>
              </a:clrFrom>
              <a:clrTo>
                <a:srgbClr val="FCFC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1457" y="3389081"/>
            <a:ext cx="4122171" cy="1493142"/>
          </a:xfrm>
          <a:prstGeom prst="rect">
            <a:avLst/>
          </a:prstGeom>
          <a:ln>
            <a:noFill/>
          </a:ln>
        </p:spPr>
      </p:pic>
      <p:sp>
        <p:nvSpPr>
          <p:cNvPr id="33" name="Скругленный прямоугольник 32"/>
          <p:cNvSpPr/>
          <p:nvPr/>
        </p:nvSpPr>
        <p:spPr>
          <a:xfrm>
            <a:off x="4781203" y="3440815"/>
            <a:ext cx="576000" cy="288032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а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461507" y="3306672"/>
            <a:ext cx="249486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bm</a:t>
            </a:r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14b</a:t>
            </a:r>
            <a:endParaRPr lang="ru-RU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781203" y="4015390"/>
            <a:ext cx="576000" cy="288032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б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461507" y="3881247"/>
            <a:ext cx="249486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2cx – c + x</a:t>
            </a:r>
            <a:endParaRPr lang="ru-RU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4781202" y="4538610"/>
            <a:ext cx="576000" cy="288032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в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61506" y="4404467"/>
            <a:ext cx="139356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3x – 4y</a:t>
            </a:r>
            <a:endParaRPr lang="ru-RU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5378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46" grpId="0"/>
      <p:bldP spid="32" grpId="0"/>
      <p:bldP spid="28" grpId="0"/>
      <p:bldP spid="34" grpId="0"/>
      <p:bldP spid="36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16"/>
          <p:cNvGrpSpPr/>
          <p:nvPr/>
        </p:nvGrpSpPr>
        <p:grpSpPr>
          <a:xfrm>
            <a:off x="0" y="72000"/>
            <a:ext cx="9144000" cy="468000"/>
            <a:chOff x="0" y="72000"/>
            <a:chExt cx="9144000" cy="468000"/>
          </a:xfrm>
          <a:solidFill>
            <a:srgbClr val="0070C0"/>
          </a:solidFill>
        </p:grpSpPr>
        <p:sp>
          <p:nvSpPr>
            <p:cNvPr id="10" name="Прямоугольник 9"/>
            <p:cNvSpPr/>
            <p:nvPr/>
          </p:nvSpPr>
          <p:spPr>
            <a:xfrm>
              <a:off x="0" y="72000"/>
              <a:ext cx="9144000" cy="46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540000"/>
              <a:ext cx="9144000" cy="0"/>
            </a:xfrm>
            <a:prstGeom prst="line">
              <a:avLst/>
            </a:prstGeom>
            <a:grpFill/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72000"/>
              <a:ext cx="9144000" cy="0"/>
            </a:xfrm>
            <a:prstGeom prst="line">
              <a:avLst/>
            </a:prstGeom>
            <a:grpFill/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8676456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Домашняя</a:t>
            </a:r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работа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Проверка полученных результатов. Коррекция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044000"/>
            <a:ext cx="9144000" cy="149047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879556"/>
            <a:ext cx="9144000" cy="152704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3155264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8866</TotalTime>
  <Words>246</Words>
  <Application>Microsoft Office PowerPoint</Application>
  <PresentationFormat>Экран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Ключевые слова урока</vt:lpstr>
      <vt:lpstr>Слайд 2</vt:lpstr>
      <vt:lpstr>Математическая разминка</vt:lpstr>
      <vt:lpstr>Приведение подобных слагаемых</vt:lpstr>
      <vt:lpstr>Отрабатываем алгоритм</vt:lpstr>
      <vt:lpstr>Отрабатываем алгоритм</vt:lpstr>
      <vt:lpstr>Раскрытие скобок и приведение подобных слагаемых</vt:lpstr>
      <vt:lpstr>Домашняя работа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Визавер М.С.</dc:creator>
  <cp:lastModifiedBy>123</cp:lastModifiedBy>
  <cp:revision>1239</cp:revision>
  <dcterms:created xsi:type="dcterms:W3CDTF">2015-06-18T09:54:57Z</dcterms:created>
  <dcterms:modified xsi:type="dcterms:W3CDTF">2024-11-09T05:15:25Z</dcterms:modified>
</cp:coreProperties>
</file>