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362" r:id="rId2"/>
    <p:sldId id="595" r:id="rId3"/>
    <p:sldId id="596" r:id="rId4"/>
    <p:sldId id="546" r:id="rId5"/>
    <p:sldId id="503" r:id="rId6"/>
    <p:sldId id="588" r:id="rId7"/>
    <p:sldId id="590" r:id="rId8"/>
    <p:sldId id="59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27A62"/>
    <a:srgbClr val="A76711"/>
    <a:srgbClr val="FEF2E8"/>
    <a:srgbClr val="584470"/>
    <a:srgbClr val="7A5E9C"/>
    <a:srgbClr val="BCAECE"/>
    <a:srgbClr val="F2EFF5"/>
    <a:srgbClr val="FFFFCC"/>
    <a:srgbClr val="44A786"/>
    <a:srgbClr val="44A6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96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98811-A731-4BA0-901E-773D873299CD}" type="datetimeFigureOut">
              <a:rPr lang="ru-RU" smtClean="0"/>
              <a:pPr/>
              <a:t>09.11.2024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8B569-EB4A-4734-A3DC-2CED7F90C4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056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2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82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нутый угол 2"/>
          <p:cNvSpPr/>
          <p:nvPr/>
        </p:nvSpPr>
        <p:spPr>
          <a:xfrm>
            <a:off x="137496" y="692695"/>
            <a:ext cx="8898999" cy="3960441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  <a:solidFill>
            <a:srgbClr val="0070C0"/>
          </a:solidFill>
        </p:grpSpPr>
        <p:sp>
          <p:nvSpPr>
            <p:cNvPr id="10" name="Прямоугольник 9"/>
            <p:cNvSpPr/>
            <p:nvPr/>
          </p:nvSpPr>
          <p:spPr>
            <a:xfrm>
              <a:off x="0" y="72000"/>
              <a:ext cx="9144000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540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72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Ключевые слова урока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целеполагание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19" y="1628800"/>
            <a:ext cx="29622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807" y="2957744"/>
            <a:ext cx="58959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2016" y="4489440"/>
            <a:ext cx="17145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3770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36000" y="900000"/>
            <a:ext cx="9216000" cy="1088840"/>
          </a:xfrm>
          <a:prstGeom prst="rect">
            <a:avLst/>
          </a:prstGeom>
          <a:solidFill>
            <a:srgbClr val="0070C0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200" b="1" dirty="0" smtClean="0">
                <a:solidFill>
                  <a:srgbClr val="8064A2">
                    <a:lumMod val="50000"/>
                  </a:srgbClr>
                </a:solidFill>
                <a:effectLst>
                  <a:glow rad="101600">
                    <a:srgbClr val="FFFFFF"/>
                  </a:glow>
                </a:effectLst>
                <a:latin typeface="KursivC" panose="04027200000000000000" pitchFamily="82" charset="0"/>
              </a:rPr>
              <a:t>Приведение подобных </a:t>
            </a:r>
            <a:r>
              <a:rPr lang="ru-RU" sz="4200" b="1" dirty="0" smtClean="0">
                <a:solidFill>
                  <a:srgbClr val="8064A2">
                    <a:lumMod val="50000"/>
                  </a:srgbClr>
                </a:solidFill>
                <a:effectLst>
                  <a:glow rad="101600">
                    <a:srgbClr val="FFFFFF"/>
                  </a:glow>
                </a:effectLst>
                <a:latin typeface="KursivC" panose="04027200000000000000" pitchFamily="82" charset="0"/>
              </a:rPr>
              <a:t>слагаемых</a:t>
            </a:r>
            <a:endParaRPr lang="ru-RU" sz="4200" dirty="0">
              <a:solidFill>
                <a:srgbClr val="6D5CA8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6932818" y="6401076"/>
            <a:ext cx="2211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/>
              <a:t>Метапредмет – Знание</a:t>
            </a:r>
            <a:endParaRPr lang="ru-RU" sz="1600" dirty="0"/>
          </a:p>
        </p:txBody>
      </p:sp>
      <p:sp>
        <p:nvSpPr>
          <p:cNvPr id="13" name="Овал 12"/>
          <p:cNvSpPr>
            <a:spLocks noChangeAspect="1"/>
          </p:cNvSpPr>
          <p:nvPr/>
        </p:nvSpPr>
        <p:spPr>
          <a:xfrm>
            <a:off x="395536" y="5641325"/>
            <a:ext cx="324000" cy="324000"/>
          </a:xfrm>
          <a:prstGeom prst="ellipse">
            <a:avLst/>
          </a:prstGeom>
          <a:solidFill>
            <a:srgbClr val="0070C0"/>
          </a:solidFill>
          <a:ln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0302" y="1844824"/>
            <a:ext cx="5764186" cy="32400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697306"/>
            <a:ext cx="2880280" cy="1007859"/>
          </a:xfrm>
          <a:prstGeom prst="rect">
            <a:avLst/>
          </a:prstGeom>
        </p:spPr>
      </p:pic>
      <p:sp>
        <p:nvSpPr>
          <p:cNvPr id="16" name="Заголовок 1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8954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125" y="987290"/>
            <a:ext cx="7143750" cy="1905000"/>
          </a:xfrm>
          <a:prstGeom prst="rect">
            <a:avLst/>
          </a:prstGeom>
          <a:ln>
            <a:noFill/>
          </a:ln>
        </p:spPr>
      </p:pic>
      <p:grpSp>
        <p:nvGrpSpPr>
          <p:cNvPr id="3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  <a:solidFill>
            <a:srgbClr val="0070C0"/>
          </a:solidFill>
        </p:grpSpPr>
        <p:sp>
          <p:nvSpPr>
            <p:cNvPr id="10" name="Прямоугольник 9"/>
            <p:cNvSpPr/>
            <p:nvPr/>
          </p:nvSpPr>
          <p:spPr>
            <a:xfrm>
              <a:off x="0" y="72000"/>
              <a:ext cx="9144000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540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72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8676456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Математическая разминка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Практикум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0582" y="569672"/>
            <a:ext cx="2304000" cy="35996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Устно</a:t>
            </a:r>
            <a:endParaRPr lang="ru-RU" sz="2000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451111" y="3057497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89085" y="2939903"/>
            <a:ext cx="82673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20x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438499" y="3463123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б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87815" y="3345529"/>
            <a:ext cx="169209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- 7y 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829063" y="3057497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г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05064" y="2891769"/>
            <a:ext cx="130306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– 9 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829063" y="3464581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д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05063" y="3298853"/>
            <a:ext cx="130306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5,2t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439770" y="3924132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в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89086" y="3806538"/>
            <a:ext cx="16908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0,9c + 5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830334" y="3925590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е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06335" y="3759862"/>
            <a:ext cx="130179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4x - 5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009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4" grpId="0"/>
      <p:bldP spid="37" grpId="0"/>
      <p:bldP spid="35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  <a:solidFill>
            <a:srgbClr val="0070C0"/>
          </a:solidFill>
        </p:grpSpPr>
        <p:sp>
          <p:nvSpPr>
            <p:cNvPr id="10" name="Прямоугольник 9"/>
            <p:cNvSpPr/>
            <p:nvPr/>
          </p:nvSpPr>
          <p:spPr>
            <a:xfrm>
              <a:off x="0" y="72000"/>
              <a:ext cx="9144000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540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72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Приведение подобных слагаемых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Вхождение в тему урока и создание условий для осознанного восприятия нового материала.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310" y="1988839"/>
            <a:ext cx="8867380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2а + 4а +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- 10а = (2а + 4а - 10а) +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(2а + 4а - 10а) +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5b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= а </a:t>
            </a:r>
            <a:r>
              <a:rPr lang="ru-RU" sz="28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(2 + 4 - 10) +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( -4 ) +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4а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5b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85586"/>
            <a:ext cx="1011832" cy="62214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" name="Штриховая стрелка вправо 8"/>
          <p:cNvSpPr/>
          <p:nvPr/>
        </p:nvSpPr>
        <p:spPr>
          <a:xfrm rot="5400000">
            <a:off x="7344627" y="1370385"/>
            <a:ext cx="576064" cy="864096"/>
          </a:xfrm>
          <a:prstGeom prst="stripedRightArrow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4284000"/>
            <a:ext cx="8856984" cy="193899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Чтобы привести подобные слагаемые, нужно: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сгруппировать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эти слагаемые;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сложить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их коэффициенты;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умножить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полученную сумму на их общую буквенную часть.</a:t>
            </a:r>
            <a:endParaRPr lang="ru-RU" sz="24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7728" y="4083953"/>
            <a:ext cx="2518143" cy="100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619672" y="1340768"/>
            <a:ext cx="55858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Рассмотрим сумму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2а + 4а +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5b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- 10а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285850"/>
            <a:ext cx="1428750" cy="57150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160859" y="3560733"/>
            <a:ext cx="489428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2а + 4а +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5b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- 10а =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 +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Штриховая стрелка вправо 25"/>
          <p:cNvSpPr/>
          <p:nvPr/>
        </p:nvSpPr>
        <p:spPr>
          <a:xfrm rot="5400000">
            <a:off x="6939417" y="2840653"/>
            <a:ext cx="576064" cy="864096"/>
          </a:xfrm>
          <a:prstGeom prst="stripedRightArrow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916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72000"/>
            <a:ext cx="9144000" cy="3364992"/>
          </a:xfrm>
          <a:prstGeom prst="rect">
            <a:avLst/>
          </a:prstGeom>
          <a:ln>
            <a:noFill/>
          </a:ln>
        </p:spPr>
      </p:pic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  <a:solidFill>
            <a:srgbClr val="0070C0"/>
          </a:solidFill>
        </p:grpSpPr>
        <p:sp>
          <p:nvSpPr>
            <p:cNvPr id="10" name="Прямоугольник 9"/>
            <p:cNvSpPr/>
            <p:nvPr/>
          </p:nvSpPr>
          <p:spPr>
            <a:xfrm>
              <a:off x="0" y="72000"/>
              <a:ext cx="9144000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540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72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8676456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Отрабатываем алгоритм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Практикум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2" name="Группа 20"/>
          <p:cNvGrpSpPr/>
          <p:nvPr/>
        </p:nvGrpSpPr>
        <p:grpSpPr>
          <a:xfrm>
            <a:off x="70582" y="569672"/>
            <a:ext cx="3562974" cy="360000"/>
            <a:chOff x="108000" y="612000"/>
            <a:chExt cx="3562974" cy="360000"/>
          </a:xfrm>
          <a:solidFill>
            <a:srgbClr val="0070C0"/>
          </a:solidFill>
        </p:grpSpPr>
        <p:sp>
          <p:nvSpPr>
            <p:cNvPr id="23" name="Прямоугольник 22"/>
            <p:cNvSpPr/>
            <p:nvPr/>
          </p:nvSpPr>
          <p:spPr>
            <a:xfrm>
              <a:off x="108000" y="612000"/>
              <a:ext cx="2304000" cy="35996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РАБОЧАЯ ТЕТРАДЬ</a:t>
              </a:r>
              <a:endParaRPr lang="ru-RU" sz="2000" b="1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484000" y="612000"/>
              <a:ext cx="1186974" cy="360000"/>
            </a:xfrm>
            <a:prstGeom prst="rect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</a:t>
              </a:r>
              <a:r>
                <a:rPr lang="ru-RU" sz="2000" b="1" dirty="0">
                  <a:solidFill>
                    <a:schemeClr val="bg1"/>
                  </a:solidFill>
                </a:rPr>
                <a:t> </a:t>
              </a:r>
              <a:r>
                <a:rPr lang="ru-RU" sz="2000" b="1" dirty="0" smtClean="0">
                  <a:solidFill>
                    <a:schemeClr val="bg1"/>
                  </a:solidFill>
                </a:rPr>
                <a:t>1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5" name="Скругленный прямоугольник 34"/>
          <p:cNvSpPr/>
          <p:nvPr/>
        </p:nvSpPr>
        <p:spPr>
          <a:xfrm>
            <a:off x="5220072" y="4509120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84368" y="1844824"/>
            <a:ext cx="1152128" cy="43204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084168" y="4509120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б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99378" y="2852936"/>
            <a:ext cx="1728605" cy="43204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948264" y="4509120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в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256000" y="3852000"/>
            <a:ext cx="1152128" cy="43204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0566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13" grpId="0" animBg="1"/>
      <p:bldP spid="31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000" y="972000"/>
            <a:ext cx="6696000" cy="3115872"/>
          </a:xfrm>
          <a:prstGeom prst="rect">
            <a:avLst/>
          </a:prstGeom>
          <a:ln>
            <a:noFill/>
          </a:ln>
        </p:spPr>
      </p:pic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  <a:solidFill>
            <a:srgbClr val="0070C0"/>
          </a:solidFill>
        </p:grpSpPr>
        <p:sp>
          <p:nvSpPr>
            <p:cNvPr id="10" name="Прямоугольник 9"/>
            <p:cNvSpPr/>
            <p:nvPr/>
          </p:nvSpPr>
          <p:spPr>
            <a:xfrm>
              <a:off x="0" y="72000"/>
              <a:ext cx="9144000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540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72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8676456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Отрабатываем алгоритм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Практикум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2" name="Группа 20"/>
          <p:cNvGrpSpPr/>
          <p:nvPr/>
        </p:nvGrpSpPr>
        <p:grpSpPr>
          <a:xfrm>
            <a:off x="70582" y="569672"/>
            <a:ext cx="3562974" cy="360000"/>
            <a:chOff x="108000" y="612000"/>
            <a:chExt cx="3562974" cy="360000"/>
          </a:xfrm>
          <a:solidFill>
            <a:srgbClr val="0070C0"/>
          </a:solidFill>
        </p:grpSpPr>
        <p:sp>
          <p:nvSpPr>
            <p:cNvPr id="23" name="Прямоугольник 22"/>
            <p:cNvSpPr/>
            <p:nvPr/>
          </p:nvSpPr>
          <p:spPr>
            <a:xfrm>
              <a:off x="108000" y="612000"/>
              <a:ext cx="2304000" cy="35996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РАБОЧАЯ ТЕТРАДЬ</a:t>
              </a:r>
              <a:endParaRPr lang="ru-RU" sz="2000" b="1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484000" y="612000"/>
              <a:ext cx="1186974" cy="360000"/>
            </a:xfrm>
            <a:prstGeom prst="rect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</a:t>
              </a:r>
              <a:r>
                <a:rPr lang="ru-RU" sz="2000" b="1" dirty="0">
                  <a:solidFill>
                    <a:schemeClr val="bg1"/>
                  </a:solidFill>
                </a:rPr>
                <a:t> </a:t>
              </a:r>
              <a:r>
                <a:rPr lang="ru-RU" sz="2000" b="1" dirty="0" smtClean="0">
                  <a:solidFill>
                    <a:schemeClr val="bg1"/>
                  </a:solidFill>
                </a:rPr>
                <a:t>2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Скругленный прямоугольник 44"/>
          <p:cNvSpPr/>
          <p:nvPr/>
        </p:nvSpPr>
        <p:spPr>
          <a:xfrm>
            <a:off x="6326598" y="1476000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85126" y="1368000"/>
            <a:ext cx="139356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2a + 7b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326598" y="1908000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б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99416" y="1764000"/>
            <a:ext cx="139356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5x - xy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312307" y="2340000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в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85125" y="2196000"/>
            <a:ext cx="139356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- 10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336000" y="2772000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г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54998" y="2628000"/>
            <a:ext cx="139356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7y</a:t>
            </a:r>
            <a:r>
              <a:rPr lang="en-US" sz="28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i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26598" y="3168000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д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99416" y="3060000"/>
            <a:ext cx="203708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2bc –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336000" y="3564000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е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54997" y="3456000"/>
            <a:ext cx="139356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– 13z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6643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46" grpId="0"/>
      <p:bldP spid="32" grpId="0"/>
      <p:bldP spid="34" grpId="0"/>
      <p:bldP spid="36" grpId="0"/>
      <p:bldP spid="41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787" y="971865"/>
            <a:ext cx="7711589" cy="1305829"/>
          </a:xfrm>
          <a:prstGeom prst="rect">
            <a:avLst/>
          </a:prstGeom>
          <a:ln>
            <a:noFill/>
          </a:ln>
        </p:spPr>
      </p:pic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  <a:solidFill>
            <a:srgbClr val="0070C0"/>
          </a:solidFill>
        </p:grpSpPr>
        <p:sp>
          <p:nvSpPr>
            <p:cNvPr id="10" name="Прямоугольник 9"/>
            <p:cNvSpPr/>
            <p:nvPr/>
          </p:nvSpPr>
          <p:spPr>
            <a:xfrm>
              <a:off x="0" y="72000"/>
              <a:ext cx="9144000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540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72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 fontScale="90000"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Раскрытие скобок и приведение подобных слагаемых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Практикум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2" name="Группа 20"/>
          <p:cNvGrpSpPr/>
          <p:nvPr/>
        </p:nvGrpSpPr>
        <p:grpSpPr>
          <a:xfrm>
            <a:off x="70582" y="569672"/>
            <a:ext cx="3562974" cy="360000"/>
            <a:chOff x="108000" y="612000"/>
            <a:chExt cx="3562974" cy="360000"/>
          </a:xfrm>
          <a:solidFill>
            <a:srgbClr val="0070C0"/>
          </a:solidFill>
        </p:grpSpPr>
        <p:sp>
          <p:nvSpPr>
            <p:cNvPr id="23" name="Прямоугольник 22"/>
            <p:cNvSpPr/>
            <p:nvPr/>
          </p:nvSpPr>
          <p:spPr>
            <a:xfrm>
              <a:off x="108000" y="612000"/>
              <a:ext cx="2304000" cy="35996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РАБОЧАЯ ТЕТРАДЬ</a:t>
              </a:r>
              <a:endParaRPr lang="ru-RU" sz="2000" b="1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484000" y="612000"/>
              <a:ext cx="1186974" cy="360000"/>
            </a:xfrm>
            <a:prstGeom prst="rect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</a:t>
              </a:r>
              <a:r>
                <a:rPr lang="ru-RU" sz="2000" b="1" dirty="0">
                  <a:solidFill>
                    <a:schemeClr val="bg1"/>
                  </a:solidFill>
                </a:rPr>
                <a:t> </a:t>
              </a:r>
              <a:r>
                <a:rPr lang="ru-RU" sz="2000" b="1" dirty="0" smtClean="0">
                  <a:solidFill>
                    <a:schemeClr val="bg1"/>
                  </a:solidFill>
                </a:rPr>
                <a:t>3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Скругленный прямоугольник 44"/>
          <p:cNvSpPr/>
          <p:nvPr/>
        </p:nvSpPr>
        <p:spPr>
          <a:xfrm>
            <a:off x="986995" y="2287204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67299" y="2153061"/>
            <a:ext cx="139356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4y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345556" y="2287204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б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67944" y="2169610"/>
            <a:ext cx="139356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– 4x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Группа 20"/>
          <p:cNvGrpSpPr/>
          <p:nvPr/>
        </p:nvGrpSpPr>
        <p:grpSpPr>
          <a:xfrm>
            <a:off x="70582" y="2852936"/>
            <a:ext cx="3562974" cy="360000"/>
            <a:chOff x="108000" y="612000"/>
            <a:chExt cx="3562974" cy="360000"/>
          </a:xfrm>
          <a:solidFill>
            <a:srgbClr val="0070C0"/>
          </a:solidFill>
        </p:grpSpPr>
        <p:sp>
          <p:nvSpPr>
            <p:cNvPr id="30" name="Прямоугольник 29"/>
            <p:cNvSpPr/>
            <p:nvPr/>
          </p:nvSpPr>
          <p:spPr>
            <a:xfrm>
              <a:off x="108000" y="612000"/>
              <a:ext cx="2304000" cy="35996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РАБОЧАЯ ТЕТРАДЬ</a:t>
              </a:r>
              <a:endParaRPr lang="ru-RU" sz="2000" b="1" dirty="0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484000" y="612000"/>
              <a:ext cx="1186974" cy="360000"/>
            </a:xfrm>
            <a:prstGeom prst="rect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</a:t>
              </a:r>
              <a:r>
                <a:rPr lang="ru-RU" sz="2000" b="1" dirty="0">
                  <a:solidFill>
                    <a:schemeClr val="bg1"/>
                  </a:solidFill>
                </a:rPr>
                <a:t> </a:t>
              </a:r>
              <a:r>
                <a:rPr lang="ru-RU" sz="2000" b="1" dirty="0" smtClean="0">
                  <a:solidFill>
                    <a:schemeClr val="bg1"/>
                  </a:solidFill>
                </a:rPr>
                <a:t>4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Скругленный прямоугольник 26"/>
          <p:cNvSpPr/>
          <p:nvPr/>
        </p:nvSpPr>
        <p:spPr>
          <a:xfrm>
            <a:off x="5466602" y="2323330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в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88990" y="2205736"/>
            <a:ext cx="139356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– 2a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CFCFA"/>
              </a:clrFrom>
              <a:clrTo>
                <a:srgbClr val="FCFC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457" y="3389081"/>
            <a:ext cx="4122171" cy="1493142"/>
          </a:xfrm>
          <a:prstGeom prst="rect">
            <a:avLst/>
          </a:prstGeom>
          <a:ln>
            <a:noFill/>
          </a:ln>
        </p:spPr>
      </p:pic>
      <p:sp>
        <p:nvSpPr>
          <p:cNvPr id="33" name="Скругленный прямоугольник 32"/>
          <p:cNvSpPr/>
          <p:nvPr/>
        </p:nvSpPr>
        <p:spPr>
          <a:xfrm>
            <a:off x="4781203" y="3440815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61507" y="3306672"/>
            <a:ext cx="249486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bm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14b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781203" y="4015390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б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61507" y="3881247"/>
            <a:ext cx="249486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2cx – c + x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781202" y="4538610"/>
            <a:ext cx="57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в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61506" y="4404467"/>
            <a:ext cx="139356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3x – 4y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378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46" grpId="0"/>
      <p:bldP spid="32" grpId="0"/>
      <p:bldP spid="28" grpId="0"/>
      <p:bldP spid="34" grpId="0"/>
      <p:bldP spid="36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  <a:solidFill>
            <a:srgbClr val="0070C0"/>
          </a:solidFill>
        </p:grpSpPr>
        <p:sp>
          <p:nvSpPr>
            <p:cNvPr id="10" name="Прямоугольник 9"/>
            <p:cNvSpPr/>
            <p:nvPr/>
          </p:nvSpPr>
          <p:spPr>
            <a:xfrm>
              <a:off x="0" y="72000"/>
              <a:ext cx="9144000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540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72000"/>
              <a:ext cx="9144000" cy="0"/>
            </a:xfrm>
            <a:prstGeom prst="line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8676456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Домашняя</a:t>
            </a:r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работа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Проверка полученных результатов. Коррекция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044000"/>
            <a:ext cx="9144000" cy="149047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879556"/>
            <a:ext cx="9144000" cy="152704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3155264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8866</TotalTime>
  <Words>246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Ключевые слова урока</vt:lpstr>
      <vt:lpstr>Слайд 2</vt:lpstr>
      <vt:lpstr>Математическая разминка</vt:lpstr>
      <vt:lpstr>Приведение подобных слагаемых</vt:lpstr>
      <vt:lpstr>Отрабатываем алгоритм</vt:lpstr>
      <vt:lpstr>Отрабатываем алгоритм</vt:lpstr>
      <vt:lpstr>Раскрытие скобок и приведение подобных слагаемых</vt:lpstr>
      <vt:lpstr>Домашняя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Визавер М.С.</dc:creator>
  <cp:lastModifiedBy>123</cp:lastModifiedBy>
  <cp:revision>1239</cp:revision>
  <dcterms:created xsi:type="dcterms:W3CDTF">2015-06-18T09:54:57Z</dcterms:created>
  <dcterms:modified xsi:type="dcterms:W3CDTF">2024-11-09T05:15:25Z</dcterms:modified>
</cp:coreProperties>
</file>