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7"/>
  </p:notesMasterIdLst>
  <p:sldIdLst>
    <p:sldId id="275" r:id="rId2"/>
    <p:sldId id="299" r:id="rId3"/>
    <p:sldId id="633" r:id="rId4"/>
    <p:sldId id="669" r:id="rId5"/>
    <p:sldId id="686" r:id="rId6"/>
    <p:sldId id="688" r:id="rId7"/>
    <p:sldId id="693" r:id="rId8"/>
    <p:sldId id="450" r:id="rId9"/>
    <p:sldId id="689" r:id="rId10"/>
    <p:sldId id="456" r:id="rId11"/>
    <p:sldId id="301" r:id="rId12"/>
    <p:sldId id="457" r:id="rId13"/>
    <p:sldId id="459" r:id="rId14"/>
    <p:sldId id="458" r:id="rId15"/>
    <p:sldId id="46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229" autoAdjust="0"/>
    <p:restoredTop sz="94660"/>
  </p:normalViewPr>
  <p:slideViewPr>
    <p:cSldViewPr>
      <p:cViewPr varScale="1">
        <p:scale>
          <a:sx n="68" d="100"/>
          <a:sy n="68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3BD62F-D71B-44AB-9B29-EC5C470586A6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09112E-D878-4BE8-840B-C70E273CD84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53371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394D-A24F-4D3B-936C-7A1998098286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434991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394D-A24F-4D3B-936C-7A1998098286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8474814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394D-A24F-4D3B-936C-7A1998098286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0656143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3F394D-A24F-4D3B-936C-7A1998098286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805081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96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984"/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7D32-6ACF-449B-A0A0-0493FEB2F2DD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351F-30E8-4C91-B141-F36D38B62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08626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7D32-6ACF-449B-A0A0-0493FEB2F2DD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351F-30E8-4C91-B141-F36D38B62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06788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7D32-6ACF-449B-A0A0-0493FEB2F2DD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351F-30E8-4C91-B141-F36D38B62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4099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7D32-6ACF-449B-A0A0-0493FEB2F2DD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351F-30E8-4C91-B141-F36D38B62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94843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96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7D32-6ACF-449B-A0A0-0493FEB2F2DD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351F-30E8-4C91-B141-F36D38B62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49856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4"/>
            <a:ext cx="38862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4"/>
            <a:ext cx="3886200" cy="43513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7D32-6ACF-449B-A0A0-0493FEB2F2DD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351F-30E8-4C91-B141-F36D38B62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168128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7D32-6ACF-449B-A0A0-0493FEB2F2DD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351F-30E8-4C91-B141-F36D38B62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57252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7D32-6ACF-449B-A0A0-0493FEB2F2DD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351F-30E8-4C91-B141-F36D38B62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88019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7D32-6ACF-449B-A0A0-0493FEB2F2DD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351F-30E8-4C91-B141-F36D38B62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23444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1"/>
            <a:ext cx="2949178" cy="1600200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646"/>
            </a:lvl1pPr>
            <a:lvl2pPr>
              <a:defRPr sz="2315"/>
            </a:lvl2pPr>
            <a:lvl3pPr>
              <a:defRPr sz="1984"/>
            </a:lvl3pPr>
            <a:lvl4pPr>
              <a:defRPr sz="1654"/>
            </a:lvl4pPr>
            <a:lvl5pPr>
              <a:defRPr sz="1654"/>
            </a:lvl5pPr>
            <a:lvl6pPr>
              <a:defRPr sz="1654"/>
            </a:lvl6pPr>
            <a:lvl7pPr>
              <a:defRPr sz="1654"/>
            </a:lvl7pPr>
            <a:lvl8pPr>
              <a:defRPr sz="1654"/>
            </a:lvl8pPr>
            <a:lvl9pPr>
              <a:defRPr sz="165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7D32-6ACF-449B-A0A0-0493FEB2F2DD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351F-30E8-4C91-B141-F36D38B62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4972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1"/>
            <a:ext cx="2949178" cy="1600200"/>
          </a:xfrm>
        </p:spPr>
        <p:txBody>
          <a:bodyPr anchor="b"/>
          <a:lstStyle>
            <a:lvl1pPr>
              <a:defRPr sz="26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646"/>
            </a:lvl1pPr>
            <a:lvl2pPr marL="378013" indent="0">
              <a:buNone/>
              <a:defRPr sz="2315"/>
            </a:lvl2pPr>
            <a:lvl3pPr marL="756026" indent="0">
              <a:buNone/>
              <a:defRPr sz="1984"/>
            </a:lvl3pPr>
            <a:lvl4pPr marL="1134039" indent="0">
              <a:buNone/>
              <a:defRPr sz="1654"/>
            </a:lvl4pPr>
            <a:lvl5pPr marL="1512052" indent="0">
              <a:buNone/>
              <a:defRPr sz="1654"/>
            </a:lvl5pPr>
            <a:lvl6pPr marL="1890065" indent="0">
              <a:buNone/>
              <a:defRPr sz="1654"/>
            </a:lvl6pPr>
            <a:lvl7pPr marL="2268078" indent="0">
              <a:buNone/>
              <a:defRPr sz="1654"/>
            </a:lvl7pPr>
            <a:lvl8pPr marL="2646091" indent="0">
              <a:buNone/>
              <a:defRPr sz="1654"/>
            </a:lvl8pPr>
            <a:lvl9pPr marL="3024104" indent="0">
              <a:buNone/>
              <a:defRPr sz="165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57D32-6ACF-449B-A0A0-0493FEB2F2DD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D7351F-30E8-4C91-B141-F36D38B62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4129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4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257D32-6ACF-449B-A0A0-0493FEB2F2DD}" type="datetimeFigureOut">
              <a:rPr lang="ru-RU" smtClean="0"/>
              <a:pPr/>
              <a:t>24.11.2024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D7351F-30E8-4C91-B141-F36D38B6281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0634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6026" rtl="0" eaLnBrk="1" latinLnBrk="0" hangingPunct="1">
        <a:lnSpc>
          <a:spcPct val="90000"/>
        </a:lnSpc>
        <a:spcBef>
          <a:spcPct val="0"/>
        </a:spcBef>
        <a:buNone/>
        <a:defRPr sz="363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9006" indent="-189006" algn="l" defTabSz="756026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7019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5032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3pPr>
      <a:lvl4pPr marL="1323045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1058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9071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7084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5097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3110" indent="-189006" algn="l" defTabSz="756026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5.png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9.png"/><Relationship Id="rId10" Type="http://schemas.openxmlformats.org/officeDocument/2006/relationships/image" Target="../media/image10.png"/><Relationship Id="rId4" Type="http://schemas.openxmlformats.org/officeDocument/2006/relationships/image" Target="../media/image16.png"/><Relationship Id="rId9" Type="http://schemas.openxmlformats.org/officeDocument/2006/relationships/image" Target="../media/image20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11" Type="http://schemas.openxmlformats.org/officeDocument/2006/relationships/image" Target="../media/image9.png"/><Relationship Id="rId5" Type="http://schemas.openxmlformats.org/officeDocument/2006/relationships/image" Target="../media/image23.png"/><Relationship Id="rId10" Type="http://schemas.openxmlformats.org/officeDocument/2006/relationships/image" Target="../media/image27.png"/><Relationship Id="rId4" Type="http://schemas.openxmlformats.org/officeDocument/2006/relationships/image" Target="../media/image22.png"/><Relationship Id="rId9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image" Target="../media/image10.png"/><Relationship Id="rId7" Type="http://schemas.openxmlformats.org/officeDocument/2006/relationships/image" Target="../media/image3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10" Type="http://schemas.openxmlformats.org/officeDocument/2006/relationships/image" Target="../media/image9.png"/><Relationship Id="rId4" Type="http://schemas.openxmlformats.org/officeDocument/2006/relationships/image" Target="../media/image28.png"/><Relationship Id="rId9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4.png"/><Relationship Id="rId7" Type="http://schemas.openxmlformats.org/officeDocument/2006/relationships/image" Target="../media/image3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7.png"/><Relationship Id="rId5" Type="http://schemas.openxmlformats.org/officeDocument/2006/relationships/image" Target="../media/image36.png"/><Relationship Id="rId4" Type="http://schemas.openxmlformats.org/officeDocument/2006/relationships/image" Target="../media/image35.png"/><Relationship Id="rId9" Type="http://schemas.openxmlformats.org/officeDocument/2006/relationships/image" Target="../media/image39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2670194"/>
            <a:ext cx="7886700" cy="198837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5987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5987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Параллельные прямые</a:t>
            </a:r>
          </a:p>
        </p:txBody>
      </p:sp>
    </p:spTree>
    <p:extLst>
      <p:ext uri="{BB962C8B-B14F-4D97-AF65-F5344CB8AC3E}">
        <p14:creationId xmlns="" xmlns:p14="http://schemas.microsoft.com/office/powerpoint/2010/main" val="253330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51531523"/>
              </p:ext>
            </p:extLst>
          </p:nvPr>
        </p:nvGraphicFramePr>
        <p:xfrm>
          <a:off x="1866648" y="2250077"/>
          <a:ext cx="423360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3112" y="4337923"/>
            <a:ext cx="3605325" cy="120892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029231" y="2676236"/>
            <a:ext cx="2595443" cy="1585180"/>
          </a:xfrm>
          <a:prstGeom prst="rect">
            <a:avLst/>
          </a:prstGeom>
        </p:spPr>
      </p:pic>
      <p:cxnSp>
        <p:nvCxnSpPr>
          <p:cNvPr id="13" name="Прямая соединительная линия 12"/>
          <p:cNvCxnSpPr/>
          <p:nvPr/>
        </p:nvCxnSpPr>
        <p:spPr>
          <a:xfrm flipV="1">
            <a:off x="4329900" y="2484343"/>
            <a:ext cx="0" cy="24580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2218429" y="2346091"/>
                <a:ext cx="409467" cy="427038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175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sz="2175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8429" y="2346091"/>
                <a:ext cx="409467" cy="42703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4009183" y="2242242"/>
            <a:ext cx="301682" cy="36933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i="1" dirty="0">
                <a:latin typeface="+mj-lt"/>
              </a:rPr>
              <a:t>b</a:t>
            </a:r>
            <a:endParaRPr lang="ru-RU" i="1" dirty="0">
              <a:latin typeface="+mj-lt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7227512" y="4297263"/>
                <a:ext cx="1189524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𝑎</m:t>
                      </m:r>
                      <m:r>
                        <a:rPr lang="en-US" sz="3200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 || </m:t>
                      </m:r>
                      <m:r>
                        <a:rPr lang="en-US" sz="3200" dirty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27512" y="4297263"/>
                <a:ext cx="1189524" cy="49244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Овал 16"/>
          <p:cNvSpPr/>
          <p:nvPr/>
        </p:nvSpPr>
        <p:spPr>
          <a:xfrm>
            <a:off x="4293900" y="3607022"/>
            <a:ext cx="72000" cy="72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 sz="1350"/>
          </a:p>
        </p:txBody>
      </p:sp>
      <p:sp>
        <p:nvSpPr>
          <p:cNvPr id="18" name="TextBox 17"/>
          <p:cNvSpPr txBox="1"/>
          <p:nvPr/>
        </p:nvSpPr>
        <p:spPr>
          <a:xfrm>
            <a:off x="3950473" y="3259964"/>
            <a:ext cx="380228" cy="36933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i="1" dirty="0">
                <a:latin typeface="+mj-lt"/>
              </a:rPr>
              <a:t>M</a:t>
            </a:r>
            <a:endParaRPr lang="ru-RU" i="1" dirty="0">
              <a:latin typeface="+mj-lt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 flipV="1">
            <a:off x="2558946" y="2264740"/>
            <a:ext cx="0" cy="245804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Прямоугольник 1"/>
              <p:cNvSpPr/>
              <p:nvPr/>
            </p:nvSpPr>
            <p:spPr>
              <a:xfrm>
                <a:off x="251520" y="458131"/>
                <a:ext cx="8640960" cy="107721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>
                <a:spAutoFit/>
              </a:bodyPr>
              <a:lstStyle/>
              <a:p>
                <a:r>
                  <a:rPr lang="ru-RU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Построим прямую, параллельную прямой </a:t>
                </a:r>
                <a14:m>
                  <m:oMath xmlns:m="http://schemas.openxmlformats.org/officeDocument/2006/math"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ru-RU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проходящую через точку </a:t>
                </a:r>
                <a14:m>
                  <m:oMath xmlns:m="http://schemas.openxmlformats.org/officeDocument/2006/math">
                    <m:r>
                      <a:rPr lang="en-US" sz="32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ru-RU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458131"/>
                <a:ext cx="8640960" cy="1077218"/>
              </a:xfrm>
              <a:prstGeom prst="rect">
                <a:avLst/>
              </a:prstGeom>
              <a:blipFill>
                <a:blip r:embed="rId6"/>
                <a:stretch>
                  <a:fillRect l="-1763" t="-7910" b="-169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7134900" y="3343719"/>
                <a:ext cx="1426801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sz="32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М ∈</m:t>
                      </m:r>
                      <m:r>
                        <a:rPr lang="en-US" sz="320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𝑏</m:t>
                      </m:r>
                    </m:oMath>
                  </m:oMathPara>
                </a14:m>
                <a:endParaRPr lang="ru-RU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4900" y="3343719"/>
                <a:ext cx="1426801" cy="584775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75890505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7037E-7 L 0.19358 -0.00062 " pathEditMode="relative" rAng="0" ptsTypes="AA">
                                      <p:cBhvr>
                                        <p:cTn id="33" dur="4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70" y="-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/>
      <p:bldP spid="16" grpId="0" animBg="1"/>
      <p:bldP spid="17" grpId="0" animBg="1"/>
      <p:bldP spid="18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59"/>
          <p:cNvSpPr>
            <a:spLocks noChangeArrowheads="1"/>
          </p:cNvSpPr>
          <p:nvPr/>
        </p:nvSpPr>
        <p:spPr bwMode="auto">
          <a:xfrm>
            <a:off x="3357554" y="199499"/>
            <a:ext cx="5643602" cy="3143272"/>
          </a:xfrm>
          <a:prstGeom prst="cloudCallout">
            <a:avLst>
              <a:gd name="adj1" fmla="val -76652"/>
              <a:gd name="adj2" fmla="val -17355"/>
            </a:avLst>
          </a:prstGeom>
          <a:solidFill>
            <a:srgbClr val="FDE3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sz="28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/>
            <a:endParaRPr lang="ru-RU" sz="2800" b="1" i="1" dirty="0">
              <a:solidFill>
                <a:srgbClr val="DE0000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143372" y="642918"/>
            <a:ext cx="435771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параллельных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прямых произошло от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греческого слова «</a:t>
            </a:r>
            <a:r>
              <a:rPr lang="ru-RU" sz="2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параллелой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которое означает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рядом идущие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</a:t>
            </a:r>
          </a:p>
        </p:txBody>
      </p:sp>
      <p:sp>
        <p:nvSpPr>
          <p:cNvPr id="6" name="AutoShape 59"/>
          <p:cNvSpPr>
            <a:spLocks noChangeArrowheads="1"/>
          </p:cNvSpPr>
          <p:nvPr/>
        </p:nvSpPr>
        <p:spPr bwMode="auto">
          <a:xfrm>
            <a:off x="142844" y="3143248"/>
            <a:ext cx="8786842" cy="3571900"/>
          </a:xfrm>
          <a:prstGeom prst="cloudCallout">
            <a:avLst>
              <a:gd name="adj1" fmla="val -33368"/>
              <a:gd name="adj2" fmla="val -100077"/>
            </a:avLst>
          </a:prstGeom>
          <a:solidFill>
            <a:srgbClr val="FDE3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sz="28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/>
            <a:endParaRPr lang="ru-RU" sz="2800" b="1" i="1" dirty="0">
              <a:solidFill>
                <a:srgbClr val="DE0000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00100" y="3904109"/>
            <a:ext cx="750099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обозначения параллельности двух прямых древнегреческие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 использовали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 «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». Но после того,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 в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18 веке стали использовать знак равенства, параллельность стали обозначать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знака </a:t>
            </a:r>
            <a:r>
              <a:rPr lang="ru-RU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||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8" name="Picture 3" descr="C:\Documents and Settings\Admin\Рабочий стол\клипы\tani19[1].jpg">
            <a:extLst>
              <a:ext uri="{FF2B5EF4-FFF2-40B4-BE49-F238E27FC236}">
                <a16:creationId xmlns="" xmlns:a16="http://schemas.microsoft.com/office/drawing/2014/main" id="{4DDBF446-36B4-43D8-81EE-14CEB36CA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3302" y="505619"/>
            <a:ext cx="2500330" cy="235745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6" grpId="0" animBg="1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369156" y="2613944"/>
          <a:ext cx="423360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cxnSp>
        <p:nvCxnSpPr>
          <p:cNvPr id="66" name="Прямая соединительная линия 65"/>
          <p:cNvCxnSpPr/>
          <p:nvPr/>
        </p:nvCxnSpPr>
        <p:spPr>
          <a:xfrm>
            <a:off x="1539804" y="2688926"/>
            <a:ext cx="1469310" cy="1565673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1033929" y="2935894"/>
            <a:ext cx="1590052" cy="1677422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>
            <a:off x="457052" y="3687396"/>
            <a:ext cx="1485849" cy="1593458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16619" y="795099"/>
                <a:ext cx="8710761" cy="9848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Постройте через точки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M</m:t>
                    </m:r>
                  </m:oMath>
                </a14:m>
                <a:r>
                  <a:rPr lang="ru-RU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N</m:t>
                    </m:r>
                  </m:oMath>
                </a14:m>
                <a:r>
                  <a:rPr lang="ru-RU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прямые, параллельные прямой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32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p</m:t>
                    </m:r>
                  </m:oMath>
                </a14:m>
                <a:r>
                  <a:rPr lang="ru-RU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19" y="795099"/>
                <a:ext cx="8710761" cy="984885"/>
              </a:xfrm>
              <a:prstGeom prst="rect">
                <a:avLst/>
              </a:prstGeom>
              <a:blipFill>
                <a:blip r:embed="rId3"/>
                <a:stretch>
                  <a:fillRect l="-2871" t="-12963" b="-234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Прямая соединительная линия 48"/>
          <p:cNvCxnSpPr/>
          <p:nvPr/>
        </p:nvCxnSpPr>
        <p:spPr>
          <a:xfrm>
            <a:off x="359902" y="2293764"/>
            <a:ext cx="493599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216619" y="1758188"/>
            <a:ext cx="257016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</p:txBody>
      </p:sp>
      <p:sp>
        <p:nvSpPr>
          <p:cNvPr id="54" name="Овал 53"/>
          <p:cNvSpPr/>
          <p:nvPr/>
        </p:nvSpPr>
        <p:spPr>
          <a:xfrm>
            <a:off x="2094809" y="3281075"/>
            <a:ext cx="72000" cy="72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 sz="1350"/>
          </a:p>
        </p:txBody>
      </p:sp>
      <p:sp>
        <p:nvSpPr>
          <p:cNvPr id="46" name="Овал 45"/>
          <p:cNvSpPr/>
          <p:nvPr/>
        </p:nvSpPr>
        <p:spPr>
          <a:xfrm>
            <a:off x="1033929" y="4315769"/>
            <a:ext cx="72000" cy="72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 sz="1350"/>
          </a:p>
        </p:txBody>
      </p:sp>
      <p:sp>
        <p:nvSpPr>
          <p:cNvPr id="29" name="TextBox 28"/>
          <p:cNvSpPr txBox="1"/>
          <p:nvPr/>
        </p:nvSpPr>
        <p:spPr>
          <a:xfrm>
            <a:off x="253726" y="232538"/>
            <a:ext cx="3094137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1: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114887" y="2993010"/>
            <a:ext cx="332138" cy="36933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i="1" dirty="0">
                <a:latin typeface="+mj-lt"/>
              </a:rPr>
              <a:t>N</a:t>
            </a:r>
            <a:endParaRPr lang="ru-RU" i="1" dirty="0">
              <a:latin typeface="+mj-lt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729568" y="4367634"/>
            <a:ext cx="380228" cy="36933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i="1" dirty="0">
                <a:latin typeface="+mj-lt"/>
              </a:rPr>
              <a:t>M</a:t>
            </a:r>
            <a:endParaRPr lang="ru-RU" i="1" dirty="0">
              <a:latin typeface="+mj-lt"/>
            </a:endParaRP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840230" y="2941143"/>
                <a:ext cx="368623" cy="36933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0230" y="2941143"/>
                <a:ext cx="368623" cy="369330"/>
              </a:xfrm>
              <a:prstGeom prst="rect">
                <a:avLst/>
              </a:prstGeom>
              <a:blipFill>
                <a:blip r:embed="rId4"/>
                <a:stretch>
                  <a:fillRect b="-65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8" name="Рисунок 5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89351">
            <a:off x="1249426" y="3913534"/>
            <a:ext cx="3605325" cy="1208924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246975" y="3717525"/>
                <a:ext cx="435500" cy="36933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6975" y="3717525"/>
                <a:ext cx="435500" cy="369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7" name="TextBox 66"/>
              <p:cNvSpPr txBox="1"/>
              <p:nvPr/>
            </p:nvSpPr>
            <p:spPr>
              <a:xfrm>
                <a:off x="1265614" y="2653830"/>
                <a:ext cx="374586" cy="36933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5614" y="2653830"/>
                <a:ext cx="374586" cy="369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5455180" y="2952082"/>
                <a:ext cx="1189524" cy="5078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|| 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3300" dirty="0"/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180" y="2952082"/>
                <a:ext cx="1189524" cy="5078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2" name="TextBox 71"/>
              <p:cNvSpPr txBox="1"/>
              <p:nvPr/>
            </p:nvSpPr>
            <p:spPr>
              <a:xfrm>
                <a:off x="5455180" y="3648276"/>
                <a:ext cx="1189524" cy="5078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|| 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3300" dirty="0"/>
              </a:p>
            </p:txBody>
          </p:sp>
        </mc:Choice>
        <mc:Fallback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180" y="3648276"/>
                <a:ext cx="1189524" cy="507831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9" name="Рисунок 7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89351">
            <a:off x="1251007" y="3904009"/>
            <a:ext cx="3605325" cy="1208924"/>
          </a:xfrm>
          <a:prstGeom prst="rect">
            <a:avLst/>
          </a:prstGeom>
        </p:spPr>
      </p:pic>
      <p:pic>
        <p:nvPicPr>
          <p:cNvPr id="59" name="Рисунок 58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94886">
            <a:off x="1022587" y="2394611"/>
            <a:ext cx="2595443" cy="1585180"/>
          </a:xfrm>
          <a:prstGeom prst="rect">
            <a:avLst/>
          </a:prstGeom>
        </p:spPr>
      </p:pic>
      <p:pic>
        <p:nvPicPr>
          <p:cNvPr id="78" name="Рисунок 7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3594886">
            <a:off x="1013063" y="2396561"/>
            <a:ext cx="2595443" cy="1585180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467FC87F-A485-44CD-BEF8-1A36C96FA907}"/>
              </a:ext>
            </a:extLst>
          </p:cNvPr>
          <p:cNvSpPr txBox="1"/>
          <p:nvPr/>
        </p:nvSpPr>
        <p:spPr>
          <a:xfrm>
            <a:off x="2910008" y="5958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Записать в тетрадь</a:t>
            </a:r>
          </a:p>
        </p:txBody>
      </p:sp>
    </p:spTree>
    <p:extLst>
      <p:ext uri="{BB962C8B-B14F-4D97-AF65-F5344CB8AC3E}">
        <p14:creationId xmlns="" xmlns:p14="http://schemas.microsoft.com/office/powerpoint/2010/main" val="289238803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2.22222E-6 L -0.07396 0.13055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98" y="65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93827E-6 L 0.04341 -0.07192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170" y="-361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0" grpId="0"/>
      <p:bldP spid="54" grpId="0" animBg="1"/>
      <p:bldP spid="46" grpId="0" animBg="1"/>
      <p:bldP spid="73" grpId="0"/>
      <p:bldP spid="74" grpId="0"/>
      <p:bldP spid="53" grpId="0" animBg="1"/>
      <p:bldP spid="64" grpId="0" animBg="1"/>
      <p:bldP spid="67" grpId="0" animBg="1"/>
      <p:bldP spid="68" grpId="0" animBg="1"/>
      <p:bldP spid="7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369156" y="2613944"/>
          <a:ext cx="423360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96412" y="778726"/>
                <a:ext cx="8487685" cy="147732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Постройте через каждую вершину треугольника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𝐴𝐵𝐶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прямую, параллельную противоположной стороне.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6412" y="778726"/>
                <a:ext cx="8487685" cy="1477328"/>
              </a:xfrm>
              <a:prstGeom prst="rect">
                <a:avLst/>
              </a:prstGeom>
              <a:blipFill>
                <a:blip r:embed="rId3"/>
                <a:stretch>
                  <a:fillRect l="-2945" t="-9091" r="-3017" b="-152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Прямая соединительная линия 65"/>
          <p:cNvCxnSpPr/>
          <p:nvPr/>
        </p:nvCxnSpPr>
        <p:spPr>
          <a:xfrm>
            <a:off x="1005385" y="2704502"/>
            <a:ext cx="1418883" cy="3014322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800101" y="2932683"/>
            <a:ext cx="3686027" cy="1161406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359902" y="2224940"/>
            <a:ext cx="5069348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4237430" y="3694314"/>
                <a:ext cx="367661" cy="36933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430" y="3694314"/>
                <a:ext cx="367661" cy="369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1043105" y="2607322"/>
                <a:ext cx="371444" cy="36933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3105" y="2607322"/>
                <a:ext cx="371444" cy="369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7" name="TextBox 66"/>
              <p:cNvSpPr txBox="1"/>
              <p:nvPr/>
            </p:nvSpPr>
            <p:spPr>
              <a:xfrm>
                <a:off x="4042174" y="2717070"/>
                <a:ext cx="350668" cy="36933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2174" y="2717070"/>
                <a:ext cx="350668" cy="369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5617642" y="2921169"/>
                <a:ext cx="1189524" cy="5078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|| 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𝐵𝐶</m:t>
                      </m:r>
                    </m:oMath>
                  </m:oMathPara>
                </a14:m>
                <a:endParaRPr lang="en-US" sz="33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7642" y="2921169"/>
                <a:ext cx="1189524" cy="507831"/>
              </a:xfrm>
              <a:prstGeom prst="rect">
                <a:avLst/>
              </a:prstGeom>
              <a:blipFill>
                <a:blip r:embed="rId7"/>
                <a:stretch>
                  <a:fillRect r="-20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H="1">
            <a:off x="2099038" y="2919062"/>
            <a:ext cx="2299526" cy="2725879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Равнобедренный треугольник 4"/>
          <p:cNvSpPr/>
          <p:nvPr/>
        </p:nvSpPr>
        <p:spPr>
          <a:xfrm rot="1050399">
            <a:off x="1849788" y="3505901"/>
            <a:ext cx="1256938" cy="924550"/>
          </a:xfrm>
          <a:prstGeom prst="triangle">
            <a:avLst>
              <a:gd name="adj" fmla="val 31172"/>
            </a:avLst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 sz="1350"/>
          </a:p>
        </p:txBody>
      </p:sp>
      <p:sp>
        <p:nvSpPr>
          <p:cNvPr id="23" name="TextBox 22"/>
          <p:cNvSpPr txBox="1"/>
          <p:nvPr/>
        </p:nvSpPr>
        <p:spPr>
          <a:xfrm>
            <a:off x="2217724" y="3067081"/>
            <a:ext cx="308094" cy="36933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i="1" dirty="0">
                <a:latin typeface="+mj-lt"/>
              </a:rPr>
              <a:t>B</a:t>
            </a:r>
            <a:endParaRPr lang="ru-RU" i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362001" y="4016878"/>
            <a:ext cx="314506" cy="36933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i="1" dirty="0">
                <a:latin typeface="+mj-lt"/>
              </a:rPr>
              <a:t>A</a:t>
            </a:r>
            <a:endParaRPr lang="ru-RU" i="1" dirty="0">
              <a:latin typeface="+mj-lt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946428" y="4419522"/>
            <a:ext cx="306490" cy="36933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i="1" dirty="0">
                <a:latin typeface="+mj-lt"/>
              </a:rPr>
              <a:t>C</a:t>
            </a:r>
            <a:endParaRPr lang="ru-RU" i="1" dirty="0">
              <a:latin typeface="+mj-lt"/>
            </a:endParaRPr>
          </a:p>
        </p:txBody>
      </p:sp>
      <p:pic>
        <p:nvPicPr>
          <p:cNvPr id="27" name="Рисунок 2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8624080">
            <a:off x="1826433" y="2974611"/>
            <a:ext cx="2595443" cy="1585180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5617642" y="3555813"/>
                <a:ext cx="1189524" cy="5078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|| 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𝐴𝐶</m:t>
                      </m:r>
                    </m:oMath>
                  </m:oMathPara>
                </a14:m>
                <a:endParaRPr lang="en-US" sz="33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7642" y="3555813"/>
                <a:ext cx="1189524" cy="507831"/>
              </a:xfrm>
              <a:prstGeom prst="rect">
                <a:avLst/>
              </a:prstGeom>
              <a:blipFill>
                <a:blip r:embed="rId9"/>
                <a:stretch>
                  <a:fillRect r="-10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7" name="TextBox 36"/>
              <p:cNvSpPr txBox="1"/>
              <p:nvPr/>
            </p:nvSpPr>
            <p:spPr>
              <a:xfrm>
                <a:off x="5627802" y="4152875"/>
                <a:ext cx="1189524" cy="5078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|| 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𝐴𝐵</m:t>
                      </m:r>
                    </m:oMath>
                  </m:oMathPara>
                </a14:m>
                <a:endParaRPr lang="en-US" sz="33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7802" y="4152875"/>
                <a:ext cx="1189524" cy="507831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8" name="Рисунок 2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4679281">
            <a:off x="1805736" y="2381177"/>
            <a:ext cx="2595443" cy="1585180"/>
          </a:xfrm>
          <a:prstGeom prst="rect">
            <a:avLst/>
          </a:prstGeom>
        </p:spPr>
      </p:pic>
      <p:pic>
        <p:nvPicPr>
          <p:cNvPr id="32" name="Рисунок 3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79268">
            <a:off x="1300793" y="4193377"/>
            <a:ext cx="3605325" cy="1208924"/>
          </a:xfrm>
          <a:prstGeom prst="rect">
            <a:avLst/>
          </a:prstGeom>
        </p:spPr>
      </p:pic>
      <p:pic>
        <p:nvPicPr>
          <p:cNvPr id="31" name="Рисунок 3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6475246">
            <a:off x="-265399" y="3465004"/>
            <a:ext cx="3605325" cy="1208924"/>
          </a:xfrm>
          <a:prstGeom prst="rect">
            <a:avLst/>
          </a:prstGeom>
        </p:spPr>
      </p:pic>
      <p:pic>
        <p:nvPicPr>
          <p:cNvPr id="78" name="Рисунок 7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5651">
            <a:off x="1387812" y="4510962"/>
            <a:ext cx="2595443" cy="1585180"/>
          </a:xfrm>
          <a:prstGeom prst="rect">
            <a:avLst/>
          </a:prstGeom>
        </p:spPr>
      </p:pic>
      <p:pic>
        <p:nvPicPr>
          <p:cNvPr id="79" name="Рисунок 78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415954">
            <a:off x="146393" y="4084477"/>
            <a:ext cx="3605325" cy="1208924"/>
          </a:xfrm>
          <a:prstGeom prst="rect">
            <a:avLst/>
          </a:prstGeom>
        </p:spPr>
      </p:pic>
      <p:sp>
        <p:nvSpPr>
          <p:cNvPr id="30" name="TextBox 29"/>
          <p:cNvSpPr txBox="1"/>
          <p:nvPr/>
        </p:nvSpPr>
        <p:spPr>
          <a:xfrm>
            <a:off x="341966" y="230873"/>
            <a:ext cx="3077906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2: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58919B2E-0A00-493C-B787-BDB7B3506596}"/>
              </a:ext>
            </a:extLst>
          </p:cNvPr>
          <p:cNvSpPr txBox="1"/>
          <p:nvPr/>
        </p:nvSpPr>
        <p:spPr>
          <a:xfrm>
            <a:off x="2910008" y="5958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Записать в тетрадь</a:t>
            </a:r>
          </a:p>
        </p:txBody>
      </p:sp>
    </p:spTree>
    <p:extLst>
      <p:ext uri="{BB962C8B-B14F-4D97-AF65-F5344CB8AC3E}">
        <p14:creationId xmlns="" xmlns:p14="http://schemas.microsoft.com/office/powerpoint/2010/main" val="2152382721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35802E-6 L -0.09289 0.07932 " pathEditMode="relative" rAng="0" ptsTypes="AA">
                                      <p:cBhvr>
                                        <p:cTn id="21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653" y="39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61111E-6 3.82716E-6 L 0.02864 -0.17932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24" y="-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7.40741E-7 L 0.09687 0.15093 " pathEditMode="relative" rAng="0" ptsTypes="AA">
                                      <p:cBhvr>
                                        <p:cTn id="91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844" y="75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animBg="1"/>
      <p:bldP spid="64" grpId="0" animBg="1"/>
      <p:bldP spid="67" grpId="0" animBg="1"/>
      <p:bldP spid="68" grpId="0" animBg="1"/>
      <p:bldP spid="36" grpId="0" animBg="1"/>
      <p:bldP spid="3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369156" y="2613944"/>
          <a:ext cx="4233600" cy="3291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  <p:pic>
        <p:nvPicPr>
          <p:cNvPr id="78" name="Рисунок 7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4619738">
            <a:off x="764572" y="3114098"/>
            <a:ext cx="2595443" cy="1585180"/>
          </a:xfrm>
          <a:prstGeom prst="rect">
            <a:avLst/>
          </a:prstGeom>
        </p:spPr>
      </p:pic>
      <p:cxnSp>
        <p:nvCxnSpPr>
          <p:cNvPr id="66" name="Прямая соединительная линия 65"/>
          <p:cNvCxnSpPr/>
          <p:nvPr/>
        </p:nvCxnSpPr>
        <p:spPr>
          <a:xfrm>
            <a:off x="2101868" y="3018728"/>
            <a:ext cx="1663941" cy="1424061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>
            <a:off x="1656678" y="3106758"/>
            <a:ext cx="968406" cy="1908262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89685" y="727106"/>
                <a:ext cx="8715406" cy="9848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Проверьте с помощью угольника и линейки, параллельны ли прямые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685" y="727106"/>
                <a:ext cx="8715406" cy="984885"/>
              </a:xfrm>
              <a:prstGeom prst="rect">
                <a:avLst/>
              </a:prstGeom>
              <a:blipFill>
                <a:blip r:embed="rId4"/>
                <a:stretch>
                  <a:fillRect l="-2869" t="-12963" b="-234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Прямая соединительная линия 48"/>
          <p:cNvCxnSpPr/>
          <p:nvPr/>
        </p:nvCxnSpPr>
        <p:spPr>
          <a:xfrm>
            <a:off x="359902" y="2293764"/>
            <a:ext cx="4242854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181867" y="1733156"/>
            <a:ext cx="257016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1373861" y="3107038"/>
                <a:ext cx="367661" cy="36933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3861" y="3107038"/>
                <a:ext cx="367661" cy="369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689113" y="3471295"/>
                <a:ext cx="371444" cy="36933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13" y="3471295"/>
                <a:ext cx="371444" cy="3693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7" name="TextBox 66"/>
              <p:cNvSpPr txBox="1"/>
              <p:nvPr/>
            </p:nvSpPr>
            <p:spPr>
              <a:xfrm>
                <a:off x="1901260" y="2979843"/>
                <a:ext cx="350668" cy="36933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1260" y="2979843"/>
                <a:ext cx="350668" cy="3693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8" name="TextBox 67"/>
              <p:cNvSpPr txBox="1"/>
              <p:nvPr/>
            </p:nvSpPr>
            <p:spPr>
              <a:xfrm>
                <a:off x="5727786" y="2510897"/>
                <a:ext cx="1189524" cy="5078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|| 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sz="33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7786" y="2510897"/>
                <a:ext cx="1189524" cy="507831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72" name="TextBox 71"/>
              <p:cNvSpPr txBox="1"/>
              <p:nvPr/>
            </p:nvSpPr>
            <p:spPr>
              <a:xfrm>
                <a:off x="4568873" y="3092671"/>
                <a:ext cx="4127456" cy="98488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Прямая </a:t>
                </a:r>
                <a14:m>
                  <m:oMath xmlns:m="http://schemas.openxmlformats.org/officeDocument/2006/math">
                    <m:r>
                      <a:rPr lang="en-US" sz="32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не параллельна прямой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𝑐</m:t>
                    </m:r>
                  </m:oMath>
                </a14:m>
                <a:r>
                  <a:rPr lang="en-US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/>
                </a:r>
                <a:endParaRPr lang="en-US" sz="32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8873" y="3092671"/>
                <a:ext cx="4127456" cy="984885"/>
              </a:xfrm>
              <a:prstGeom prst="rect">
                <a:avLst/>
              </a:prstGeom>
              <a:blipFill>
                <a:blip r:embed="rId9"/>
                <a:stretch>
                  <a:fillRect l="-3835" t="-12963" r="-3835" b="-2345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>
            <a:off x="982746" y="3452022"/>
            <a:ext cx="968406" cy="1908262"/>
          </a:xfrm>
          <a:prstGeom prst="line">
            <a:avLst/>
          </a:prstGeom>
          <a:ln w="28575"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8" name="Рисунок 17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20020668">
            <a:off x="1526836" y="4316326"/>
            <a:ext cx="3605325" cy="1208924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34608" y="246194"/>
            <a:ext cx="3401288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3:</a:t>
            </a:r>
          </a:p>
        </p:txBody>
      </p:sp>
    </p:spTree>
    <p:extLst>
      <p:ext uri="{BB962C8B-B14F-4D97-AF65-F5344CB8AC3E}">
        <p14:creationId xmlns="" xmlns:p14="http://schemas.microsoft.com/office/powerpoint/2010/main" val="94686457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23457E-6 L 0.07413 -0.06512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98" y="-32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7413 -0.06512 L 0.15781 -0.1395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84" y="-31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0" grpId="0"/>
      <p:bldP spid="53" grpId="0" animBg="1"/>
      <p:bldP spid="64" grpId="0" animBg="1"/>
      <p:bldP spid="67" grpId="0" animBg="1"/>
      <p:bldP spid="68" grpId="0" animBg="1"/>
      <p:bldP spid="7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5" name="Таблица 44"/>
          <p:cNvGraphicFramePr>
            <a:graphicFrameLocks noGrp="1"/>
          </p:cNvGraphicFramePr>
          <p:nvPr/>
        </p:nvGraphicFramePr>
        <p:xfrm>
          <a:off x="398708" y="2925585"/>
          <a:ext cx="4233600" cy="2926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6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=""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62761" y="733992"/>
                <a:ext cx="8461435" cy="1477328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lIns="0" tIns="0" rIns="0" bIns="0" rtlCol="0">
                <a:spAutoFit/>
              </a:bodyPr>
              <a:lstStyle/>
              <a:p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Начертите угол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𝐴𝐵𝐶</m:t>
                    </m:r>
                  </m:oMath>
                </a14:m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Отметьте между сторонами угла точку </a:t>
                </a:r>
                <a14:m>
                  <m:oMath xmlns:m="http://schemas.openxmlformats.org/officeDocument/2006/math">
                    <m:r>
                      <a:rPr lang="en-US" sz="320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</m:oMath>
                </a14:m>
                <a:r>
                  <a:rPr lang="ru-RU" sz="3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постойте через эту точку прямые, параллельные сторонам угла.</a:t>
                </a: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761" y="733992"/>
                <a:ext cx="8461435" cy="1477328"/>
              </a:xfrm>
              <a:prstGeom prst="rect">
                <a:avLst/>
              </a:prstGeom>
              <a:blipFill>
                <a:blip r:embed="rId3"/>
                <a:stretch>
                  <a:fillRect l="-2954" t="-8642" b="-1522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6" name="Прямая соединительная линия 65"/>
          <p:cNvCxnSpPr/>
          <p:nvPr/>
        </p:nvCxnSpPr>
        <p:spPr>
          <a:xfrm flipH="1">
            <a:off x="2251807" y="3079891"/>
            <a:ext cx="1146849" cy="1947762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 flipV="1">
            <a:off x="373412" y="2435197"/>
            <a:ext cx="509680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>
            <a:off x="351651" y="2385643"/>
            <a:ext cx="2570163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Решение: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3" name="TextBox 52"/>
              <p:cNvSpPr txBox="1"/>
              <p:nvPr/>
            </p:nvSpPr>
            <p:spPr>
              <a:xfrm>
                <a:off x="4230503" y="3582015"/>
                <a:ext cx="435500" cy="36933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0503" y="3582015"/>
                <a:ext cx="435500" cy="36933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64" name="TextBox 63"/>
              <p:cNvSpPr txBox="1"/>
              <p:nvPr/>
            </p:nvSpPr>
            <p:spPr>
              <a:xfrm>
                <a:off x="2991436" y="2942895"/>
                <a:ext cx="374586" cy="36933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91436" y="2942895"/>
                <a:ext cx="374586" cy="3693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Прямая соединительная линия 24"/>
          <p:cNvCxnSpPr/>
          <p:nvPr/>
        </p:nvCxnSpPr>
        <p:spPr>
          <a:xfrm flipH="1">
            <a:off x="1757564" y="3969762"/>
            <a:ext cx="2844000" cy="0"/>
          </a:xfrm>
          <a:prstGeom prst="line">
            <a:avLst/>
          </a:prstGeom>
          <a:ln w="28575">
            <a:solidFill>
              <a:schemeClr val="accent5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5837072" y="3880794"/>
                <a:ext cx="1189524" cy="5078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𝑛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|| 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𝐵𝐶</m:t>
                      </m:r>
                    </m:oMath>
                  </m:oMathPara>
                </a14:m>
                <a:endParaRPr lang="en-US" sz="33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7072" y="3880794"/>
                <a:ext cx="1189524" cy="507831"/>
              </a:xfrm>
              <a:prstGeom prst="rect">
                <a:avLst/>
              </a:prstGeom>
              <a:blipFill>
                <a:blip r:embed="rId6"/>
                <a:stretch>
                  <a:fillRect r="-256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2" name="Рисунок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853008">
            <a:off x="798227" y="4682115"/>
            <a:ext cx="2810445" cy="942388"/>
          </a:xfrm>
          <a:prstGeom prst="rect">
            <a:avLst/>
          </a:prstGeom>
        </p:spPr>
      </p:pic>
      <p:cxnSp>
        <p:nvCxnSpPr>
          <p:cNvPr id="34" name="Прямая соединительная линия 33"/>
          <p:cNvCxnSpPr/>
          <p:nvPr/>
        </p:nvCxnSpPr>
        <p:spPr>
          <a:xfrm>
            <a:off x="1823661" y="4676765"/>
            <a:ext cx="2655908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1792779" y="3079892"/>
            <a:ext cx="945250" cy="15945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1623199" y="4681519"/>
            <a:ext cx="308094" cy="36933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i="1" dirty="0">
                <a:latin typeface="+mj-lt"/>
              </a:rPr>
              <a:t>B</a:t>
            </a:r>
            <a:endParaRPr lang="ru-RU" i="1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074049" y="4676553"/>
            <a:ext cx="314506" cy="36933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i="1" dirty="0">
                <a:latin typeface="+mj-lt"/>
              </a:rPr>
              <a:t>A</a:t>
            </a:r>
            <a:endParaRPr lang="ru-RU" i="1" dirty="0">
              <a:latin typeface="+mj-lt"/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2823952" y="3942417"/>
            <a:ext cx="72000" cy="72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 sz="1350"/>
          </a:p>
        </p:txBody>
      </p:sp>
      <p:sp>
        <p:nvSpPr>
          <p:cNvPr id="41" name="TextBox 40"/>
          <p:cNvSpPr txBox="1"/>
          <p:nvPr/>
        </p:nvSpPr>
        <p:spPr>
          <a:xfrm>
            <a:off x="2294359" y="2981478"/>
            <a:ext cx="306490" cy="36933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i="1" dirty="0">
                <a:latin typeface="+mj-lt"/>
              </a:rPr>
              <a:t>C</a:t>
            </a:r>
            <a:endParaRPr lang="ru-RU" i="1" dirty="0">
              <a:latin typeface="+mj-lt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678245" y="3575755"/>
            <a:ext cx="301682" cy="369330"/>
          </a:xfrm>
          <a:prstGeom prst="rect">
            <a:avLst/>
          </a:prstGeom>
          <a:noFill/>
        </p:spPr>
        <p:txBody>
          <a:bodyPr wrap="none" lIns="91438" tIns="45719" rIns="91438" bIns="45719" rtlCol="0">
            <a:spAutoFit/>
          </a:bodyPr>
          <a:lstStyle/>
          <a:p>
            <a:r>
              <a:rPr lang="en-US" i="1" dirty="0">
                <a:latin typeface="+mj-lt"/>
              </a:rPr>
              <a:t>K</a:t>
            </a:r>
            <a:endParaRPr lang="ru-RU" i="1" dirty="0">
              <a:latin typeface="+mj-lt"/>
            </a:endParaRPr>
          </a:p>
        </p:txBody>
      </p:sp>
      <p:sp>
        <p:nvSpPr>
          <p:cNvPr id="52" name="Овал 51"/>
          <p:cNvSpPr/>
          <p:nvPr/>
        </p:nvSpPr>
        <p:spPr>
          <a:xfrm>
            <a:off x="1766305" y="4638422"/>
            <a:ext cx="72000" cy="72000"/>
          </a:xfrm>
          <a:prstGeom prst="ellipse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38" tIns="45719" rIns="91438" bIns="45719" rtlCol="0" anchor="ctr"/>
          <a:lstStyle/>
          <a:p>
            <a:pPr algn="ctr"/>
            <a:endParaRPr lang="ru-RU" sz="1350"/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8305" y="4656313"/>
            <a:ext cx="2595443" cy="1278241"/>
          </a:xfrm>
          <a:prstGeom prst="rect">
            <a:avLst/>
          </a:prstGeom>
        </p:spPr>
      </p:pic>
      <p:pic>
        <p:nvPicPr>
          <p:cNvPr id="58" name="Рисунок 5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17975" y="4124334"/>
            <a:ext cx="2810445" cy="942388"/>
          </a:xfrm>
          <a:prstGeom prst="rect">
            <a:avLst/>
          </a:prstGeom>
        </p:spPr>
      </p:pic>
      <mc:AlternateContent xmlns:mc="http://schemas.openxmlformats.org/markup-compatibility/2006">
        <mc:Choice xmlns="" xmlns:a14="http://schemas.microsoft.com/office/drawing/2010/main" Requires="a14">
          <p:sp>
            <p:nvSpPr>
              <p:cNvPr id="59" name="TextBox 58"/>
              <p:cNvSpPr txBox="1"/>
              <p:nvPr/>
            </p:nvSpPr>
            <p:spPr>
              <a:xfrm>
                <a:off x="5837072" y="3127560"/>
                <a:ext cx="1189524" cy="50783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𝑚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|| </m:t>
                      </m:r>
                      <m:r>
                        <a:rPr lang="en-US" sz="3300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𝐵𝐴</m:t>
                      </m:r>
                    </m:oMath>
                  </m:oMathPara>
                </a14:m>
                <a:endParaRPr lang="en-US" sz="330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7072" y="3127560"/>
                <a:ext cx="1189524" cy="507831"/>
              </a:xfrm>
              <a:prstGeom prst="rect">
                <a:avLst/>
              </a:prstGeom>
              <a:blipFill>
                <a:blip r:embed="rId9"/>
                <a:stretch>
                  <a:fillRect r="-1179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5" name="Рисунок 5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8046059">
            <a:off x="1624093" y="3303297"/>
            <a:ext cx="2595443" cy="1278241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373411" y="260482"/>
            <a:ext cx="327787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 № 4: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A2CF32D1-5FB7-4FAC-9330-330566F7675A}"/>
              </a:ext>
            </a:extLst>
          </p:cNvPr>
          <p:cNvSpPr txBox="1"/>
          <p:nvPr/>
        </p:nvSpPr>
        <p:spPr>
          <a:xfrm>
            <a:off x="2910008" y="5958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Записать в тетрадь</a:t>
            </a:r>
          </a:p>
        </p:txBody>
      </p:sp>
    </p:spTree>
    <p:extLst>
      <p:ext uri="{BB962C8B-B14F-4D97-AF65-F5344CB8AC3E}">
        <p14:creationId xmlns="" xmlns:p14="http://schemas.microsoft.com/office/powerpoint/2010/main" val="3052010780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4.32099E-6 L -0.00243 -0.13765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2" y="-68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35802E-6 L 0.05226 0.05772 " pathEditMode="relative" rAng="0" ptsTypes="AA">
                                      <p:cBhvr>
                                        <p:cTn id="97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04" y="28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0" grpId="0"/>
      <p:bldP spid="53" grpId="0" animBg="1"/>
      <p:bldP spid="64" grpId="0" animBg="1"/>
      <p:bldP spid="36" grpId="0" animBg="1"/>
      <p:bldP spid="38" grpId="0"/>
      <p:bldP spid="39" grpId="0"/>
      <p:bldP spid="40" grpId="0" animBg="1"/>
      <p:bldP spid="41" grpId="0"/>
      <p:bldP spid="44" grpId="0"/>
      <p:bldP spid="52" grpId="0" animBg="1"/>
      <p:bldP spid="5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клипы\tani52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8471" y="1072045"/>
            <a:ext cx="2102243" cy="2134020"/>
          </a:xfrm>
          <a:prstGeom prst="rect">
            <a:avLst/>
          </a:prstGeom>
          <a:noFill/>
        </p:spPr>
      </p:pic>
      <p:sp>
        <p:nvSpPr>
          <p:cNvPr id="3" name="AutoShape 59"/>
          <p:cNvSpPr>
            <a:spLocks noChangeArrowheads="1"/>
          </p:cNvSpPr>
          <p:nvPr/>
        </p:nvSpPr>
        <p:spPr bwMode="auto">
          <a:xfrm>
            <a:off x="3286116" y="764704"/>
            <a:ext cx="5643602" cy="3235800"/>
          </a:xfrm>
          <a:prstGeom prst="cloudCallout">
            <a:avLst>
              <a:gd name="adj1" fmla="val -69934"/>
              <a:gd name="adj2" fmla="val -12552"/>
            </a:avLst>
          </a:prstGeom>
          <a:solidFill>
            <a:srgbClr val="FDE3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sz="28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/>
            <a:endParaRPr lang="ru-RU" sz="2800" b="1" i="1" dirty="0">
              <a:solidFill>
                <a:srgbClr val="DE0000"/>
              </a:solidFill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158272" y="1353277"/>
            <a:ext cx="46753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Какие прямые называются 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перпендикулярными?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635856" y="2139055"/>
            <a:ext cx="52617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помощью каких инструментов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строятся перпендикулярные прямые?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2"/>
          <p:cNvSpPr>
            <a:spLocks noGrp="1"/>
          </p:cNvSpPr>
          <p:nvPr>
            <p:ph idx="1"/>
          </p:nvPr>
        </p:nvSpPr>
        <p:spPr>
          <a:xfrm>
            <a:off x="88865" y="1341890"/>
            <a:ext cx="9144000" cy="128588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 прямые, образующие прямые углы, называются </a:t>
            </a:r>
            <a:r>
              <a:rPr lang="ru-RU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перпендикулярными</a:t>
            </a:r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1" y="718752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rot="5400000">
            <a:off x="2768190" y="4393413"/>
            <a:ext cx="3321867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500299" y="4232678"/>
            <a:ext cx="3929090" cy="0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4429125" y="3911207"/>
            <a:ext cx="428628" cy="321471"/>
          </a:xfrm>
          <a:prstGeom prst="rect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350"/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3445363" y="2823821"/>
            <a:ext cx="1143008" cy="5893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marL="257172" indent="-257172" algn="ctr" defTabSz="685791">
              <a:spcBef>
                <a:spcPct val="20000"/>
              </a:spcBef>
              <a:defRPr/>
            </a:pPr>
            <a:r>
              <a:rPr lang="ru-RU" sz="2903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</a:p>
        </p:txBody>
      </p:sp>
      <p:sp>
        <p:nvSpPr>
          <p:cNvPr id="12" name="Содержимое 2"/>
          <p:cNvSpPr txBox="1">
            <a:spLocks/>
          </p:cNvSpPr>
          <p:nvPr/>
        </p:nvSpPr>
        <p:spPr>
          <a:xfrm>
            <a:off x="2143108" y="4179099"/>
            <a:ext cx="1143008" cy="5893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marL="257172" indent="-257172" algn="ctr" defTabSz="685791">
              <a:spcBef>
                <a:spcPct val="20000"/>
              </a:spcBef>
              <a:defRPr/>
            </a:pPr>
            <a:r>
              <a:rPr lang="en-US" sz="2903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endParaRPr lang="ru-RU" sz="2903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одержимое 2"/>
          <p:cNvSpPr txBox="1">
            <a:spLocks/>
          </p:cNvSpPr>
          <p:nvPr/>
        </p:nvSpPr>
        <p:spPr>
          <a:xfrm>
            <a:off x="5100330" y="5568754"/>
            <a:ext cx="3863443" cy="589363"/>
          </a:xfrm>
          <a:prstGeom prst="rect">
            <a:avLst/>
          </a:prstGeom>
        </p:spPr>
        <p:txBody>
          <a:bodyPr vert="horz" lIns="68580" tIns="34290" rIns="68580" bIns="34290" rtlCol="0">
            <a:noAutofit/>
          </a:bodyPr>
          <a:lstStyle/>
          <a:p>
            <a:pPr marL="257172" indent="-257172" algn="ctr" defTabSz="685791">
              <a:spcBef>
                <a:spcPct val="20000"/>
              </a:spcBef>
              <a:defRPr/>
            </a:pPr>
            <a:r>
              <a:rPr lang="ru-RU" sz="2903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Обозначение: </a:t>
            </a:r>
            <a:r>
              <a:rPr lang="ru-RU" sz="2903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</a:t>
            </a:r>
            <a:r>
              <a:rPr lang="ru-RU" sz="2903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 </a:t>
            </a:r>
            <a:r>
              <a:rPr lang="en-US" sz="2903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b</a:t>
            </a:r>
            <a:endParaRPr lang="ru-RU" sz="2903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53457A60-86AC-427A-93AC-019DF009040B}"/>
              </a:ext>
            </a:extLst>
          </p:cNvPr>
          <p:cNvSpPr txBox="1"/>
          <p:nvPr/>
        </p:nvSpPr>
        <p:spPr>
          <a:xfrm>
            <a:off x="466051" y="755612"/>
            <a:ext cx="2371034" cy="5390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903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Определение:</a:t>
            </a:r>
          </a:p>
        </p:txBody>
      </p:sp>
    </p:spTree>
    <p:extLst>
      <p:ext uri="{BB962C8B-B14F-4D97-AF65-F5344CB8AC3E}">
        <p14:creationId xmlns="" xmlns:p14="http://schemas.microsoft.com/office/powerpoint/2010/main" val="3783727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  <p:bldP spid="10" grpId="0" animBg="1"/>
      <p:bldP spid="11" grpId="0"/>
      <p:bldP spid="12" grpId="0"/>
      <p:bldP spid="1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EBF31CC-E064-49CA-B49E-CA37AB321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634" y="1633242"/>
            <a:ext cx="8294400" cy="1383180"/>
          </a:xfrm>
        </p:spPr>
        <p:txBody>
          <a:bodyPr>
            <a:normAutofit/>
          </a:bodyPr>
          <a:lstStyle/>
          <a:p>
            <a:pPr algn="l"/>
            <a:r>
              <a:rPr lang="ru-RU" sz="326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построения перпендикулярных прямых: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DD0ED10-2C23-438E-930D-F69DAA35556D}"/>
              </a:ext>
            </a:extLst>
          </p:cNvPr>
          <p:cNvSpPr txBox="1"/>
          <p:nvPr/>
        </p:nvSpPr>
        <p:spPr>
          <a:xfrm>
            <a:off x="425930" y="3180037"/>
            <a:ext cx="5253041" cy="10974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11045" indent="-311045">
              <a:buAutoNum type="arabicPeriod"/>
            </a:pPr>
            <a:r>
              <a:rPr lang="ru-RU" sz="3266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С помощью транспортира</a:t>
            </a:r>
          </a:p>
          <a:p>
            <a:pPr marL="311045" indent="-311045">
              <a:buAutoNum type="arabicPeriod"/>
            </a:pPr>
            <a:r>
              <a:rPr lang="ru-RU" sz="3266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С помощью угольника</a:t>
            </a:r>
          </a:p>
        </p:txBody>
      </p:sp>
    </p:spTree>
    <p:extLst>
      <p:ext uri="{BB962C8B-B14F-4D97-AF65-F5344CB8AC3E}">
        <p14:creationId xmlns="" xmlns:p14="http://schemas.microsoft.com/office/powerpoint/2010/main" val="1062925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\Рабочий стол\клипы\tani1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2500330" cy="2357454"/>
          </a:xfrm>
          <a:prstGeom prst="rect">
            <a:avLst/>
          </a:prstGeom>
          <a:noFill/>
        </p:spPr>
      </p:pic>
      <p:sp>
        <p:nvSpPr>
          <p:cNvPr id="3" name="AutoShape 59"/>
          <p:cNvSpPr>
            <a:spLocks noChangeArrowheads="1"/>
          </p:cNvSpPr>
          <p:nvPr/>
        </p:nvSpPr>
        <p:spPr bwMode="auto">
          <a:xfrm>
            <a:off x="3286116" y="500042"/>
            <a:ext cx="5643602" cy="1785950"/>
          </a:xfrm>
          <a:prstGeom prst="cloudCallout">
            <a:avLst>
              <a:gd name="adj1" fmla="val -68946"/>
              <a:gd name="adj2" fmla="val -1745"/>
            </a:avLst>
          </a:prstGeom>
          <a:solidFill>
            <a:srgbClr val="FDE3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sz="28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/>
            <a:endParaRPr lang="ru-RU" sz="2800" b="1" i="1" dirty="0">
              <a:solidFill>
                <a:srgbClr val="DE0000"/>
              </a:solidFill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6182" y="1000108"/>
            <a:ext cx="4929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могут располагаться прямые на плоскости?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857224" y="3214686"/>
            <a:ext cx="2714644" cy="164307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714348" y="3643314"/>
            <a:ext cx="3357586" cy="50006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28926" y="2786058"/>
            <a:ext cx="489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solidFill>
                  <a:srgbClr val="002060"/>
                </a:solidFill>
                <a:latin typeface="Georgia" pitchFamily="18" charset="0"/>
              </a:rPr>
              <a:t>a</a:t>
            </a:r>
            <a:endParaRPr lang="ru-RU" sz="3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1604" y="5072074"/>
            <a:ext cx="484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solidFill>
                  <a:srgbClr val="002060"/>
                </a:solidFill>
                <a:latin typeface="Georgia" pitchFamily="18" charset="0"/>
              </a:rPr>
              <a:t>b</a:t>
            </a:r>
            <a:endParaRPr lang="ru-RU" sz="3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4250529" y="3464719"/>
            <a:ext cx="2643206" cy="18573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43570" y="3000372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solidFill>
                  <a:srgbClr val="002060"/>
                </a:solidFill>
                <a:latin typeface="Georgia" pitchFamily="18" charset="0"/>
              </a:rPr>
              <a:t>c</a:t>
            </a:r>
            <a:endParaRPr lang="ru-RU" sz="3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6143636" y="3571876"/>
            <a:ext cx="2357454" cy="15001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72330" y="3500438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solidFill>
                  <a:srgbClr val="002060"/>
                </a:solidFill>
                <a:latin typeface="Georgia" pitchFamily="18" charset="0"/>
              </a:rPr>
              <a:t>d</a:t>
            </a:r>
            <a:endParaRPr lang="ru-RU" sz="3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02FACDD5-A651-44E5-854D-7D74C0CA5654}"/>
              </a:ext>
            </a:extLst>
          </p:cNvPr>
          <p:cNvSpPr txBox="1"/>
          <p:nvPr/>
        </p:nvSpPr>
        <p:spPr>
          <a:xfrm>
            <a:off x="358791" y="5697311"/>
            <a:ext cx="34563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Прямые пересекаются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B04FBECB-00CF-4DB2-9AAB-D88D5E275156}"/>
              </a:ext>
            </a:extLst>
          </p:cNvPr>
          <p:cNvSpPr txBox="1"/>
          <p:nvPr/>
        </p:nvSpPr>
        <p:spPr>
          <a:xfrm>
            <a:off x="4932934" y="5582102"/>
            <a:ext cx="3798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Прямые не пересекаются</a:t>
            </a:r>
          </a:p>
        </p:txBody>
      </p:sp>
    </p:spTree>
    <p:extLst>
      <p:ext uri="{BB962C8B-B14F-4D97-AF65-F5344CB8AC3E}">
        <p14:creationId xmlns="" xmlns:p14="http://schemas.microsoft.com/office/powerpoint/2010/main" val="932464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9" grpId="0"/>
      <p:bldP spid="10" grpId="0"/>
      <p:bldP spid="13" grpId="0"/>
      <p:bldP spid="18" grpId="0"/>
      <p:bldP spid="14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\Рабочий стол\клипы\tani19[1]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571480"/>
            <a:ext cx="2500330" cy="2357454"/>
          </a:xfrm>
          <a:prstGeom prst="rect">
            <a:avLst/>
          </a:prstGeom>
          <a:noFill/>
        </p:spPr>
      </p:pic>
      <p:sp>
        <p:nvSpPr>
          <p:cNvPr id="3" name="AutoShape 59"/>
          <p:cNvSpPr>
            <a:spLocks noChangeArrowheads="1"/>
          </p:cNvSpPr>
          <p:nvPr/>
        </p:nvSpPr>
        <p:spPr bwMode="auto">
          <a:xfrm>
            <a:off x="3286116" y="500042"/>
            <a:ext cx="5643602" cy="1785950"/>
          </a:xfrm>
          <a:prstGeom prst="cloudCallout">
            <a:avLst>
              <a:gd name="adj1" fmla="val -68946"/>
              <a:gd name="adj2" fmla="val -1745"/>
            </a:avLst>
          </a:prstGeom>
          <a:solidFill>
            <a:srgbClr val="FDE3F7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 sz="2800" b="1" i="1" dirty="0">
              <a:solidFill>
                <a:srgbClr val="800000"/>
              </a:solidFill>
              <a:latin typeface="Georgia" pitchFamily="18" charset="0"/>
            </a:endParaRPr>
          </a:p>
          <a:p>
            <a:pPr algn="ctr"/>
            <a:endParaRPr lang="ru-RU" sz="2800" b="1" i="1" dirty="0">
              <a:solidFill>
                <a:srgbClr val="DE0000"/>
              </a:solidFill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86182" y="1000108"/>
            <a:ext cx="49292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общих точек могут иметь две прямые?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857224" y="3214686"/>
            <a:ext cx="2714644" cy="164307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5400000">
            <a:off x="714348" y="3643314"/>
            <a:ext cx="3357586" cy="50006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928926" y="2786058"/>
            <a:ext cx="489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solidFill>
                  <a:srgbClr val="002060"/>
                </a:solidFill>
                <a:latin typeface="Georgia" pitchFamily="18" charset="0"/>
              </a:rPr>
              <a:t>a</a:t>
            </a:r>
            <a:endParaRPr lang="ru-RU" sz="3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71604" y="5072074"/>
            <a:ext cx="4844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solidFill>
                  <a:srgbClr val="002060"/>
                </a:solidFill>
                <a:latin typeface="Georgia" pitchFamily="18" charset="0"/>
              </a:rPr>
              <a:t>b</a:t>
            </a:r>
            <a:endParaRPr lang="ru-RU" sz="3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 flipH="1" flipV="1">
            <a:off x="4250529" y="3464719"/>
            <a:ext cx="2643206" cy="18573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5643570" y="3000372"/>
            <a:ext cx="43152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solidFill>
                  <a:srgbClr val="002060"/>
                </a:solidFill>
                <a:latin typeface="Georgia" pitchFamily="18" charset="0"/>
              </a:rPr>
              <a:t>c</a:t>
            </a:r>
            <a:endParaRPr lang="ru-RU" sz="3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6143636" y="3571876"/>
            <a:ext cx="2357454" cy="150019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7072330" y="3500438"/>
            <a:ext cx="4908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i="1" dirty="0">
                <a:solidFill>
                  <a:srgbClr val="002060"/>
                </a:solidFill>
                <a:latin typeface="Georgia" pitchFamily="18" charset="0"/>
              </a:rPr>
              <a:t>d</a:t>
            </a:r>
            <a:endParaRPr lang="ru-RU" sz="3600" b="1" i="1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6FC151BC-C6F7-4B02-BE04-D6AC0C1F13D1}"/>
              </a:ext>
            </a:extLst>
          </p:cNvPr>
          <p:cNvSpPr txBox="1"/>
          <p:nvPr/>
        </p:nvSpPr>
        <p:spPr>
          <a:xfrm>
            <a:off x="895631" y="5666816"/>
            <a:ext cx="227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>
                <a:solidFill>
                  <a:srgbClr val="FF0000"/>
                </a:solidFill>
              </a:rPr>
              <a:t>Одна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3A8BEDB6-3E9A-4697-8EB4-0F124E5095D1}"/>
              </a:ext>
            </a:extLst>
          </p:cNvPr>
          <p:cNvSpPr txBox="1"/>
          <p:nvPr/>
        </p:nvSpPr>
        <p:spPr>
          <a:xfrm>
            <a:off x="5170510" y="5534199"/>
            <a:ext cx="25142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Нет общих точек</a:t>
            </a:r>
          </a:p>
        </p:txBody>
      </p:sp>
    </p:spTree>
    <p:extLst>
      <p:ext uri="{BB962C8B-B14F-4D97-AF65-F5344CB8AC3E}">
        <p14:creationId xmlns="" xmlns:p14="http://schemas.microsoft.com/office/powerpoint/2010/main" val="1856524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9" grpId="0"/>
      <p:bldP spid="10" grpId="0"/>
      <p:bldP spid="13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DED5FA5-0563-4BCA-8B91-EA2A17A75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3528" y="2235200"/>
            <a:ext cx="8640960" cy="2387600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 прямые на плоскости, которые не пересекаются будем называть параллельными.</a:t>
            </a:r>
          </a:p>
        </p:txBody>
      </p:sp>
    </p:spTree>
    <p:extLst>
      <p:ext uri="{BB962C8B-B14F-4D97-AF65-F5344CB8AC3E}">
        <p14:creationId xmlns="" xmlns:p14="http://schemas.microsoft.com/office/powerpoint/2010/main" val="31141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77164348"/>
              </p:ext>
            </p:extLst>
          </p:nvPr>
        </p:nvGraphicFramePr>
        <p:xfrm>
          <a:off x="388586" y="1766308"/>
          <a:ext cx="4233600" cy="25672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28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09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0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1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2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3"/>
                    </a:ext>
                  </a:extLst>
                </a:gridCol>
                <a:gridCol w="352800">
                  <a:extLst>
                    <a:ext uri="{9D8B030D-6E8A-4147-A177-3AD203B41FA5}">
                      <a16:colId xmlns="" xmlns:a16="http://schemas.microsoft.com/office/drawing/2014/main" val="2001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72644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anchor="ctr">
                    <a:lnL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>
            <a:off x="651350" y="2852871"/>
            <a:ext cx="360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76194" y="3561768"/>
            <a:ext cx="360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514365" y="3561768"/>
                <a:ext cx="371444" cy="36933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365" y="3561768"/>
                <a:ext cx="371444" cy="3693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25" name="TextBox 24"/>
              <p:cNvSpPr txBox="1"/>
              <p:nvPr/>
            </p:nvSpPr>
            <p:spPr>
              <a:xfrm>
                <a:off x="632599" y="2472608"/>
                <a:ext cx="367661" cy="369330"/>
              </a:xfrm>
              <a:prstGeom prst="rect">
                <a:avLst/>
              </a:prstGeom>
              <a:noFill/>
            </p:spPr>
            <p:txBody>
              <a:bodyPr wrap="none" lIns="91438" tIns="45719" rIns="91438" bIns="45719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599" y="2472608"/>
                <a:ext cx="367661" cy="36933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1" name="TextBox 30"/>
              <p:cNvSpPr txBox="1"/>
              <p:nvPr/>
            </p:nvSpPr>
            <p:spPr>
              <a:xfrm>
                <a:off x="4884950" y="2888327"/>
                <a:ext cx="1737872" cy="61555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𝐚</m:t>
                      </m:r>
                      <m:r>
                        <a:rPr lang="en-US" sz="4000" b="1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|| </m:t>
                      </m:r>
                      <m:r>
                        <a:rPr lang="en-US" sz="4000" b="1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𝐛</m:t>
                      </m:r>
                    </m:oMath>
                  </m:oMathPara>
                </a14:m>
                <a:endParaRPr lang="en-US" sz="40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4950" y="2888327"/>
                <a:ext cx="1737872" cy="61555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3" name="TextBox 32"/>
              <p:cNvSpPr txBox="1"/>
              <p:nvPr/>
            </p:nvSpPr>
            <p:spPr>
              <a:xfrm>
                <a:off x="335821" y="5172543"/>
                <a:ext cx="4461308" cy="4154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ru-RU" sz="2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Прямые </a:t>
                </a:r>
                <a14:m>
                  <m:oMath xmlns:m="http://schemas.openxmlformats.org/officeDocument/2006/math">
                    <m:r>
                      <a:rPr lang="en-US" sz="27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ru-RU" sz="2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и </a:t>
                </a:r>
                <a14:m>
                  <m:oMath xmlns:m="http://schemas.openxmlformats.org/officeDocument/2006/math">
                    <m:r>
                      <a:rPr lang="en-US" sz="27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ru-RU" sz="2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параллельны.</a:t>
                </a:r>
                <a:endParaRPr lang="en-US" sz="27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821" y="5172543"/>
                <a:ext cx="4461308" cy="415498"/>
              </a:xfrm>
              <a:prstGeom prst="rect">
                <a:avLst/>
              </a:prstGeom>
              <a:blipFill>
                <a:blip r:embed="rId5"/>
                <a:stretch>
                  <a:fillRect l="-273" t="-26471" r="-273" b="-485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=""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-1947" y="5770077"/>
                <a:ext cx="5951507" cy="415498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ru-RU" sz="2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Прямая </a:t>
                </a:r>
                <a14:m>
                  <m:oMath xmlns:m="http://schemas.openxmlformats.org/officeDocument/2006/math">
                    <m:r>
                      <a:rPr lang="en-US" sz="27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𝑎</m:t>
                    </m:r>
                  </m:oMath>
                </a14:m>
                <a:r>
                  <a:rPr lang="ru-RU" sz="2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параллельна прямой </a:t>
                </a:r>
                <a14:m>
                  <m:oMath xmlns:m="http://schemas.openxmlformats.org/officeDocument/2006/math">
                    <m:r>
                      <a:rPr lang="en-US" sz="2700" dirty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𝑏</m:t>
                    </m:r>
                  </m:oMath>
                </a14:m>
                <a:r>
                  <a:rPr lang="ru-RU" sz="27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7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947" y="5770077"/>
                <a:ext cx="5951507" cy="415498"/>
              </a:xfrm>
              <a:prstGeom prst="rect">
                <a:avLst/>
              </a:prstGeom>
              <a:blipFill>
                <a:blip r:embed="rId6"/>
                <a:stretch>
                  <a:fillRect t="-26471" b="-485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Прямая соединительная линия 27"/>
          <p:cNvCxnSpPr/>
          <p:nvPr/>
        </p:nvCxnSpPr>
        <p:spPr>
          <a:xfrm>
            <a:off x="676194" y="3570151"/>
            <a:ext cx="3600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20813" y="798204"/>
            <a:ext cx="8496944" cy="83099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Две прямые на плоскости, которые не пересекаются, называют параллельными.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4F8C5506-54EA-46E4-A180-5459AB9D1BE4}"/>
              </a:ext>
            </a:extLst>
          </p:cNvPr>
          <p:cNvSpPr txBox="1"/>
          <p:nvPr/>
        </p:nvSpPr>
        <p:spPr>
          <a:xfrm>
            <a:off x="320813" y="292885"/>
            <a:ext cx="2222340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5B0D45C6-5E1B-41F1-98BD-21E1292BDB06}"/>
              </a:ext>
            </a:extLst>
          </p:cNvPr>
          <p:cNvSpPr txBox="1"/>
          <p:nvPr/>
        </p:nvSpPr>
        <p:spPr>
          <a:xfrm>
            <a:off x="332963" y="4557340"/>
            <a:ext cx="2460866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Читают запись:</a:t>
            </a:r>
          </a:p>
        </p:txBody>
      </p:sp>
    </p:spTree>
    <p:extLst>
      <p:ext uri="{BB962C8B-B14F-4D97-AF65-F5344CB8AC3E}">
        <p14:creationId xmlns="" xmlns:p14="http://schemas.microsoft.com/office/powerpoint/2010/main" val="388050075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7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7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8" dur="75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5" grpId="0" animBg="1"/>
      <p:bldP spid="31" grpId="0" animBg="1"/>
      <p:bldP spid="33" grpId="0" animBg="1"/>
      <p:bldP spid="34" grpId="0" animBg="1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6EBF31CC-E064-49CA-B49E-CA37AB3211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2634" y="1633242"/>
            <a:ext cx="8294400" cy="1383180"/>
          </a:xfrm>
        </p:spPr>
        <p:txBody>
          <a:bodyPr>
            <a:normAutofit/>
          </a:bodyPr>
          <a:lstStyle/>
          <a:p>
            <a:pPr algn="l"/>
            <a:r>
              <a:rPr lang="ru-RU" sz="3266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построения параллельных прямых: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4DD0ED10-2C23-438E-930D-F69DAA35556D}"/>
              </a:ext>
            </a:extLst>
          </p:cNvPr>
          <p:cNvSpPr txBox="1"/>
          <p:nvPr/>
        </p:nvSpPr>
        <p:spPr>
          <a:xfrm>
            <a:off x="1043608" y="3246673"/>
            <a:ext cx="6551986" cy="5949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11045" indent="-311045">
              <a:buAutoNum type="arabicPeriod"/>
            </a:pPr>
            <a:r>
              <a:rPr lang="ru-RU" sz="3266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С помощью угольника и линейки</a:t>
            </a:r>
          </a:p>
        </p:txBody>
      </p:sp>
    </p:spTree>
    <p:extLst>
      <p:ext uri="{BB962C8B-B14F-4D97-AF65-F5344CB8AC3E}">
        <p14:creationId xmlns="" xmlns:p14="http://schemas.microsoft.com/office/powerpoint/2010/main" val="1204823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Шаблон для презентаций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для презентаций</Template>
  <TotalTime>631</TotalTime>
  <Words>211</Words>
  <Application>Microsoft Office PowerPoint</Application>
  <PresentationFormat>Экран (4:3)</PresentationFormat>
  <Paragraphs>99</Paragraphs>
  <Slides>15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Шаблон для презентаций</vt:lpstr>
      <vt:lpstr>Слайд 1</vt:lpstr>
      <vt:lpstr>Слайд 2</vt:lpstr>
      <vt:lpstr>Слайд 3</vt:lpstr>
      <vt:lpstr>Способы построения перпендикулярных прямых:</vt:lpstr>
      <vt:lpstr>Слайд 5</vt:lpstr>
      <vt:lpstr>Слайд 6</vt:lpstr>
      <vt:lpstr>Две прямые на плоскости, которые не пересекаются будем называть параллельными.</vt:lpstr>
      <vt:lpstr>Слайд 8</vt:lpstr>
      <vt:lpstr>Способы построения параллельных прямых: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123</cp:lastModifiedBy>
  <cp:revision>62</cp:revision>
  <dcterms:created xsi:type="dcterms:W3CDTF">2010-04-24T15:04:32Z</dcterms:created>
  <dcterms:modified xsi:type="dcterms:W3CDTF">2024-11-24T16:50:38Z</dcterms:modified>
</cp:coreProperties>
</file>