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75" r:id="rId2"/>
    <p:sldId id="299" r:id="rId3"/>
    <p:sldId id="633" r:id="rId4"/>
    <p:sldId id="669" r:id="rId5"/>
    <p:sldId id="686" r:id="rId6"/>
    <p:sldId id="688" r:id="rId7"/>
    <p:sldId id="693" r:id="rId8"/>
    <p:sldId id="450" r:id="rId9"/>
    <p:sldId id="689" r:id="rId10"/>
    <p:sldId id="456" r:id="rId11"/>
    <p:sldId id="301" r:id="rId12"/>
    <p:sldId id="457" r:id="rId13"/>
    <p:sldId id="459" r:id="rId14"/>
    <p:sldId id="458" r:id="rId15"/>
    <p:sldId id="46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229" autoAdjust="0"/>
    <p:restoredTop sz="94660"/>
  </p:normalViewPr>
  <p:slideViewPr>
    <p:cSldViewPr>
      <p:cViewPr varScale="1">
        <p:scale>
          <a:sx n="68" d="100"/>
          <a:sy n="68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BD62F-D71B-44AB-9B29-EC5C470586A6}" type="datetimeFigureOut">
              <a:rPr lang="ru-RU" smtClean="0"/>
              <a:pPr/>
              <a:t>24.11.2024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9112E-D878-4BE8-840B-C70E273CD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3371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F394D-A24F-4D3B-936C-7A1998098286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43499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F394D-A24F-4D3B-936C-7A1998098286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47481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F394D-A24F-4D3B-936C-7A1998098286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65614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F394D-A24F-4D3B-936C-7A1998098286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05081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984"/>
            </a:lvl1pPr>
            <a:lvl2pPr marL="378013" indent="0" algn="ctr">
              <a:buNone/>
              <a:defRPr sz="1654"/>
            </a:lvl2pPr>
            <a:lvl3pPr marL="756026" indent="0" algn="ctr">
              <a:buNone/>
              <a:defRPr sz="1488"/>
            </a:lvl3pPr>
            <a:lvl4pPr marL="1134039" indent="0" algn="ctr">
              <a:buNone/>
              <a:defRPr sz="1323"/>
            </a:lvl4pPr>
            <a:lvl5pPr marL="1512052" indent="0" algn="ctr">
              <a:buNone/>
              <a:defRPr sz="1323"/>
            </a:lvl5pPr>
            <a:lvl6pPr marL="1890065" indent="0" algn="ctr">
              <a:buNone/>
              <a:defRPr sz="1323"/>
            </a:lvl6pPr>
            <a:lvl7pPr marL="2268078" indent="0" algn="ctr">
              <a:buNone/>
              <a:defRPr sz="1323"/>
            </a:lvl7pPr>
            <a:lvl8pPr marL="2646091" indent="0" algn="ctr">
              <a:buNone/>
              <a:defRPr sz="1323"/>
            </a:lvl8pPr>
            <a:lvl9pPr marL="3024104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D32-6ACF-449B-A0A0-0493FEB2F2DD}" type="datetimeFigureOut">
              <a:rPr lang="ru-RU" smtClean="0"/>
              <a:pPr/>
              <a:t>24.11.2024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351F-30E8-4C91-B141-F36D38B62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8626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D32-6ACF-449B-A0A0-0493FEB2F2DD}" type="datetimeFigureOut">
              <a:rPr lang="ru-RU" smtClean="0"/>
              <a:pPr/>
              <a:t>24.11.2024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351F-30E8-4C91-B141-F36D38B62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6788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D32-6ACF-449B-A0A0-0493FEB2F2DD}" type="datetimeFigureOut">
              <a:rPr lang="ru-RU" smtClean="0"/>
              <a:pPr/>
              <a:t>24.11.2024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351F-30E8-4C91-B141-F36D38B62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4099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D32-6ACF-449B-A0A0-0493FEB2F2DD}" type="datetimeFigureOut">
              <a:rPr lang="ru-RU" smtClean="0"/>
              <a:pPr/>
              <a:t>24.11.2024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351F-30E8-4C91-B141-F36D38B62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4843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96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1pPr>
            <a:lvl2pPr marL="37801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D32-6ACF-449B-A0A0-0493FEB2F2DD}" type="datetimeFigureOut">
              <a:rPr lang="ru-RU" smtClean="0"/>
              <a:pPr/>
              <a:t>24.11.2024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351F-30E8-4C91-B141-F36D38B62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98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4"/>
            <a:ext cx="38862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4"/>
            <a:ext cx="38862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D32-6ACF-449B-A0A0-0493FEB2F2DD}" type="datetimeFigureOut">
              <a:rPr lang="ru-RU" smtClean="0"/>
              <a:pPr/>
              <a:t>24.11.2024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351F-30E8-4C91-B141-F36D38B62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16812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D32-6ACF-449B-A0A0-0493FEB2F2DD}" type="datetimeFigureOut">
              <a:rPr lang="ru-RU" smtClean="0"/>
              <a:pPr/>
              <a:t>24.11.2024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351F-30E8-4C91-B141-F36D38B62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7252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D32-6ACF-449B-A0A0-0493FEB2F2DD}" type="datetimeFigureOut">
              <a:rPr lang="ru-RU" smtClean="0"/>
              <a:pPr/>
              <a:t>24.11.2024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351F-30E8-4C91-B141-F36D38B62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8019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D32-6ACF-449B-A0A0-0493FEB2F2DD}" type="datetimeFigureOut">
              <a:rPr lang="ru-RU" smtClean="0"/>
              <a:pPr/>
              <a:t>24.11.2024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351F-30E8-4C91-B141-F36D38B62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344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1"/>
            <a:ext cx="2949178" cy="1600200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4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D32-6ACF-449B-A0A0-0493FEB2F2DD}" type="datetimeFigureOut">
              <a:rPr lang="ru-RU" smtClean="0"/>
              <a:pPr/>
              <a:t>24.11.2024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351F-30E8-4C91-B141-F36D38B62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497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1"/>
            <a:ext cx="2949178" cy="1600200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646"/>
            </a:lvl1pPr>
            <a:lvl2pPr marL="378013" indent="0">
              <a:buNone/>
              <a:defRPr sz="2315"/>
            </a:lvl2pPr>
            <a:lvl3pPr marL="756026" indent="0">
              <a:buNone/>
              <a:defRPr sz="1984"/>
            </a:lvl3pPr>
            <a:lvl4pPr marL="1134039" indent="0">
              <a:buNone/>
              <a:defRPr sz="1654"/>
            </a:lvl4pPr>
            <a:lvl5pPr marL="1512052" indent="0">
              <a:buNone/>
              <a:defRPr sz="1654"/>
            </a:lvl5pPr>
            <a:lvl6pPr marL="1890065" indent="0">
              <a:buNone/>
              <a:defRPr sz="1654"/>
            </a:lvl6pPr>
            <a:lvl7pPr marL="2268078" indent="0">
              <a:buNone/>
              <a:defRPr sz="1654"/>
            </a:lvl7pPr>
            <a:lvl8pPr marL="2646091" indent="0">
              <a:buNone/>
              <a:defRPr sz="1654"/>
            </a:lvl8pPr>
            <a:lvl9pPr marL="3024104" indent="0">
              <a:buNone/>
              <a:defRPr sz="165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7D32-6ACF-449B-A0A0-0493FEB2F2DD}" type="datetimeFigureOut">
              <a:rPr lang="ru-RU" smtClean="0"/>
              <a:pPr/>
              <a:t>24.11.2024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351F-30E8-4C91-B141-F36D38B62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129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4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57D32-6ACF-449B-A0A0-0493FEB2F2DD}" type="datetimeFigureOut">
              <a:rPr lang="ru-RU" smtClean="0"/>
              <a:pPr/>
              <a:t>24.11.2024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7351F-30E8-4C91-B141-F36D38B628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634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6026" rtl="0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06" indent="-189006" algn="l" defTabSz="756026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19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5032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045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058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071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084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097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110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26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039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052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065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078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091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104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9.png"/><Relationship Id="rId10" Type="http://schemas.openxmlformats.org/officeDocument/2006/relationships/image" Target="../media/image10.png"/><Relationship Id="rId4" Type="http://schemas.openxmlformats.org/officeDocument/2006/relationships/image" Target="../media/image16.png"/><Relationship Id="rId9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9.png"/><Relationship Id="rId5" Type="http://schemas.openxmlformats.org/officeDocument/2006/relationships/image" Target="../media/image23.png"/><Relationship Id="rId10" Type="http://schemas.openxmlformats.org/officeDocument/2006/relationships/image" Target="../media/image27.png"/><Relationship Id="rId4" Type="http://schemas.openxmlformats.org/officeDocument/2006/relationships/image" Target="../media/image22.png"/><Relationship Id="rId9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10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10" Type="http://schemas.openxmlformats.org/officeDocument/2006/relationships/image" Target="../media/image9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670194"/>
            <a:ext cx="7886700" cy="19883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598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598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Параллельные прямые</a:t>
            </a:r>
          </a:p>
        </p:txBody>
      </p:sp>
    </p:spTree>
    <p:extLst>
      <p:ext uri="{BB962C8B-B14F-4D97-AF65-F5344CB8AC3E}">
        <p14:creationId xmlns="" xmlns:p14="http://schemas.microsoft.com/office/powerpoint/2010/main" val="253330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51531523"/>
              </p:ext>
            </p:extLst>
          </p:nvPr>
        </p:nvGraphicFramePr>
        <p:xfrm>
          <a:off x="1866648" y="2250077"/>
          <a:ext cx="4233600" cy="329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112" y="4337923"/>
            <a:ext cx="3605325" cy="120892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29231" y="2676236"/>
            <a:ext cx="2595443" cy="1585180"/>
          </a:xfrm>
          <a:prstGeom prst="rect">
            <a:avLst/>
          </a:prstGeom>
        </p:spPr>
      </p:pic>
      <p:cxnSp>
        <p:nvCxnSpPr>
          <p:cNvPr id="13" name="Прямая соединительная линия 12"/>
          <p:cNvCxnSpPr/>
          <p:nvPr/>
        </p:nvCxnSpPr>
        <p:spPr>
          <a:xfrm flipV="1">
            <a:off x="4329900" y="2484343"/>
            <a:ext cx="0" cy="245804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218429" y="2346091"/>
                <a:ext cx="409467" cy="427038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75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2175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429" y="2346091"/>
                <a:ext cx="409467" cy="4270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009183" y="2242242"/>
            <a:ext cx="301682" cy="369330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i="1" dirty="0">
                <a:latin typeface="+mj-lt"/>
              </a:rPr>
              <a:t>b</a:t>
            </a:r>
            <a:endParaRPr lang="ru-RU" i="1" dirty="0">
              <a:latin typeface="+mj-lt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7227512" y="4297263"/>
                <a:ext cx="1189524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3200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|| </m:t>
                      </m:r>
                      <m:r>
                        <a:rPr lang="en-US" sz="3200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</m:oMath>
                  </m:oMathPara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7512" y="4297263"/>
                <a:ext cx="1189524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Овал 16"/>
          <p:cNvSpPr/>
          <p:nvPr/>
        </p:nvSpPr>
        <p:spPr>
          <a:xfrm>
            <a:off x="4293900" y="3607022"/>
            <a:ext cx="72000" cy="72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ru-RU" sz="1350"/>
          </a:p>
        </p:txBody>
      </p:sp>
      <p:sp>
        <p:nvSpPr>
          <p:cNvPr id="18" name="TextBox 17"/>
          <p:cNvSpPr txBox="1"/>
          <p:nvPr/>
        </p:nvSpPr>
        <p:spPr>
          <a:xfrm>
            <a:off x="3950473" y="3259964"/>
            <a:ext cx="380228" cy="369330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i="1" dirty="0">
                <a:latin typeface="+mj-lt"/>
              </a:rPr>
              <a:t>M</a:t>
            </a:r>
            <a:endParaRPr lang="ru-RU" i="1" dirty="0">
              <a:latin typeface="+mj-lt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2558946" y="2264740"/>
            <a:ext cx="0" cy="245804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251520" y="458131"/>
                <a:ext cx="8640960" cy="107721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r>
                  <a:rPr lang="ru-RU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Построим прямую, параллельную прямой </a:t>
                </a:r>
                <a14:m>
                  <m:oMath xmlns:m="http://schemas.openxmlformats.org/officeDocument/2006/math">
                    <m:r>
                      <a:rPr lang="en-US" sz="3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ru-RU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проходящую через точку </a:t>
                </a:r>
                <a14:m>
                  <m:oMath xmlns:m="http://schemas.openxmlformats.org/officeDocument/2006/math">
                    <m:r>
                      <a:rPr lang="en-US" sz="3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ru-RU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58131"/>
                <a:ext cx="8640960" cy="1077218"/>
              </a:xfrm>
              <a:prstGeom prst="rect">
                <a:avLst/>
              </a:prstGeom>
              <a:blipFill>
                <a:blip r:embed="rId6"/>
                <a:stretch>
                  <a:fillRect l="-1763" t="-7910" b="-169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134900" y="3343719"/>
                <a:ext cx="142680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М ∈</m:t>
                      </m:r>
                      <m:r>
                        <a:rPr lang="en-US" sz="320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</m:oMath>
                  </m:oMathPara>
                </a14:m>
                <a:endPara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4900" y="3343719"/>
                <a:ext cx="1426801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7589050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7 L 0.19358 -0.00062 " pathEditMode="relative" rAng="0" ptsTypes="AA">
                                      <p:cBhvr>
                                        <p:cTn id="33" dur="4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70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 animBg="1"/>
      <p:bldP spid="17" grpId="0" animBg="1"/>
      <p:bldP spid="18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59"/>
          <p:cNvSpPr>
            <a:spLocks noChangeArrowheads="1"/>
          </p:cNvSpPr>
          <p:nvPr/>
        </p:nvSpPr>
        <p:spPr bwMode="auto">
          <a:xfrm>
            <a:off x="3357554" y="199499"/>
            <a:ext cx="5643602" cy="3143272"/>
          </a:xfrm>
          <a:prstGeom prst="cloudCallout">
            <a:avLst>
              <a:gd name="adj1" fmla="val -76652"/>
              <a:gd name="adj2" fmla="val -17355"/>
            </a:avLst>
          </a:prstGeom>
          <a:solidFill>
            <a:srgbClr val="FDE3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28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/>
            <a:endParaRPr lang="ru-RU" sz="2800" b="1" i="1" dirty="0">
              <a:solidFill>
                <a:srgbClr val="DE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3372" y="642918"/>
            <a:ext cx="4357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параллельных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прямых произошло от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греческого слова «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которое означает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рядом идущие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  <p:sp>
        <p:nvSpPr>
          <p:cNvPr id="6" name="AutoShape 59"/>
          <p:cNvSpPr>
            <a:spLocks noChangeArrowheads="1"/>
          </p:cNvSpPr>
          <p:nvPr/>
        </p:nvSpPr>
        <p:spPr bwMode="auto">
          <a:xfrm>
            <a:off x="142844" y="3143248"/>
            <a:ext cx="8786842" cy="3571900"/>
          </a:xfrm>
          <a:prstGeom prst="cloudCallout">
            <a:avLst>
              <a:gd name="adj1" fmla="val -33368"/>
              <a:gd name="adj2" fmla="val -100077"/>
            </a:avLst>
          </a:prstGeom>
          <a:solidFill>
            <a:srgbClr val="FDE3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28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/>
            <a:endParaRPr lang="ru-RU" sz="2800" b="1" i="1" dirty="0">
              <a:solidFill>
                <a:srgbClr val="DE0000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3904109"/>
            <a:ext cx="75009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обозначения параллельности двух прямых древнегреческие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 использовали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 «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Но после того,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веке стали использовать знак равенства, параллельность стали обозначать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знака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8" name="Picture 3" descr="C:\Documents and Settings\Admin\Рабочий стол\клипы\tani19[1].jpg">
            <a:extLst>
              <a:ext uri="{FF2B5EF4-FFF2-40B4-BE49-F238E27FC236}">
                <a16:creationId xmlns="" xmlns:a16="http://schemas.microsoft.com/office/drawing/2014/main" id="{4DDBF446-36B4-43D8-81EE-14CEB36CA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302" y="505619"/>
            <a:ext cx="2500330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369156" y="2613944"/>
          <a:ext cx="4233600" cy="329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66" name="Прямая соединительная линия 65"/>
          <p:cNvCxnSpPr/>
          <p:nvPr/>
        </p:nvCxnSpPr>
        <p:spPr>
          <a:xfrm>
            <a:off x="1539804" y="2688926"/>
            <a:ext cx="1469310" cy="1565673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1033929" y="2935894"/>
            <a:ext cx="1590052" cy="1677422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457052" y="3687396"/>
            <a:ext cx="1485849" cy="159345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6619" y="795099"/>
                <a:ext cx="8710761" cy="98488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ru-RU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через точки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M</m:t>
                    </m:r>
                  </m:oMath>
                </a14:m>
                <a:r>
                  <a:rPr lang="ru-RU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</m:t>
                    </m:r>
                  </m:oMath>
                </a14:m>
                <a:r>
                  <a:rPr lang="ru-RU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прямые, параллельные прямой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p</m:t>
                    </m:r>
                  </m:oMath>
                </a14:m>
                <a:r>
                  <a:rPr lang="ru-RU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619" y="795099"/>
                <a:ext cx="8710761" cy="984885"/>
              </a:xfrm>
              <a:prstGeom prst="rect">
                <a:avLst/>
              </a:prstGeom>
              <a:blipFill>
                <a:blip r:embed="rId3"/>
                <a:stretch>
                  <a:fillRect l="-2871" t="-12963" b="-234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Прямая соединительная линия 48"/>
          <p:cNvCxnSpPr/>
          <p:nvPr/>
        </p:nvCxnSpPr>
        <p:spPr>
          <a:xfrm>
            <a:off x="359902" y="2293764"/>
            <a:ext cx="493599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16619" y="1758188"/>
            <a:ext cx="2570163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</p:txBody>
      </p:sp>
      <p:sp>
        <p:nvSpPr>
          <p:cNvPr id="54" name="Овал 53"/>
          <p:cNvSpPr/>
          <p:nvPr/>
        </p:nvSpPr>
        <p:spPr>
          <a:xfrm>
            <a:off x="2094809" y="3281075"/>
            <a:ext cx="72000" cy="72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ru-RU" sz="1350"/>
          </a:p>
        </p:txBody>
      </p:sp>
      <p:sp>
        <p:nvSpPr>
          <p:cNvPr id="46" name="Овал 45"/>
          <p:cNvSpPr/>
          <p:nvPr/>
        </p:nvSpPr>
        <p:spPr>
          <a:xfrm>
            <a:off x="1033929" y="4315769"/>
            <a:ext cx="72000" cy="72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ru-RU" sz="1350"/>
          </a:p>
        </p:txBody>
      </p:sp>
      <p:sp>
        <p:nvSpPr>
          <p:cNvPr id="29" name="TextBox 28"/>
          <p:cNvSpPr txBox="1"/>
          <p:nvPr/>
        </p:nvSpPr>
        <p:spPr>
          <a:xfrm>
            <a:off x="253726" y="232538"/>
            <a:ext cx="309413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1: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114887" y="2993010"/>
            <a:ext cx="332138" cy="369330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i="1" dirty="0">
                <a:latin typeface="+mj-lt"/>
              </a:rPr>
              <a:t>N</a:t>
            </a:r>
            <a:endParaRPr lang="ru-RU" i="1" dirty="0"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29568" y="4367634"/>
            <a:ext cx="380228" cy="369330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i="1" dirty="0">
                <a:latin typeface="+mj-lt"/>
              </a:rPr>
              <a:t>M</a:t>
            </a:r>
            <a:endParaRPr lang="ru-RU" i="1" dirty="0">
              <a:latin typeface="+mj-lt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840230" y="2941143"/>
                <a:ext cx="368623" cy="369330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230" y="2941143"/>
                <a:ext cx="368623" cy="369330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8" name="Рисунок 5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89351">
            <a:off x="1249426" y="3913534"/>
            <a:ext cx="3605325" cy="1208924"/>
          </a:xfrm>
          <a:prstGeom prst="rect">
            <a:avLst/>
          </a:prstGeom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64" name="TextBox 63"/>
              <p:cNvSpPr txBox="1"/>
              <p:nvPr/>
            </p:nvSpPr>
            <p:spPr>
              <a:xfrm>
                <a:off x="246975" y="3717525"/>
                <a:ext cx="435500" cy="369330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975" y="3717525"/>
                <a:ext cx="435500" cy="3693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7" name="TextBox 66"/>
              <p:cNvSpPr txBox="1"/>
              <p:nvPr/>
            </p:nvSpPr>
            <p:spPr>
              <a:xfrm>
                <a:off x="1265614" y="2653830"/>
                <a:ext cx="374586" cy="369330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5614" y="2653830"/>
                <a:ext cx="374586" cy="3693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8" name="TextBox 67"/>
              <p:cNvSpPr txBox="1"/>
              <p:nvPr/>
            </p:nvSpPr>
            <p:spPr>
              <a:xfrm>
                <a:off x="5455180" y="2952082"/>
                <a:ext cx="1189524" cy="5078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3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sz="33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|| </m:t>
                      </m:r>
                      <m:r>
                        <a:rPr lang="en-US" sz="33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sz="3300" dirty="0"/>
              </a:p>
            </p:txBody>
          </p:sp>
        </mc:Choice>
        <mc:Fallback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5180" y="2952082"/>
                <a:ext cx="1189524" cy="5078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72" name="TextBox 71"/>
              <p:cNvSpPr txBox="1"/>
              <p:nvPr/>
            </p:nvSpPr>
            <p:spPr>
              <a:xfrm>
                <a:off x="5455180" y="3648276"/>
                <a:ext cx="1189524" cy="5078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3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33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|| </m:t>
                      </m:r>
                      <m:r>
                        <a:rPr lang="en-US" sz="33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sz="3300" dirty="0"/>
              </a:p>
            </p:txBody>
          </p:sp>
        </mc:Choice>
        <mc:Fallback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5180" y="3648276"/>
                <a:ext cx="1189524" cy="5078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9" name="Рисунок 7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89351">
            <a:off x="1251007" y="3904009"/>
            <a:ext cx="3605325" cy="1208924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94886">
            <a:off x="1022587" y="2394611"/>
            <a:ext cx="2595443" cy="1585180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94886">
            <a:off x="1013063" y="2396561"/>
            <a:ext cx="2595443" cy="158518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467FC87F-A485-44CD-BEF8-1A36C96FA907}"/>
              </a:ext>
            </a:extLst>
          </p:cNvPr>
          <p:cNvSpPr txBox="1"/>
          <p:nvPr/>
        </p:nvSpPr>
        <p:spPr>
          <a:xfrm>
            <a:off x="2910008" y="5958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 в тетрадь</a:t>
            </a:r>
          </a:p>
        </p:txBody>
      </p:sp>
    </p:spTree>
    <p:extLst>
      <p:ext uri="{BB962C8B-B14F-4D97-AF65-F5344CB8AC3E}">
        <p14:creationId xmlns="" xmlns:p14="http://schemas.microsoft.com/office/powerpoint/2010/main" val="28923880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22222E-6 L -0.07396 0.1305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8" y="65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93827E-6 L 0.04341 -0.07192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" y="-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0" grpId="0"/>
      <p:bldP spid="54" grpId="0" animBg="1"/>
      <p:bldP spid="46" grpId="0" animBg="1"/>
      <p:bldP spid="73" grpId="0"/>
      <p:bldP spid="74" grpId="0"/>
      <p:bldP spid="53" grpId="0" animBg="1"/>
      <p:bldP spid="64" grpId="0" animBg="1"/>
      <p:bldP spid="67" grpId="0" animBg="1"/>
      <p:bldP spid="68" grpId="0" animBg="1"/>
      <p:bldP spid="7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369156" y="2613944"/>
          <a:ext cx="4233600" cy="329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96412" y="778726"/>
                <a:ext cx="8487685" cy="147732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Постройте через каждую вершину треугольника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𝐴𝐵𝐶</m:t>
                    </m:r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прямую, параллельную противоположной стороне.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412" y="778726"/>
                <a:ext cx="8487685" cy="1477328"/>
              </a:xfrm>
              <a:prstGeom prst="rect">
                <a:avLst/>
              </a:prstGeom>
              <a:blipFill>
                <a:blip r:embed="rId3"/>
                <a:stretch>
                  <a:fillRect l="-2945" t="-9091" r="-3017" b="-152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Прямая соединительная линия 65"/>
          <p:cNvCxnSpPr/>
          <p:nvPr/>
        </p:nvCxnSpPr>
        <p:spPr>
          <a:xfrm>
            <a:off x="1005385" y="2704502"/>
            <a:ext cx="1418883" cy="3014322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800101" y="2932683"/>
            <a:ext cx="3686027" cy="1161406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359902" y="2224940"/>
            <a:ext cx="50693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4237430" y="3694314"/>
                <a:ext cx="367661" cy="369330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430" y="3694314"/>
                <a:ext cx="367661" cy="369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4" name="TextBox 63"/>
              <p:cNvSpPr txBox="1"/>
              <p:nvPr/>
            </p:nvSpPr>
            <p:spPr>
              <a:xfrm>
                <a:off x="1043105" y="2607322"/>
                <a:ext cx="371444" cy="369330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105" y="2607322"/>
                <a:ext cx="371444" cy="369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7" name="TextBox 66"/>
              <p:cNvSpPr txBox="1"/>
              <p:nvPr/>
            </p:nvSpPr>
            <p:spPr>
              <a:xfrm>
                <a:off x="4042174" y="2717070"/>
                <a:ext cx="350668" cy="369330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2174" y="2717070"/>
                <a:ext cx="350668" cy="3693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8" name="TextBox 67"/>
              <p:cNvSpPr txBox="1"/>
              <p:nvPr/>
            </p:nvSpPr>
            <p:spPr>
              <a:xfrm>
                <a:off x="5617642" y="2921169"/>
                <a:ext cx="1189524" cy="5078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3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33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|| </m:t>
                      </m:r>
                      <m:r>
                        <a:rPr lang="en-US" sz="33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𝐵𝐶</m:t>
                      </m:r>
                    </m:oMath>
                  </m:oMathPara>
                </a14:m>
                <a:endParaRPr lang="en-US" sz="33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7642" y="2921169"/>
                <a:ext cx="1189524" cy="507831"/>
              </a:xfrm>
              <a:prstGeom prst="rect">
                <a:avLst/>
              </a:prstGeom>
              <a:blipFill>
                <a:blip r:embed="rId7"/>
                <a:stretch>
                  <a:fillRect r="-20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/>
          <p:nvPr/>
        </p:nvCxnSpPr>
        <p:spPr>
          <a:xfrm flipH="1">
            <a:off x="2099038" y="2919062"/>
            <a:ext cx="2299526" cy="2725879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Равнобедренный треугольник 4"/>
          <p:cNvSpPr/>
          <p:nvPr/>
        </p:nvSpPr>
        <p:spPr>
          <a:xfrm rot="1050399">
            <a:off x="1849788" y="3505901"/>
            <a:ext cx="1256938" cy="924550"/>
          </a:xfrm>
          <a:prstGeom prst="triangle">
            <a:avLst>
              <a:gd name="adj" fmla="val 31172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ru-RU" sz="1350"/>
          </a:p>
        </p:txBody>
      </p:sp>
      <p:sp>
        <p:nvSpPr>
          <p:cNvPr id="23" name="TextBox 22"/>
          <p:cNvSpPr txBox="1"/>
          <p:nvPr/>
        </p:nvSpPr>
        <p:spPr>
          <a:xfrm>
            <a:off x="2217724" y="3067081"/>
            <a:ext cx="308094" cy="369330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i="1" dirty="0">
                <a:latin typeface="+mj-lt"/>
              </a:rPr>
              <a:t>B</a:t>
            </a:r>
            <a:endParaRPr lang="ru-RU" i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62001" y="4016878"/>
            <a:ext cx="314506" cy="369330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i="1" dirty="0">
                <a:latin typeface="+mj-lt"/>
              </a:rPr>
              <a:t>A</a:t>
            </a:r>
            <a:endParaRPr lang="ru-RU" i="1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46428" y="4419522"/>
            <a:ext cx="306490" cy="369330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i="1" dirty="0">
                <a:latin typeface="+mj-lt"/>
              </a:rPr>
              <a:t>C</a:t>
            </a:r>
            <a:endParaRPr lang="ru-RU" i="1" dirty="0">
              <a:latin typeface="+mj-lt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24080">
            <a:off x="1826433" y="2974611"/>
            <a:ext cx="2595443" cy="1585180"/>
          </a:xfrm>
          <a:prstGeom prst="rect">
            <a:avLst/>
          </a:prstGeom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5617642" y="3555813"/>
                <a:ext cx="1189524" cy="5078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3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33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|| </m:t>
                      </m:r>
                      <m:r>
                        <a:rPr lang="en-US" sz="33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𝐴𝐶</m:t>
                      </m:r>
                    </m:oMath>
                  </m:oMathPara>
                </a14:m>
                <a:endParaRPr lang="en-US" sz="33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7642" y="3555813"/>
                <a:ext cx="1189524" cy="507831"/>
              </a:xfrm>
              <a:prstGeom prst="rect">
                <a:avLst/>
              </a:prstGeom>
              <a:blipFill>
                <a:blip r:embed="rId9"/>
                <a:stretch>
                  <a:fillRect r="-10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5627802" y="4152875"/>
                <a:ext cx="1189524" cy="5078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3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33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|| </m:t>
                      </m:r>
                      <m:r>
                        <a:rPr lang="en-US" sz="33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𝐴𝐵</m:t>
                      </m:r>
                    </m:oMath>
                  </m:oMathPara>
                </a14:m>
                <a:endParaRPr lang="en-US" sz="33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802" y="4152875"/>
                <a:ext cx="1189524" cy="5078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Рисунок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4679281">
            <a:off x="1805736" y="2381177"/>
            <a:ext cx="2595443" cy="1585180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79268">
            <a:off x="1300793" y="4193377"/>
            <a:ext cx="3605325" cy="1208924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6475246">
            <a:off x="-265399" y="3465004"/>
            <a:ext cx="3605325" cy="1208924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5651">
            <a:off x="1387812" y="4510962"/>
            <a:ext cx="2595443" cy="1585180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415954">
            <a:off x="146393" y="4084477"/>
            <a:ext cx="3605325" cy="1208924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41966" y="230873"/>
            <a:ext cx="307790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2: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58919B2E-0A00-493C-B787-BDB7B3506596}"/>
              </a:ext>
            </a:extLst>
          </p:cNvPr>
          <p:cNvSpPr txBox="1"/>
          <p:nvPr/>
        </p:nvSpPr>
        <p:spPr>
          <a:xfrm>
            <a:off x="2910008" y="5958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 в тетрадь</a:t>
            </a:r>
          </a:p>
        </p:txBody>
      </p:sp>
    </p:spTree>
    <p:extLst>
      <p:ext uri="{BB962C8B-B14F-4D97-AF65-F5344CB8AC3E}">
        <p14:creationId xmlns="" xmlns:p14="http://schemas.microsoft.com/office/powerpoint/2010/main" val="21523827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35802E-6 L -0.09289 0.0793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3" y="39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82716E-6 L 0.02864 -0.1793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4" y="-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09687 0.15093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44" y="75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64" grpId="0" animBg="1"/>
      <p:bldP spid="67" grpId="0" animBg="1"/>
      <p:bldP spid="68" grpId="0" animBg="1"/>
      <p:bldP spid="36" grpId="0" animBg="1"/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369156" y="2613944"/>
          <a:ext cx="4233600" cy="329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78" name="Рисунок 7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4619738">
            <a:off x="764572" y="3114098"/>
            <a:ext cx="2595443" cy="1585180"/>
          </a:xfrm>
          <a:prstGeom prst="rect">
            <a:avLst/>
          </a:prstGeom>
        </p:spPr>
      </p:pic>
      <p:cxnSp>
        <p:nvCxnSpPr>
          <p:cNvPr id="66" name="Прямая соединительная линия 65"/>
          <p:cNvCxnSpPr/>
          <p:nvPr/>
        </p:nvCxnSpPr>
        <p:spPr>
          <a:xfrm>
            <a:off x="2101868" y="3018728"/>
            <a:ext cx="1663941" cy="1424061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1656678" y="3106758"/>
            <a:ext cx="968406" cy="1908262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89685" y="727106"/>
                <a:ext cx="8715406" cy="98488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Проверьте с помощью угольника и линейки, параллельны ли прямые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685" y="727106"/>
                <a:ext cx="8715406" cy="984885"/>
              </a:xfrm>
              <a:prstGeom prst="rect">
                <a:avLst/>
              </a:prstGeom>
              <a:blipFill>
                <a:blip r:embed="rId4"/>
                <a:stretch>
                  <a:fillRect l="-2869" t="-12963" b="-234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Прямая соединительная линия 48"/>
          <p:cNvCxnSpPr/>
          <p:nvPr/>
        </p:nvCxnSpPr>
        <p:spPr>
          <a:xfrm>
            <a:off x="359902" y="2293764"/>
            <a:ext cx="424285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81867" y="1733156"/>
            <a:ext cx="2570163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1373861" y="3107038"/>
                <a:ext cx="367661" cy="369330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3861" y="3107038"/>
                <a:ext cx="367661" cy="369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4" name="TextBox 63"/>
              <p:cNvSpPr txBox="1"/>
              <p:nvPr/>
            </p:nvSpPr>
            <p:spPr>
              <a:xfrm>
                <a:off x="689113" y="3471295"/>
                <a:ext cx="371444" cy="369330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113" y="3471295"/>
                <a:ext cx="371444" cy="3693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7" name="TextBox 66"/>
              <p:cNvSpPr txBox="1"/>
              <p:nvPr/>
            </p:nvSpPr>
            <p:spPr>
              <a:xfrm>
                <a:off x="1901260" y="2979843"/>
                <a:ext cx="350668" cy="369330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1260" y="2979843"/>
                <a:ext cx="350668" cy="3693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8" name="TextBox 67"/>
              <p:cNvSpPr txBox="1"/>
              <p:nvPr/>
            </p:nvSpPr>
            <p:spPr>
              <a:xfrm>
                <a:off x="5727786" y="2510897"/>
                <a:ext cx="1189524" cy="5078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3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33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|| </m:t>
                      </m:r>
                      <m:r>
                        <a:rPr lang="en-US" sz="33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33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7786" y="2510897"/>
                <a:ext cx="1189524" cy="5078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72" name="TextBox 71"/>
              <p:cNvSpPr txBox="1"/>
              <p:nvPr/>
            </p:nvSpPr>
            <p:spPr>
              <a:xfrm>
                <a:off x="4568873" y="3092671"/>
                <a:ext cx="4127456" cy="98488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Прямая </a:t>
                </a:r>
                <a14:m>
                  <m:oMath xmlns:m="http://schemas.openxmlformats.org/officeDocument/2006/math">
                    <m:r>
                      <a:rPr lang="en-US" sz="32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параллельна прямой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873" y="3092671"/>
                <a:ext cx="4127456" cy="984885"/>
              </a:xfrm>
              <a:prstGeom prst="rect">
                <a:avLst/>
              </a:prstGeom>
              <a:blipFill>
                <a:blip r:embed="rId9"/>
                <a:stretch>
                  <a:fillRect l="-3835" t="-12963" r="-3835" b="-234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/>
          <p:nvPr/>
        </p:nvCxnSpPr>
        <p:spPr>
          <a:xfrm>
            <a:off x="982746" y="3452022"/>
            <a:ext cx="968406" cy="1908262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Рисунок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20668">
            <a:off x="1526836" y="4316326"/>
            <a:ext cx="3605325" cy="120892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34608" y="246194"/>
            <a:ext cx="3401288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3:</a:t>
            </a:r>
          </a:p>
        </p:txBody>
      </p:sp>
    </p:spTree>
    <p:extLst>
      <p:ext uri="{BB962C8B-B14F-4D97-AF65-F5344CB8AC3E}">
        <p14:creationId xmlns="" xmlns:p14="http://schemas.microsoft.com/office/powerpoint/2010/main" val="9468645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23457E-6 L 0.07413 -0.0651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8" y="-3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13 -0.06512 L 0.15781 -0.1395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4" y="-3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0" grpId="0"/>
      <p:bldP spid="53" grpId="0" animBg="1"/>
      <p:bldP spid="64" grpId="0" animBg="1"/>
      <p:bldP spid="67" grpId="0" animBg="1"/>
      <p:bldP spid="68" grpId="0" animBg="1"/>
      <p:bldP spid="7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398708" y="2925585"/>
          <a:ext cx="4233600" cy="292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62761" y="733992"/>
                <a:ext cx="8461435" cy="147732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Начертите угол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𝐴𝐵𝐶</m:t>
                    </m:r>
                  </m:oMath>
                </a14:m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Отметьте между сторонами угла точку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𝐾</m:t>
                    </m:r>
                  </m:oMath>
                </a14:m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постойте через эту точку прямые, параллельные сторонам угла.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761" y="733992"/>
                <a:ext cx="8461435" cy="1477328"/>
              </a:xfrm>
              <a:prstGeom prst="rect">
                <a:avLst/>
              </a:prstGeom>
              <a:blipFill>
                <a:blip r:embed="rId3"/>
                <a:stretch>
                  <a:fillRect l="-2954" t="-8642" b="-152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Прямая соединительная линия 65"/>
          <p:cNvCxnSpPr/>
          <p:nvPr/>
        </p:nvCxnSpPr>
        <p:spPr>
          <a:xfrm flipH="1">
            <a:off x="2251807" y="3079891"/>
            <a:ext cx="1146849" cy="1947762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373412" y="2435197"/>
            <a:ext cx="509680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51651" y="2385643"/>
            <a:ext cx="2570163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4230503" y="3582015"/>
                <a:ext cx="435500" cy="369330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503" y="3582015"/>
                <a:ext cx="435500" cy="369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4" name="TextBox 63"/>
              <p:cNvSpPr txBox="1"/>
              <p:nvPr/>
            </p:nvSpPr>
            <p:spPr>
              <a:xfrm>
                <a:off x="2991436" y="2942895"/>
                <a:ext cx="374586" cy="369330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1436" y="2942895"/>
                <a:ext cx="374586" cy="369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/>
          <p:nvPr/>
        </p:nvCxnSpPr>
        <p:spPr>
          <a:xfrm flipH="1">
            <a:off x="1757564" y="3969762"/>
            <a:ext cx="284400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5837072" y="3880794"/>
                <a:ext cx="1189524" cy="5078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3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33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|| </m:t>
                      </m:r>
                      <m:r>
                        <a:rPr lang="en-US" sz="33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𝐵𝐶</m:t>
                      </m:r>
                    </m:oMath>
                  </m:oMathPara>
                </a14:m>
                <a:endParaRPr lang="en-US" sz="33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7072" y="3880794"/>
                <a:ext cx="1189524" cy="507831"/>
              </a:xfrm>
              <a:prstGeom prst="rect">
                <a:avLst/>
              </a:prstGeom>
              <a:blipFill>
                <a:blip r:embed="rId6"/>
                <a:stretch>
                  <a:fillRect r="-25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Рисунок 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3008">
            <a:off x="798227" y="4682115"/>
            <a:ext cx="2810445" cy="942388"/>
          </a:xfrm>
          <a:prstGeom prst="rect">
            <a:avLst/>
          </a:prstGeom>
        </p:spPr>
      </p:pic>
      <p:cxnSp>
        <p:nvCxnSpPr>
          <p:cNvPr id="34" name="Прямая соединительная линия 33"/>
          <p:cNvCxnSpPr/>
          <p:nvPr/>
        </p:nvCxnSpPr>
        <p:spPr>
          <a:xfrm>
            <a:off x="1823661" y="4676765"/>
            <a:ext cx="26559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1792779" y="3079892"/>
            <a:ext cx="945250" cy="15945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623199" y="4681519"/>
            <a:ext cx="308094" cy="369330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i="1" dirty="0">
                <a:latin typeface="+mj-lt"/>
              </a:rPr>
              <a:t>B</a:t>
            </a:r>
            <a:endParaRPr lang="ru-RU" i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074049" y="4676553"/>
            <a:ext cx="314506" cy="369330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i="1" dirty="0">
                <a:latin typeface="+mj-lt"/>
              </a:rPr>
              <a:t>A</a:t>
            </a:r>
            <a:endParaRPr lang="ru-RU" i="1" dirty="0">
              <a:latin typeface="+mj-lt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2823952" y="3942417"/>
            <a:ext cx="72000" cy="72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ru-RU" sz="1350"/>
          </a:p>
        </p:txBody>
      </p:sp>
      <p:sp>
        <p:nvSpPr>
          <p:cNvPr id="41" name="TextBox 40"/>
          <p:cNvSpPr txBox="1"/>
          <p:nvPr/>
        </p:nvSpPr>
        <p:spPr>
          <a:xfrm>
            <a:off x="2294359" y="2981478"/>
            <a:ext cx="306490" cy="369330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i="1" dirty="0">
                <a:latin typeface="+mj-lt"/>
              </a:rPr>
              <a:t>C</a:t>
            </a:r>
            <a:endParaRPr lang="ru-RU" i="1" dirty="0"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678245" y="3575755"/>
            <a:ext cx="301682" cy="369330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i="1" dirty="0">
                <a:latin typeface="+mj-lt"/>
              </a:rPr>
              <a:t>K</a:t>
            </a:r>
            <a:endParaRPr lang="ru-RU" i="1" dirty="0">
              <a:latin typeface="+mj-lt"/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1766305" y="4638422"/>
            <a:ext cx="72000" cy="72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ru-RU" sz="1350"/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305" y="4656313"/>
            <a:ext cx="2595443" cy="1278241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7975" y="4124334"/>
            <a:ext cx="2810445" cy="942388"/>
          </a:xfrm>
          <a:prstGeom prst="rect">
            <a:avLst/>
          </a:prstGeom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59" name="TextBox 58"/>
              <p:cNvSpPr txBox="1"/>
              <p:nvPr/>
            </p:nvSpPr>
            <p:spPr>
              <a:xfrm>
                <a:off x="5837072" y="3127560"/>
                <a:ext cx="1189524" cy="5078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3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sz="33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|| </m:t>
                      </m:r>
                      <m:r>
                        <a:rPr lang="en-US" sz="33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𝐵𝐴</m:t>
                      </m:r>
                    </m:oMath>
                  </m:oMathPara>
                </a14:m>
                <a:endParaRPr lang="en-US" sz="33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7072" y="3127560"/>
                <a:ext cx="1189524" cy="507831"/>
              </a:xfrm>
              <a:prstGeom prst="rect">
                <a:avLst/>
              </a:prstGeom>
              <a:blipFill>
                <a:blip r:embed="rId9"/>
                <a:stretch>
                  <a:fillRect r="-117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5" name="Рисунок 5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46059">
            <a:off x="1624093" y="3303297"/>
            <a:ext cx="2595443" cy="1278241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73411" y="260482"/>
            <a:ext cx="327787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4: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A2CF32D1-5FB7-4FAC-9330-330566F7675A}"/>
              </a:ext>
            </a:extLst>
          </p:cNvPr>
          <p:cNvSpPr txBox="1"/>
          <p:nvPr/>
        </p:nvSpPr>
        <p:spPr>
          <a:xfrm>
            <a:off x="2910008" y="5958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 в тетрадь</a:t>
            </a:r>
          </a:p>
        </p:txBody>
      </p:sp>
    </p:spTree>
    <p:extLst>
      <p:ext uri="{BB962C8B-B14F-4D97-AF65-F5344CB8AC3E}">
        <p14:creationId xmlns="" xmlns:p14="http://schemas.microsoft.com/office/powerpoint/2010/main" val="30520107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32099E-6 L -0.00243 -0.13765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-68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35802E-6 L 0.05226 0.05772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" y="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0" grpId="0"/>
      <p:bldP spid="53" grpId="0" animBg="1"/>
      <p:bldP spid="64" grpId="0" animBg="1"/>
      <p:bldP spid="36" grpId="0" animBg="1"/>
      <p:bldP spid="38" grpId="0"/>
      <p:bldP spid="39" grpId="0"/>
      <p:bldP spid="40" grpId="0" animBg="1"/>
      <p:bldP spid="41" grpId="0"/>
      <p:bldP spid="44" grpId="0"/>
      <p:bldP spid="52" grpId="0" animBg="1"/>
      <p:bldP spid="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клипы\tani52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471" y="1072045"/>
            <a:ext cx="2102243" cy="2134020"/>
          </a:xfrm>
          <a:prstGeom prst="rect">
            <a:avLst/>
          </a:prstGeom>
          <a:noFill/>
        </p:spPr>
      </p:pic>
      <p:sp>
        <p:nvSpPr>
          <p:cNvPr id="3" name="AutoShape 59"/>
          <p:cNvSpPr>
            <a:spLocks noChangeArrowheads="1"/>
          </p:cNvSpPr>
          <p:nvPr/>
        </p:nvSpPr>
        <p:spPr bwMode="auto">
          <a:xfrm>
            <a:off x="3286116" y="764704"/>
            <a:ext cx="5643602" cy="3235800"/>
          </a:xfrm>
          <a:prstGeom prst="cloudCallout">
            <a:avLst>
              <a:gd name="adj1" fmla="val -69934"/>
              <a:gd name="adj2" fmla="val -12552"/>
            </a:avLst>
          </a:prstGeom>
          <a:solidFill>
            <a:srgbClr val="FDE3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28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/>
            <a:endParaRPr lang="ru-RU" sz="2800" b="1" i="1" dirty="0">
              <a:solidFill>
                <a:srgbClr val="DE00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58272" y="1353277"/>
            <a:ext cx="46753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прямые называются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перпендикулярными?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35856" y="2139055"/>
            <a:ext cx="5261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каких инструментов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строятся перпендикулярные прямые?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88865" y="1341890"/>
            <a:ext cx="9144000" cy="128588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Две прямые, образующие прямые углы, называются </a:t>
            </a:r>
            <a:r>
              <a:rPr lang="ru-RU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перпендикулярными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" y="718752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2768190" y="4393413"/>
            <a:ext cx="3321867" cy="0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500299" y="4232678"/>
            <a:ext cx="3929090" cy="0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4429125" y="3911207"/>
            <a:ext cx="428628" cy="321471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3445363" y="2823821"/>
            <a:ext cx="1143008" cy="58936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marL="257172" indent="-257172" algn="ctr" defTabSz="685791">
              <a:spcBef>
                <a:spcPct val="20000"/>
              </a:spcBef>
              <a:defRPr/>
            </a:pPr>
            <a:r>
              <a:rPr lang="ru-RU" sz="2903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2143108" y="4179099"/>
            <a:ext cx="1143008" cy="58936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marL="257172" indent="-257172" algn="ctr" defTabSz="685791">
              <a:spcBef>
                <a:spcPct val="20000"/>
              </a:spcBef>
              <a:defRPr/>
            </a:pPr>
            <a:r>
              <a:rPr lang="en-US" sz="2903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2903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5100330" y="5568754"/>
            <a:ext cx="3863443" cy="58936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marL="257172" indent="-257172" algn="ctr" defTabSz="685791">
              <a:spcBef>
                <a:spcPct val="20000"/>
              </a:spcBef>
              <a:defRPr/>
            </a:pPr>
            <a:r>
              <a:rPr lang="ru-RU" sz="290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Обозначение: </a:t>
            </a:r>
            <a:r>
              <a:rPr lang="ru-RU" sz="2903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903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 </a:t>
            </a:r>
            <a:r>
              <a:rPr lang="en-US" sz="2903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</a:t>
            </a:r>
            <a:endParaRPr lang="ru-RU" sz="2903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53457A60-86AC-427A-93AC-019DF009040B}"/>
              </a:ext>
            </a:extLst>
          </p:cNvPr>
          <p:cNvSpPr txBox="1"/>
          <p:nvPr/>
        </p:nvSpPr>
        <p:spPr>
          <a:xfrm>
            <a:off x="466051" y="755612"/>
            <a:ext cx="2371034" cy="5390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90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Определение:</a:t>
            </a:r>
          </a:p>
        </p:txBody>
      </p:sp>
    </p:spTree>
    <p:extLst>
      <p:ext uri="{BB962C8B-B14F-4D97-AF65-F5344CB8AC3E}">
        <p14:creationId xmlns="" xmlns:p14="http://schemas.microsoft.com/office/powerpoint/2010/main" val="378372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animBg="1"/>
      <p:bldP spid="11" grpId="0"/>
      <p:bldP spid="12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EBF31CC-E064-49CA-B49E-CA37AB321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2634" y="1633242"/>
            <a:ext cx="8294400" cy="1383180"/>
          </a:xfrm>
        </p:spPr>
        <p:txBody>
          <a:bodyPr>
            <a:normAutofit/>
          </a:bodyPr>
          <a:lstStyle/>
          <a:p>
            <a:pPr algn="l"/>
            <a:r>
              <a:rPr lang="ru-RU" sz="32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построения перпендикулярных прямых: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DD0ED10-2C23-438E-930D-F69DAA35556D}"/>
              </a:ext>
            </a:extLst>
          </p:cNvPr>
          <p:cNvSpPr txBox="1"/>
          <p:nvPr/>
        </p:nvSpPr>
        <p:spPr>
          <a:xfrm>
            <a:off x="425930" y="3180037"/>
            <a:ext cx="5253041" cy="1097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11045" indent="-311045">
              <a:buAutoNum type="arabicPeriod"/>
            </a:pPr>
            <a:r>
              <a:rPr lang="ru-RU" sz="3266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 помощью транспортира</a:t>
            </a:r>
          </a:p>
          <a:p>
            <a:pPr marL="311045" indent="-311045">
              <a:buAutoNum type="arabicPeriod"/>
            </a:pPr>
            <a:r>
              <a:rPr lang="ru-RU" sz="3266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 помощью угольника</a:t>
            </a:r>
          </a:p>
        </p:txBody>
      </p:sp>
    </p:spTree>
    <p:extLst>
      <p:ext uri="{BB962C8B-B14F-4D97-AF65-F5344CB8AC3E}">
        <p14:creationId xmlns="" xmlns:p14="http://schemas.microsoft.com/office/powerpoint/2010/main" val="106292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\Рабочий стол\клипы\tani1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2500330" cy="2357454"/>
          </a:xfrm>
          <a:prstGeom prst="rect">
            <a:avLst/>
          </a:prstGeom>
          <a:noFill/>
        </p:spPr>
      </p:pic>
      <p:sp>
        <p:nvSpPr>
          <p:cNvPr id="3" name="AutoShape 59"/>
          <p:cNvSpPr>
            <a:spLocks noChangeArrowheads="1"/>
          </p:cNvSpPr>
          <p:nvPr/>
        </p:nvSpPr>
        <p:spPr bwMode="auto">
          <a:xfrm>
            <a:off x="3286116" y="500042"/>
            <a:ext cx="5643602" cy="1785950"/>
          </a:xfrm>
          <a:prstGeom prst="cloudCallout">
            <a:avLst>
              <a:gd name="adj1" fmla="val -68946"/>
              <a:gd name="adj2" fmla="val -1745"/>
            </a:avLst>
          </a:prstGeom>
          <a:solidFill>
            <a:srgbClr val="FDE3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28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/>
            <a:endParaRPr lang="ru-RU" sz="2800" b="1" i="1" dirty="0">
              <a:solidFill>
                <a:srgbClr val="DE00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6182" y="1000108"/>
            <a:ext cx="4929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могут располагаться прямые на плоскости?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857224" y="3214686"/>
            <a:ext cx="2714644" cy="164307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714348" y="3643314"/>
            <a:ext cx="3357586" cy="50006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28926" y="2786058"/>
            <a:ext cx="489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002060"/>
                </a:solidFill>
                <a:latin typeface="Georgia" pitchFamily="18" charset="0"/>
              </a:rPr>
              <a:t>a</a:t>
            </a:r>
            <a:endParaRPr lang="ru-RU" sz="3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1604" y="5072074"/>
            <a:ext cx="484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002060"/>
                </a:solidFill>
                <a:latin typeface="Georgia" pitchFamily="18" charset="0"/>
              </a:rPr>
              <a:t>b</a:t>
            </a:r>
            <a:endParaRPr lang="ru-RU" sz="3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4250529" y="3464719"/>
            <a:ext cx="2643206" cy="18573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43570" y="3000372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002060"/>
                </a:solidFill>
                <a:latin typeface="Georgia" pitchFamily="18" charset="0"/>
              </a:rPr>
              <a:t>c</a:t>
            </a:r>
            <a:endParaRPr lang="ru-RU" sz="3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6143636" y="3571876"/>
            <a:ext cx="2357454" cy="150019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72330" y="3500438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002060"/>
                </a:solidFill>
                <a:latin typeface="Georgia" pitchFamily="18" charset="0"/>
              </a:rPr>
              <a:t>d</a:t>
            </a:r>
            <a:endParaRPr lang="ru-RU" sz="3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02FACDD5-A651-44E5-854D-7D74C0CA5654}"/>
              </a:ext>
            </a:extLst>
          </p:cNvPr>
          <p:cNvSpPr txBox="1"/>
          <p:nvPr/>
        </p:nvSpPr>
        <p:spPr>
          <a:xfrm>
            <a:off x="358791" y="5697311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Прямые пересекаются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B04FBECB-00CF-4DB2-9AAB-D88D5E275156}"/>
              </a:ext>
            </a:extLst>
          </p:cNvPr>
          <p:cNvSpPr txBox="1"/>
          <p:nvPr/>
        </p:nvSpPr>
        <p:spPr>
          <a:xfrm>
            <a:off x="4932934" y="5582102"/>
            <a:ext cx="3798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Прямые не пересекаются</a:t>
            </a:r>
          </a:p>
        </p:txBody>
      </p:sp>
    </p:spTree>
    <p:extLst>
      <p:ext uri="{BB962C8B-B14F-4D97-AF65-F5344CB8AC3E}">
        <p14:creationId xmlns="" xmlns:p14="http://schemas.microsoft.com/office/powerpoint/2010/main" val="93246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9" grpId="0"/>
      <p:bldP spid="10" grpId="0"/>
      <p:bldP spid="13" grpId="0"/>
      <p:bldP spid="18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\Рабочий стол\клипы\tani1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2500330" cy="2357454"/>
          </a:xfrm>
          <a:prstGeom prst="rect">
            <a:avLst/>
          </a:prstGeom>
          <a:noFill/>
        </p:spPr>
      </p:pic>
      <p:sp>
        <p:nvSpPr>
          <p:cNvPr id="3" name="AutoShape 59"/>
          <p:cNvSpPr>
            <a:spLocks noChangeArrowheads="1"/>
          </p:cNvSpPr>
          <p:nvPr/>
        </p:nvSpPr>
        <p:spPr bwMode="auto">
          <a:xfrm>
            <a:off x="3286116" y="500042"/>
            <a:ext cx="5643602" cy="1785950"/>
          </a:xfrm>
          <a:prstGeom prst="cloudCallout">
            <a:avLst>
              <a:gd name="adj1" fmla="val -68946"/>
              <a:gd name="adj2" fmla="val -1745"/>
            </a:avLst>
          </a:prstGeom>
          <a:solidFill>
            <a:srgbClr val="FDE3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28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/>
            <a:endParaRPr lang="ru-RU" sz="2800" b="1" i="1" dirty="0">
              <a:solidFill>
                <a:srgbClr val="DE00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6182" y="1000108"/>
            <a:ext cx="4929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общих точек могут иметь две прямые?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857224" y="3214686"/>
            <a:ext cx="2714644" cy="164307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714348" y="3643314"/>
            <a:ext cx="3357586" cy="50006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28926" y="2786058"/>
            <a:ext cx="489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002060"/>
                </a:solidFill>
                <a:latin typeface="Georgia" pitchFamily="18" charset="0"/>
              </a:rPr>
              <a:t>a</a:t>
            </a:r>
            <a:endParaRPr lang="ru-RU" sz="3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1604" y="5072074"/>
            <a:ext cx="484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002060"/>
                </a:solidFill>
                <a:latin typeface="Georgia" pitchFamily="18" charset="0"/>
              </a:rPr>
              <a:t>b</a:t>
            </a:r>
            <a:endParaRPr lang="ru-RU" sz="3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4250529" y="3464719"/>
            <a:ext cx="2643206" cy="18573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43570" y="3000372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002060"/>
                </a:solidFill>
                <a:latin typeface="Georgia" pitchFamily="18" charset="0"/>
              </a:rPr>
              <a:t>c</a:t>
            </a:r>
            <a:endParaRPr lang="ru-RU" sz="3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6143636" y="3571876"/>
            <a:ext cx="2357454" cy="150019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72330" y="3500438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002060"/>
                </a:solidFill>
                <a:latin typeface="Georgia" pitchFamily="18" charset="0"/>
              </a:rPr>
              <a:t>d</a:t>
            </a:r>
            <a:endParaRPr lang="ru-RU" sz="3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6FC151BC-C6F7-4B02-BE04-D6AC0C1F13D1}"/>
              </a:ext>
            </a:extLst>
          </p:cNvPr>
          <p:cNvSpPr txBox="1"/>
          <p:nvPr/>
        </p:nvSpPr>
        <p:spPr>
          <a:xfrm>
            <a:off x="895631" y="5666816"/>
            <a:ext cx="227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Одна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3A8BEDB6-3E9A-4697-8EB4-0F124E5095D1}"/>
              </a:ext>
            </a:extLst>
          </p:cNvPr>
          <p:cNvSpPr txBox="1"/>
          <p:nvPr/>
        </p:nvSpPr>
        <p:spPr>
          <a:xfrm>
            <a:off x="5170510" y="5534199"/>
            <a:ext cx="2514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Нет общих точек</a:t>
            </a:r>
          </a:p>
        </p:txBody>
      </p:sp>
    </p:spTree>
    <p:extLst>
      <p:ext uri="{BB962C8B-B14F-4D97-AF65-F5344CB8AC3E}">
        <p14:creationId xmlns="" xmlns:p14="http://schemas.microsoft.com/office/powerpoint/2010/main" val="18565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9" grpId="0"/>
      <p:bldP spid="10" grpId="0"/>
      <p:bldP spid="13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DED5FA5-0563-4BCA-8B91-EA2A17A75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528" y="2235200"/>
            <a:ext cx="8640960" cy="23876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Две прямые на плоскости, которые не пересекаются будем называть параллельными.</a:t>
            </a:r>
          </a:p>
        </p:txBody>
      </p:sp>
    </p:spTree>
    <p:extLst>
      <p:ext uri="{BB962C8B-B14F-4D97-AF65-F5344CB8AC3E}">
        <p14:creationId xmlns="" xmlns:p14="http://schemas.microsoft.com/office/powerpoint/2010/main" val="31141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77164348"/>
              </p:ext>
            </p:extLst>
          </p:nvPr>
        </p:nvGraphicFramePr>
        <p:xfrm>
          <a:off x="388586" y="1766308"/>
          <a:ext cx="4233600" cy="25672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352800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2644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3" name="Прямая соединительная линия 22"/>
          <p:cNvCxnSpPr/>
          <p:nvPr/>
        </p:nvCxnSpPr>
        <p:spPr>
          <a:xfrm>
            <a:off x="651350" y="2852871"/>
            <a:ext cx="360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76194" y="3561768"/>
            <a:ext cx="360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514365" y="3561768"/>
                <a:ext cx="371444" cy="369330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65" y="3561768"/>
                <a:ext cx="371444" cy="369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632599" y="2472608"/>
                <a:ext cx="367661" cy="369330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599" y="2472608"/>
                <a:ext cx="367661" cy="369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4884950" y="2888327"/>
                <a:ext cx="1737872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𝐚</m:t>
                      </m:r>
                      <m:r>
                        <a:rPr lang="en-US" sz="4000" b="1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|| </m:t>
                      </m:r>
                      <m:r>
                        <a:rPr lang="en-US" sz="4000" b="1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4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4950" y="2888327"/>
                <a:ext cx="1737872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335821" y="5172543"/>
                <a:ext cx="4461308" cy="4154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ru-RU" sz="27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Прямые </a:t>
                </a:r>
                <a14:m>
                  <m:oMath xmlns:m="http://schemas.openxmlformats.org/officeDocument/2006/math">
                    <m:r>
                      <a:rPr lang="en-US" sz="27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ru-RU" sz="27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sz="27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ru-RU" sz="27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параллельны.</a:t>
                </a:r>
                <a:endParaRPr lang="en-US" sz="27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821" y="5172543"/>
                <a:ext cx="4461308" cy="415498"/>
              </a:xfrm>
              <a:prstGeom prst="rect">
                <a:avLst/>
              </a:prstGeom>
              <a:blipFill>
                <a:blip r:embed="rId5"/>
                <a:stretch>
                  <a:fillRect l="-273" t="-26471" r="-273" b="-485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-1947" y="5770077"/>
                <a:ext cx="5951507" cy="4154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ru-RU" sz="27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Прямая </a:t>
                </a:r>
                <a14:m>
                  <m:oMath xmlns:m="http://schemas.openxmlformats.org/officeDocument/2006/math">
                    <m:r>
                      <a:rPr lang="en-US" sz="27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ru-RU" sz="27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параллельна прямой </a:t>
                </a:r>
                <a14:m>
                  <m:oMath xmlns:m="http://schemas.openxmlformats.org/officeDocument/2006/math">
                    <m:r>
                      <a:rPr lang="en-US" sz="27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ru-RU" sz="27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7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47" y="5770077"/>
                <a:ext cx="5951507" cy="415498"/>
              </a:xfrm>
              <a:prstGeom prst="rect">
                <a:avLst/>
              </a:prstGeom>
              <a:blipFill>
                <a:blip r:embed="rId6"/>
                <a:stretch>
                  <a:fillRect t="-26471" b="-485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Прямая соединительная линия 27"/>
          <p:cNvCxnSpPr/>
          <p:nvPr/>
        </p:nvCxnSpPr>
        <p:spPr>
          <a:xfrm>
            <a:off x="676194" y="3570151"/>
            <a:ext cx="360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20813" y="798204"/>
            <a:ext cx="8496944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Две прямые на плоскости, которые не пересекаются, называют параллельными.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F8C5506-54EA-46E4-A180-5459AB9D1BE4}"/>
              </a:ext>
            </a:extLst>
          </p:cNvPr>
          <p:cNvSpPr txBox="1"/>
          <p:nvPr/>
        </p:nvSpPr>
        <p:spPr>
          <a:xfrm>
            <a:off x="320813" y="292885"/>
            <a:ext cx="222234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B0D45C6-5E1B-41F1-98BD-21E1292BDB06}"/>
              </a:ext>
            </a:extLst>
          </p:cNvPr>
          <p:cNvSpPr txBox="1"/>
          <p:nvPr/>
        </p:nvSpPr>
        <p:spPr>
          <a:xfrm>
            <a:off x="332963" y="4557340"/>
            <a:ext cx="246086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Читают запись:</a:t>
            </a:r>
          </a:p>
        </p:txBody>
      </p:sp>
    </p:spTree>
    <p:extLst>
      <p:ext uri="{BB962C8B-B14F-4D97-AF65-F5344CB8AC3E}">
        <p14:creationId xmlns="" xmlns:p14="http://schemas.microsoft.com/office/powerpoint/2010/main" val="38805007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5" grpId="0" animBg="1"/>
      <p:bldP spid="31" grpId="0" animBg="1"/>
      <p:bldP spid="33" grpId="0" animBg="1"/>
      <p:bldP spid="34" grpId="0" animBg="1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EBF31CC-E064-49CA-B49E-CA37AB321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2634" y="1633242"/>
            <a:ext cx="8294400" cy="1383180"/>
          </a:xfrm>
        </p:spPr>
        <p:txBody>
          <a:bodyPr>
            <a:normAutofit/>
          </a:bodyPr>
          <a:lstStyle/>
          <a:p>
            <a:pPr algn="l"/>
            <a:r>
              <a:rPr lang="ru-RU" sz="326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построения параллельных прямых: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DD0ED10-2C23-438E-930D-F69DAA35556D}"/>
              </a:ext>
            </a:extLst>
          </p:cNvPr>
          <p:cNvSpPr txBox="1"/>
          <p:nvPr/>
        </p:nvSpPr>
        <p:spPr>
          <a:xfrm>
            <a:off x="1043608" y="3246673"/>
            <a:ext cx="6551986" cy="5949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11045" indent="-311045">
              <a:buAutoNum type="arabicPeriod"/>
            </a:pPr>
            <a:r>
              <a:rPr lang="ru-RU" sz="3266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 помощью угольника и линейки</a:t>
            </a:r>
          </a:p>
        </p:txBody>
      </p:sp>
    </p:spTree>
    <p:extLst>
      <p:ext uri="{BB962C8B-B14F-4D97-AF65-F5344CB8AC3E}">
        <p14:creationId xmlns="" xmlns:p14="http://schemas.microsoft.com/office/powerpoint/2010/main" val="120482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Шаблон для презентаций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для презентаций</Template>
  <TotalTime>631</TotalTime>
  <Words>211</Words>
  <Application>Microsoft Office PowerPoint</Application>
  <PresentationFormat>Экран (4:3)</PresentationFormat>
  <Paragraphs>99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Шаблон для презентаций</vt:lpstr>
      <vt:lpstr>Слайд 1</vt:lpstr>
      <vt:lpstr>Слайд 2</vt:lpstr>
      <vt:lpstr>Слайд 3</vt:lpstr>
      <vt:lpstr>Способы построения перпендикулярных прямых:</vt:lpstr>
      <vt:lpstr>Слайд 5</vt:lpstr>
      <vt:lpstr>Слайд 6</vt:lpstr>
      <vt:lpstr>Две прямые на плоскости, которые не пересекаются будем называть параллельными.</vt:lpstr>
      <vt:lpstr>Слайд 8</vt:lpstr>
      <vt:lpstr>Способы построения параллельных прямых: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123</cp:lastModifiedBy>
  <cp:revision>62</cp:revision>
  <dcterms:created xsi:type="dcterms:W3CDTF">2010-04-24T15:04:32Z</dcterms:created>
  <dcterms:modified xsi:type="dcterms:W3CDTF">2024-11-24T16:50:38Z</dcterms:modified>
</cp:coreProperties>
</file>