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17B"/>
    <a:srgbClr val="FF99FF"/>
    <a:srgbClr val="FFFF00"/>
    <a:srgbClr val="FF66CC"/>
    <a:srgbClr val="990033"/>
    <a:srgbClr val="008000"/>
    <a:srgbClr val="0000CC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7FDDD7-378E-4381-9D81-8BAD65C1A6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26554-8304-4E98-9F8C-5372F2F58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6E32D-FABB-49DD-9259-F15797ACA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5FE4B-52A0-4C96-AE11-190CB2F50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481CE-D804-4985-B12B-32F3FD128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7B7EF-4D99-4DD6-B7BA-B0E3DE7D2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EC629-0CF8-458E-854E-4FD822C96B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4F944-BD05-4FF0-BEFE-025B2E5F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61415-1710-4FB7-BC41-1813B609D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69A63-B1FB-485B-8AAB-B3D898559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5CCB-D7DE-4615-9EA8-355819BBB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4B57F-DEFD-4000-A41A-9653E30B3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35A06-0D2A-4C82-BD64-D1E1FA872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C1E07-57E3-4410-8F35-E6E8C423B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D0DAC5E-91A9-403F-8297-03A36AE93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9.jpeg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8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7.png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14859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990000"/>
                </a:solidFill>
              </a:rPr>
              <a:t>Урок по теме 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3068638"/>
            <a:ext cx="6032500" cy="129698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008000"/>
                </a:solidFill>
              </a:rPr>
              <a:t>«Основное свойство дроби»</a:t>
            </a:r>
          </a:p>
          <a:p>
            <a:pPr eaLnBrk="1" hangingPunct="1">
              <a:defRPr/>
            </a:pPr>
            <a:r>
              <a:rPr lang="ru-RU" dirty="0" smtClean="0"/>
              <a:t> </a:t>
            </a:r>
            <a:r>
              <a:rPr lang="ru-RU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5565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990000"/>
                </a:solidFill>
              </a:rPr>
              <a:t>Вычисли устно: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27088" y="1125538"/>
            <a:ext cx="15843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а)72:24</a:t>
            </a:r>
          </a:p>
          <a:p>
            <a:r>
              <a:rPr lang="ru-RU" sz="2400" b="1"/>
              <a:t>    </a:t>
            </a:r>
            <a:r>
              <a:rPr lang="en-US" sz="2400" b="1"/>
              <a:t>·</a:t>
            </a:r>
            <a:r>
              <a:rPr lang="ru-RU" sz="2400" b="1"/>
              <a:t>12</a:t>
            </a:r>
          </a:p>
          <a:p>
            <a:r>
              <a:rPr lang="ru-RU" sz="2400" b="1"/>
              <a:t>    +34</a:t>
            </a:r>
          </a:p>
          <a:p>
            <a:r>
              <a:rPr lang="ru-RU" sz="2400" b="1"/>
              <a:t>     :5</a:t>
            </a:r>
          </a:p>
          <a:p>
            <a:r>
              <a:rPr lang="ru-RU" sz="2400" b="1"/>
              <a:t>     +56 </a:t>
            </a:r>
          </a:p>
          <a:p>
            <a:r>
              <a:rPr lang="ru-RU" sz="2400" b="1"/>
              <a:t>_______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419475" y="1052513"/>
            <a:ext cx="12969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Б)95:5</a:t>
            </a:r>
          </a:p>
          <a:p>
            <a:r>
              <a:rPr lang="ru-RU" sz="2400" b="1"/>
              <a:t>   +56</a:t>
            </a:r>
          </a:p>
          <a:p>
            <a:r>
              <a:rPr lang="ru-RU" sz="2400" b="1"/>
              <a:t>     :3</a:t>
            </a:r>
          </a:p>
          <a:p>
            <a:r>
              <a:rPr lang="ru-RU" sz="2400" b="1"/>
              <a:t>     -8</a:t>
            </a:r>
          </a:p>
          <a:p>
            <a:r>
              <a:rPr lang="ru-RU" sz="2400" b="1"/>
              <a:t>     </a:t>
            </a:r>
            <a:r>
              <a:rPr lang="en-US" sz="2400" b="1"/>
              <a:t>·</a:t>
            </a:r>
            <a:r>
              <a:rPr lang="ru-RU" sz="2400" b="1"/>
              <a:t>3</a:t>
            </a:r>
          </a:p>
          <a:p>
            <a:r>
              <a:rPr lang="ru-RU" sz="2400" b="1"/>
              <a:t>_____</a:t>
            </a:r>
            <a:endParaRPr lang="en-US" sz="2400" b="1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795963" y="981075"/>
            <a:ext cx="16573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/>
              <a:t>В)96:3</a:t>
            </a:r>
          </a:p>
          <a:p>
            <a:r>
              <a:rPr lang="ru-RU" sz="2400" b="1"/>
              <a:t>    +28</a:t>
            </a:r>
          </a:p>
          <a:p>
            <a:r>
              <a:rPr lang="ru-RU" sz="2400" b="1"/>
              <a:t>    :4</a:t>
            </a:r>
          </a:p>
          <a:p>
            <a:r>
              <a:rPr lang="ru-RU" sz="2400" b="1"/>
              <a:t>    </a:t>
            </a:r>
            <a:r>
              <a:rPr lang="en-US" sz="2400" b="1"/>
              <a:t>·</a:t>
            </a:r>
            <a:r>
              <a:rPr lang="ru-RU" sz="2400" b="1"/>
              <a:t>5</a:t>
            </a:r>
          </a:p>
          <a:p>
            <a:r>
              <a:rPr lang="ru-RU" sz="2400" b="1"/>
              <a:t>    :25</a:t>
            </a:r>
          </a:p>
          <a:p>
            <a:r>
              <a:rPr lang="ru-RU" sz="2400" b="1"/>
              <a:t>______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042988" y="3644900"/>
            <a:ext cx="1152525" cy="792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accent1"/>
                </a:solidFill>
              </a:rPr>
              <a:t>70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492500" y="3573463"/>
            <a:ext cx="1152525" cy="792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accent1"/>
                </a:solidFill>
              </a:rPr>
              <a:t>51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867400" y="3573463"/>
            <a:ext cx="1152525" cy="792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4105" name="Text Box 12"/>
          <p:cNvSpPr txBox="1">
            <a:spLocks noChangeArrowheads="1"/>
          </p:cNvSpPr>
          <p:nvPr/>
        </p:nvSpPr>
        <p:spPr bwMode="auto">
          <a:xfrm>
            <a:off x="2535238" y="5037138"/>
            <a:ext cx="441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3132138" y="5038725"/>
            <a:ext cx="38433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chemeClr val="tx2"/>
                </a:solidFill>
              </a:rPr>
              <a:t>МОЛОДЦЫ!!!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 animBg="1"/>
      <p:bldP spid="3082" grpId="0" animBg="1"/>
      <p:bldP spid="3083" grpId="0" animBg="1"/>
      <p:bldP spid="30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612775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990000"/>
                </a:solidFill>
              </a:rPr>
              <a:t>Какая часть круга закрашена?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412875"/>
            <a:ext cx="2808287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1268413"/>
            <a:ext cx="309562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1775" y="4076700"/>
            <a:ext cx="3097213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900113" y="4221163"/>
            <a:ext cx="1008062" cy="792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1042988" y="4365625"/>
            <a:ext cx="801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1"/>
                </a:solidFill>
              </a:rPr>
              <a:t>2/3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7164388" y="4149725"/>
            <a:ext cx="1008062" cy="792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6011863" y="5661025"/>
            <a:ext cx="1008062" cy="792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7235825" y="4292600"/>
            <a:ext cx="801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1"/>
                </a:solidFill>
              </a:rPr>
              <a:t>4/6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5940425" y="5805488"/>
            <a:ext cx="14398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accent1"/>
                </a:solidFill>
              </a:rPr>
              <a:t>8/12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nimBg="1"/>
      <p:bldP spid="38924" grpId="0"/>
      <p:bldP spid="38925" grpId="0" animBg="1"/>
      <p:bldP spid="38926" grpId="0" animBg="1"/>
      <p:bldP spid="38927" grpId="0"/>
      <p:bldP spid="389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990000"/>
                </a:solidFill>
              </a:rPr>
              <a:t>Основное свойство дроби: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7486650" cy="3657600"/>
          </a:xfrm>
        </p:spPr>
        <p:txBody>
          <a:bodyPr/>
          <a:lstStyle/>
          <a:p>
            <a:pPr eaLnBrk="1" hangingPunct="1"/>
            <a:r>
              <a:rPr lang="ru-RU" sz="2800" b="1" smtClean="0"/>
              <a:t>Если числитель и знаменатель дроби умножить или разделить на одно и то же число, отличное от нуля, то получится дробь, равная данной. </a:t>
            </a:r>
          </a:p>
          <a:p>
            <a:pPr eaLnBrk="1" hangingPunct="1"/>
            <a:endParaRPr lang="ru-RU" sz="2800" b="1" smtClean="0"/>
          </a:p>
          <a:p>
            <a:pPr eaLnBrk="1" hangingPunct="1"/>
            <a:endParaRPr lang="ru-RU" sz="2800" b="1" smtClean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38850" y="2597150"/>
          <a:ext cx="914400" cy="215900"/>
        </p:xfrm>
        <a:graphic>
          <a:graphicData uri="http://schemas.openxmlformats.org/presentationml/2006/ole">
            <p:oleObj spid="_x0000_s6148" name="Формула" r:id="rId3" imgW="391303" imgH="739129" progId="Equation.3">
              <p:embed/>
            </p:oleObj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059113" y="4005263"/>
          <a:ext cx="2628900" cy="1455737"/>
        </p:xfrm>
        <a:graphic>
          <a:graphicData uri="http://schemas.openxmlformats.org/presentationml/2006/ole">
            <p:oleObj spid="_x0000_s6149" name="Формула" r:id="rId4" imgW="710891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990000"/>
                </a:solidFill>
              </a:rPr>
              <a:t>Основное свойство дроби на математическом языке:</a:t>
            </a: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235200" y="1916113"/>
          <a:ext cx="5073650" cy="2808287"/>
        </p:xfrm>
        <a:graphic>
          <a:graphicData uri="http://schemas.openxmlformats.org/presentationml/2006/ole">
            <p:oleObj spid="_x0000_s7171" name="Формула" r:id="rId3" imgW="672808" imgH="558558" progId="Equation.3">
              <p:embed/>
            </p:oleObj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535238" y="5470525"/>
            <a:ext cx="1785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Где с       0</a:t>
            </a:r>
          </a:p>
        </p:txBody>
      </p:sp>
      <p:graphicFrame>
        <p:nvGraphicFramePr>
          <p:cNvPr id="7173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3492500" y="5516563"/>
          <a:ext cx="503238" cy="431800"/>
        </p:xfrm>
        <a:graphic>
          <a:graphicData uri="http://schemas.openxmlformats.org/presentationml/2006/ole">
            <p:oleObj spid="_x0000_s7173" name="Формула" r:id="rId4" imgW="139700" imgH="139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solidFill>
                  <a:srgbClr val="990000"/>
                </a:solidFill>
              </a:rPr>
              <a:t>С помощью основного свойства дроби, можно дроби </a:t>
            </a:r>
            <a:r>
              <a:rPr lang="ru-RU" sz="2400" b="1" u="sng" smtClean="0">
                <a:solidFill>
                  <a:srgbClr val="3333FF"/>
                </a:solidFill>
              </a:rPr>
              <a:t>приводить к другому знаменателю</a:t>
            </a:r>
            <a:r>
              <a:rPr lang="ru-RU" sz="2400" smtClean="0">
                <a:solidFill>
                  <a:srgbClr val="990000"/>
                </a:solidFill>
              </a:rPr>
              <a:t> или </a:t>
            </a:r>
            <a:r>
              <a:rPr lang="ru-RU" sz="2400" b="1" u="sng" smtClean="0">
                <a:solidFill>
                  <a:srgbClr val="3333FF"/>
                </a:solidFill>
              </a:rPr>
              <a:t>сокращать.</a:t>
            </a:r>
            <a:r>
              <a:rPr lang="ru-RU" sz="4000" smtClean="0"/>
              <a:t> </a:t>
            </a: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916113"/>
            <a:ext cx="856932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/>
          </p:cNvSpPr>
          <p:nvPr/>
        </p:nvSpPr>
        <p:spPr bwMode="auto">
          <a:xfrm>
            <a:off x="457200" y="549275"/>
            <a:ext cx="746760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Century Schoolbook" pitchFamily="18" charset="0"/>
              <a:buAutoNum type="arabicPeriod"/>
            </a:pPr>
            <a:r>
              <a:rPr lang="ru-RU" sz="3200" b="1"/>
              <a:t>Приведите дробь          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endParaRPr lang="ru-RU" sz="3200"/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ru-RU" sz="3200">
                <a:solidFill>
                  <a:srgbClr val="7030A0"/>
                </a:solidFill>
              </a:rPr>
              <a:t>к знаменателю 80;</a:t>
            </a:r>
          </a:p>
          <a:p>
            <a:pPr marL="457200" indent="-457200">
              <a:spcBef>
                <a:spcPct val="20000"/>
              </a:spcBef>
            </a:pPr>
            <a:endParaRPr lang="ru-RU" sz="3200">
              <a:solidFill>
                <a:srgbClr val="7030A0"/>
              </a:solidFill>
            </a:endParaRP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ru-RU" sz="3200">
                <a:solidFill>
                  <a:srgbClr val="7030A0"/>
                </a:solidFill>
              </a:rPr>
              <a:t>к знаменателю 10;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endParaRPr lang="ru-RU" sz="3200">
              <a:solidFill>
                <a:srgbClr val="7030A0"/>
              </a:solidFill>
            </a:endParaRP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ru-RU" sz="3200">
                <a:solidFill>
                  <a:srgbClr val="7030A0"/>
                </a:solidFill>
              </a:rPr>
              <a:t>к числителю 100</a:t>
            </a:r>
          </a:p>
        </p:txBody>
      </p:sp>
      <p:graphicFrame>
        <p:nvGraphicFramePr>
          <p:cNvPr id="49158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5003800" y="0"/>
          <a:ext cx="720725" cy="1035050"/>
        </p:xfrm>
        <a:graphic>
          <a:graphicData uri="http://schemas.openxmlformats.org/presentationml/2006/ole">
            <p:oleObj spid="_x0000_s10243" name="Формула" r:id="rId3" imgW="291973" imgH="558558" progId="Equation.3">
              <p:embed/>
            </p:oleObj>
          </a:graphicData>
        </a:graphic>
      </p:graphicFrame>
      <p:graphicFrame>
        <p:nvGraphicFramePr>
          <p:cNvPr id="49166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5435600" y="2492375"/>
          <a:ext cx="2076450" cy="1296988"/>
        </p:xfrm>
        <a:graphic>
          <a:graphicData uri="http://schemas.openxmlformats.org/presentationml/2006/ole">
            <p:oleObj spid="_x0000_s10244" name="Формула" r:id="rId4" imgW="748975" imgH="393529" progId="Equation.3">
              <p:embed/>
            </p:oleObj>
          </a:graphicData>
        </a:graphic>
      </p:graphicFrame>
      <p:graphicFrame>
        <p:nvGraphicFramePr>
          <p:cNvPr id="49163" name="Object 11"/>
          <p:cNvGraphicFramePr>
            <a:graphicFrameLocks noChangeAspect="1"/>
          </p:cNvGraphicFramePr>
          <p:nvPr/>
        </p:nvGraphicFramePr>
        <p:xfrm>
          <a:off x="5292725" y="1052513"/>
          <a:ext cx="2444750" cy="1223962"/>
        </p:xfrm>
        <a:graphic>
          <a:graphicData uri="http://schemas.openxmlformats.org/presentationml/2006/ole">
            <p:oleObj spid="_x0000_s10245" name="Формула" r:id="rId5" imgW="901309" imgH="558558" progId="Equation.3">
              <p:embed/>
            </p:oleObj>
          </a:graphicData>
        </a:graphic>
      </p:graphicFrame>
      <p:graphicFrame>
        <p:nvGraphicFramePr>
          <p:cNvPr id="49170" name="Object 18"/>
          <p:cNvGraphicFramePr>
            <a:graphicFrameLocks noChangeAspect="1"/>
          </p:cNvGraphicFramePr>
          <p:nvPr>
            <p:ph sz="quarter" idx="3"/>
          </p:nvPr>
        </p:nvGraphicFramePr>
        <p:xfrm>
          <a:off x="5580063" y="4005263"/>
          <a:ext cx="2520950" cy="1511300"/>
        </p:xfrm>
        <a:graphic>
          <a:graphicData uri="http://schemas.openxmlformats.org/presentationml/2006/ole">
            <p:oleObj spid="_x0000_s10246" name="Формула" r:id="rId6" imgW="774364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4" name="AutoShape 18"/>
          <p:cNvSpPr>
            <a:spLocks noChangeArrowheads="1"/>
          </p:cNvSpPr>
          <p:nvPr/>
        </p:nvSpPr>
        <p:spPr bwMode="auto">
          <a:xfrm>
            <a:off x="4356100" y="3357563"/>
            <a:ext cx="5184775" cy="381635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35" name="AutoShape 19"/>
          <p:cNvSpPr>
            <a:spLocks noChangeArrowheads="1"/>
          </p:cNvSpPr>
          <p:nvPr/>
        </p:nvSpPr>
        <p:spPr bwMode="auto">
          <a:xfrm>
            <a:off x="250825" y="3041650"/>
            <a:ext cx="5184775" cy="3816350"/>
          </a:xfrm>
          <a:prstGeom prst="irregularSeal2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33" name="AutoShape 17"/>
          <p:cNvSpPr>
            <a:spLocks noChangeArrowheads="1"/>
          </p:cNvSpPr>
          <p:nvPr/>
        </p:nvSpPr>
        <p:spPr bwMode="auto">
          <a:xfrm>
            <a:off x="3959225" y="476250"/>
            <a:ext cx="5184775" cy="3816350"/>
          </a:xfrm>
          <a:prstGeom prst="irregularSeal2">
            <a:avLst/>
          </a:prstGeom>
          <a:solidFill>
            <a:srgbClr val="75F17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32" name="AutoShape 16"/>
          <p:cNvSpPr>
            <a:spLocks noChangeArrowheads="1"/>
          </p:cNvSpPr>
          <p:nvPr/>
        </p:nvSpPr>
        <p:spPr bwMode="auto">
          <a:xfrm>
            <a:off x="-396875" y="404813"/>
            <a:ext cx="5184775" cy="3816350"/>
          </a:xfrm>
          <a:prstGeom prst="irregularSeal2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152400"/>
            <a:ext cx="6870700" cy="53975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000099"/>
                </a:solidFill>
              </a:rPr>
              <a:t>2.Выполните сокращение дробей:</a:t>
            </a: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539750" y="1341438"/>
          <a:ext cx="1236663" cy="1800225"/>
        </p:xfrm>
        <a:graphic>
          <a:graphicData uri="http://schemas.openxmlformats.org/presentationml/2006/ole">
            <p:oleObj spid="_x0000_s13319" name="Формула" r:id="rId3" imgW="203112" imgH="393529" progId="Equation.3">
              <p:embed/>
            </p:oleObj>
          </a:graphicData>
        </a:graphic>
      </p:graphicFrame>
      <p:graphicFrame>
        <p:nvGraphicFramePr>
          <p:cNvPr id="60422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5003800" y="1773238"/>
          <a:ext cx="979488" cy="1511300"/>
        </p:xfrm>
        <a:graphic>
          <a:graphicData uri="http://schemas.openxmlformats.org/presentationml/2006/ole">
            <p:oleObj spid="_x0000_s13320" name="Формула" r:id="rId4" imgW="228501" imgH="393529" progId="Equation.3">
              <p:embed/>
            </p:oleObj>
          </a:graphicData>
        </a:graphic>
      </p:graphicFrame>
      <p:graphicFrame>
        <p:nvGraphicFramePr>
          <p:cNvPr id="60424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2484438" y="4076700"/>
          <a:ext cx="855662" cy="1325563"/>
        </p:xfrm>
        <a:graphic>
          <a:graphicData uri="http://schemas.openxmlformats.org/presentationml/2006/ole">
            <p:oleObj spid="_x0000_s13321" name="Формула" r:id="rId5" imgW="253890" imgH="393529" progId="Equation.3">
              <p:embed/>
            </p:oleObj>
          </a:graphicData>
        </a:graphic>
      </p:graphicFrame>
      <p:graphicFrame>
        <p:nvGraphicFramePr>
          <p:cNvPr id="60426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5551488" y="4508500"/>
          <a:ext cx="1003300" cy="1728788"/>
        </p:xfrm>
        <a:graphic>
          <a:graphicData uri="http://schemas.openxmlformats.org/presentationml/2006/ole">
            <p:oleObj spid="_x0000_s13322" name="Формула" r:id="rId6" imgW="228501" imgH="393529" progId="Equation.3">
              <p:embed/>
            </p:oleObj>
          </a:graphicData>
        </a:graphic>
      </p:graphicFrame>
      <p:graphicFrame>
        <p:nvGraphicFramePr>
          <p:cNvPr id="60428" name="Object 12"/>
          <p:cNvGraphicFramePr>
            <a:graphicFrameLocks noChangeAspect="1"/>
          </p:cNvGraphicFramePr>
          <p:nvPr/>
        </p:nvGraphicFramePr>
        <p:xfrm>
          <a:off x="1835150" y="1341438"/>
          <a:ext cx="1624013" cy="1800225"/>
        </p:xfrm>
        <a:graphic>
          <a:graphicData uri="http://schemas.openxmlformats.org/presentationml/2006/ole">
            <p:oleObj spid="_x0000_s13323" name="Формула" r:id="rId7" imgW="266469" imgH="393359" progId="Equation.3">
              <p:embed/>
            </p:oleObj>
          </a:graphicData>
        </a:graphic>
      </p:graphicFrame>
      <p:graphicFrame>
        <p:nvGraphicFramePr>
          <p:cNvPr id="60429" name="Object 13"/>
          <p:cNvGraphicFramePr>
            <a:graphicFrameLocks noChangeAspect="1"/>
          </p:cNvGraphicFramePr>
          <p:nvPr/>
        </p:nvGraphicFramePr>
        <p:xfrm>
          <a:off x="6219825" y="1700213"/>
          <a:ext cx="1141413" cy="1511300"/>
        </p:xfrm>
        <a:graphic>
          <a:graphicData uri="http://schemas.openxmlformats.org/presentationml/2006/ole">
            <p:oleObj spid="_x0000_s13324" name="Формула" r:id="rId8" imgW="266469" imgH="393359" progId="Equation.3">
              <p:embed/>
            </p:oleObj>
          </a:graphicData>
        </a:graphic>
      </p:graphicFrame>
      <p:graphicFrame>
        <p:nvGraphicFramePr>
          <p:cNvPr id="60430" name="Object 14"/>
          <p:cNvGraphicFramePr>
            <a:graphicFrameLocks noChangeAspect="1"/>
          </p:cNvGraphicFramePr>
          <p:nvPr/>
        </p:nvGraphicFramePr>
        <p:xfrm>
          <a:off x="6732588" y="4437063"/>
          <a:ext cx="1169987" cy="1728787"/>
        </p:xfrm>
        <a:graphic>
          <a:graphicData uri="http://schemas.openxmlformats.org/presentationml/2006/ole">
            <p:oleObj spid="_x0000_s13325" name="Формула" r:id="rId9" imgW="266469" imgH="393359" progId="Equation.3">
              <p:embed/>
            </p:oleObj>
          </a:graphicData>
        </a:graphic>
      </p:graphicFrame>
      <p:graphicFrame>
        <p:nvGraphicFramePr>
          <p:cNvPr id="60431" name="Object 15"/>
          <p:cNvGraphicFramePr>
            <a:graphicFrameLocks noChangeAspect="1"/>
          </p:cNvGraphicFramePr>
          <p:nvPr/>
        </p:nvGraphicFramePr>
        <p:xfrm>
          <a:off x="1611313" y="4149725"/>
          <a:ext cx="727075" cy="1325563"/>
        </p:xfrm>
        <a:graphic>
          <a:graphicData uri="http://schemas.openxmlformats.org/presentationml/2006/ole">
            <p:oleObj spid="_x0000_s13326" name="Формула" r:id="rId10" imgW="215713" imgH="39335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3" dur="20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4" grpId="0" animBg="1"/>
      <p:bldP spid="60435" grpId="0" animBg="1"/>
      <p:bldP spid="60433" grpId="0" animBg="1"/>
      <p:bldP spid="60432" grpId="0" animBg="1"/>
      <p:bldP spid="604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684213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990033"/>
                </a:solidFill>
              </a:rPr>
              <a:t>Повторение</a:t>
            </a:r>
            <a:r>
              <a:rPr lang="ru-RU" sz="4000" smtClean="0"/>
              <a:t>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81075"/>
            <a:ext cx="3771900" cy="592138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000099"/>
                </a:solidFill>
              </a:rPr>
              <a:t>Сравните дроби:</a:t>
            </a:r>
          </a:p>
        </p:txBody>
      </p:sp>
      <p:graphicFrame>
        <p:nvGraphicFramePr>
          <p:cNvPr id="66564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4211638" y="836613"/>
          <a:ext cx="2055812" cy="1366837"/>
        </p:xfrm>
        <a:graphic>
          <a:graphicData uri="http://schemas.openxmlformats.org/presentationml/2006/ole">
            <p:oleObj spid="_x0000_s14340" name="Формула" r:id="rId3" imgW="545863" imgH="558558" progId="Equation.3">
              <p:embed/>
            </p:oleObj>
          </a:graphicData>
        </a:graphic>
      </p:graphicFrame>
      <p:graphicFrame>
        <p:nvGraphicFramePr>
          <p:cNvPr id="66566" name="Object 2"/>
          <p:cNvGraphicFramePr>
            <a:graphicFrameLocks noChangeAspect="1"/>
          </p:cNvGraphicFramePr>
          <p:nvPr>
            <p:ph sz="quarter" idx="3"/>
          </p:nvPr>
        </p:nvGraphicFramePr>
        <p:xfrm>
          <a:off x="5364163" y="2924175"/>
          <a:ext cx="2087562" cy="1439863"/>
        </p:xfrm>
        <a:graphic>
          <a:graphicData uri="http://schemas.openxmlformats.org/presentationml/2006/ole">
            <p:oleObj spid="_x0000_s14341" name="Формула" r:id="rId4" imgW="647700" imgH="558800" progId="Equation.3">
              <p:embed/>
            </p:oleObj>
          </a:graphicData>
        </a:graphic>
      </p:graphicFrame>
      <p:graphicFrame>
        <p:nvGraphicFramePr>
          <p:cNvPr id="66568" name="Object 4"/>
          <p:cNvGraphicFramePr>
            <a:graphicFrameLocks noChangeAspect="1"/>
          </p:cNvGraphicFramePr>
          <p:nvPr/>
        </p:nvGraphicFramePr>
        <p:xfrm>
          <a:off x="539750" y="2060575"/>
          <a:ext cx="2447925" cy="1603375"/>
        </p:xfrm>
        <a:graphic>
          <a:graphicData uri="http://schemas.openxmlformats.org/presentationml/2006/ole">
            <p:oleObj spid="_x0000_s14342" name="Формула" r:id="rId5" imgW="634725" imgH="558558" progId="Equation.3">
              <p:embed/>
            </p:oleObj>
          </a:graphicData>
        </a:graphic>
      </p:graphicFrame>
      <p:graphicFrame>
        <p:nvGraphicFramePr>
          <p:cNvPr id="66569" name="Object 5"/>
          <p:cNvGraphicFramePr>
            <a:graphicFrameLocks noChangeAspect="1"/>
          </p:cNvGraphicFramePr>
          <p:nvPr/>
        </p:nvGraphicFramePr>
        <p:xfrm>
          <a:off x="3059113" y="4292600"/>
          <a:ext cx="1827212" cy="1530350"/>
        </p:xfrm>
        <a:graphic>
          <a:graphicData uri="http://schemas.openxmlformats.org/presentationml/2006/ole">
            <p:oleObj spid="_x0000_s14343" name="Формула" r:id="rId6" imgW="660400" imgH="55880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4859338" y="1196975"/>
          <a:ext cx="285750" cy="766763"/>
        </p:xfrm>
        <a:graphic>
          <a:graphicData uri="http://schemas.openxmlformats.org/presentationml/2006/ole">
            <p:oleObj spid="_x0000_s14344" name="Формула" r:id="rId7" imgW="126835" imgH="266353" progId="Equation.3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6227763" y="3284538"/>
          <a:ext cx="285750" cy="766762"/>
        </p:xfrm>
        <a:graphic>
          <a:graphicData uri="http://schemas.openxmlformats.org/presentationml/2006/ole">
            <p:oleObj spid="_x0000_s14345" name="Формула" r:id="rId8" imgW="126835" imgH="266353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547813" y="2492375"/>
          <a:ext cx="357187" cy="695325"/>
        </p:xfrm>
        <a:graphic>
          <a:graphicData uri="http://schemas.openxmlformats.org/presentationml/2006/ole">
            <p:oleObj spid="_x0000_s14346" name="Формула" r:id="rId9" imgW="126835" imgH="266353" progId="Equation.3">
              <p:embed/>
            </p:oleObj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3779838" y="4652963"/>
          <a:ext cx="357187" cy="695325"/>
        </p:xfrm>
        <a:graphic>
          <a:graphicData uri="http://schemas.openxmlformats.org/presentationml/2006/ole">
            <p:oleObj spid="_x0000_s14347" name="Формула" r:id="rId10" imgW="126835" imgH="266353" progId="Equation.3">
              <p:embed/>
            </p:oleObj>
          </a:graphicData>
        </a:graphic>
      </p:graphicFrame>
      <p:pic>
        <p:nvPicPr>
          <p:cNvPr id="66576" name="Picture 1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32138" y="2133600"/>
            <a:ext cx="1728787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577" name="Picture 1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50825" y="3860800"/>
            <a:ext cx="28082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578" name="Picture 1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300788" y="836613"/>
            <a:ext cx="1512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580" name="Picture 2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580063" y="4581525"/>
            <a:ext cx="2087562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20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163</TotalTime>
  <Words>144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Пастель</vt:lpstr>
      <vt:lpstr>Формула</vt:lpstr>
      <vt:lpstr>Урок по теме :</vt:lpstr>
      <vt:lpstr>Вычисли устно:</vt:lpstr>
      <vt:lpstr>Какая часть круга закрашена?</vt:lpstr>
      <vt:lpstr>Основное свойство дроби:</vt:lpstr>
      <vt:lpstr>Основное свойство дроби на математическом языке:</vt:lpstr>
      <vt:lpstr>С помощью основного свойства дроби, можно дроби приводить к другому знаменателю или сокращать. </vt:lpstr>
      <vt:lpstr>Слайд 7</vt:lpstr>
      <vt:lpstr>2.Выполните сокращение дробей:</vt:lpstr>
      <vt:lpstr>Повторение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теме :</dc:title>
  <dc:creator>Admin</dc:creator>
  <cp:lastModifiedBy>123</cp:lastModifiedBy>
  <cp:revision>6</cp:revision>
  <dcterms:created xsi:type="dcterms:W3CDTF">2010-12-08T09:27:32Z</dcterms:created>
  <dcterms:modified xsi:type="dcterms:W3CDTF">2024-11-24T16:41:32Z</dcterms:modified>
</cp:coreProperties>
</file>